
<file path=[Content_Types].xml><?xml version="1.0" encoding="utf-8"?>
<Types xmlns="http://schemas.openxmlformats.org/package/2006/content-types">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17" r:id="rId1"/>
    <p:sldMasterId id="2147483825" r:id="rId2"/>
  </p:sldMasterIdLst>
  <p:notesMasterIdLst>
    <p:notesMasterId r:id="rId30"/>
  </p:notesMasterIdLst>
  <p:sldIdLst>
    <p:sldId id="300" r:id="rId3"/>
    <p:sldId id="261" r:id="rId4"/>
    <p:sldId id="302" r:id="rId5"/>
    <p:sldId id="307" r:id="rId6"/>
    <p:sldId id="301" r:id="rId7"/>
    <p:sldId id="308" r:id="rId8"/>
    <p:sldId id="309" r:id="rId9"/>
    <p:sldId id="303" r:id="rId10"/>
    <p:sldId id="304" r:id="rId11"/>
    <p:sldId id="310" r:id="rId12"/>
    <p:sldId id="311" r:id="rId13"/>
    <p:sldId id="312" r:id="rId14"/>
    <p:sldId id="313" r:id="rId15"/>
    <p:sldId id="314" r:id="rId16"/>
    <p:sldId id="315" r:id="rId17"/>
    <p:sldId id="316" r:id="rId18"/>
    <p:sldId id="317" r:id="rId19"/>
    <p:sldId id="318" r:id="rId20"/>
    <p:sldId id="319" r:id="rId21"/>
    <p:sldId id="320" r:id="rId22"/>
    <p:sldId id="321" r:id="rId23"/>
    <p:sldId id="322" r:id="rId24"/>
    <p:sldId id="323" r:id="rId25"/>
    <p:sldId id="324" r:id="rId26"/>
    <p:sldId id="325" r:id="rId27"/>
    <p:sldId id="326" r:id="rId28"/>
    <p:sldId id="327" r:id="rId2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99"/>
    <a:srgbClr val="008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20147" autoAdjust="0"/>
    <p:restoredTop sz="94660"/>
  </p:normalViewPr>
  <p:slideViewPr>
    <p:cSldViewPr snapToGrid="0">
      <p:cViewPr>
        <p:scale>
          <a:sx n="71" d="100"/>
          <a:sy n="71" d="100"/>
        </p:scale>
        <p:origin x="-408" y="-7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7A8828-7453-453F-8075-E438A0614A3F}" type="datetimeFigureOut">
              <a:rPr lang="fr-FR" smtClean="0"/>
              <a:pPr/>
              <a:t>05/03/2013</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0BC8681-BA1D-4136-800C-2074CDFCF2CE}" type="slidenum">
              <a:rPr lang="fr-FR" smtClean="0"/>
              <a:pPr/>
              <a:t>‹N°›</a:t>
            </a:fld>
            <a:endParaRPr lang="fr-FR"/>
          </a:p>
        </p:txBody>
      </p:sp>
    </p:spTree>
    <p:extLst>
      <p:ext uri="{BB962C8B-B14F-4D97-AF65-F5344CB8AC3E}">
        <p14:creationId xmlns="" xmlns:p14="http://schemas.microsoft.com/office/powerpoint/2010/main" val="12815464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B0BC8681-BA1D-4136-800C-2074CDFCF2CE}" type="slidenum">
              <a:rPr lang="fr-FR" smtClean="0"/>
              <a:pPr/>
              <a:t>2</a:t>
            </a:fld>
            <a:endParaRPr lang="fr-FR"/>
          </a:p>
        </p:txBody>
      </p:sp>
    </p:spTree>
    <p:extLst>
      <p:ext uri="{BB962C8B-B14F-4D97-AF65-F5344CB8AC3E}">
        <p14:creationId xmlns="" xmlns:p14="http://schemas.microsoft.com/office/powerpoint/2010/main" val="33211432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B0BC8681-BA1D-4136-800C-2074CDFCF2CE}" type="slidenum">
              <a:rPr lang="fr-FR" smtClean="0"/>
              <a:pPr/>
              <a:t>11</a:t>
            </a:fld>
            <a:endParaRPr lang="fr-FR"/>
          </a:p>
        </p:txBody>
      </p:sp>
    </p:spTree>
    <p:extLst>
      <p:ext uri="{BB962C8B-B14F-4D97-AF65-F5344CB8AC3E}">
        <p14:creationId xmlns="" xmlns:p14="http://schemas.microsoft.com/office/powerpoint/2010/main" val="33211432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B0BC8681-BA1D-4136-800C-2074CDFCF2CE}" type="slidenum">
              <a:rPr lang="fr-FR" smtClean="0"/>
              <a:pPr/>
              <a:t>12</a:t>
            </a:fld>
            <a:endParaRPr lang="fr-FR"/>
          </a:p>
        </p:txBody>
      </p:sp>
    </p:spTree>
    <p:extLst>
      <p:ext uri="{BB962C8B-B14F-4D97-AF65-F5344CB8AC3E}">
        <p14:creationId xmlns="" xmlns:p14="http://schemas.microsoft.com/office/powerpoint/2010/main" val="33211432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B0BC8681-BA1D-4136-800C-2074CDFCF2CE}" type="slidenum">
              <a:rPr lang="fr-FR" smtClean="0"/>
              <a:pPr/>
              <a:t>13</a:t>
            </a:fld>
            <a:endParaRPr lang="fr-FR"/>
          </a:p>
        </p:txBody>
      </p:sp>
    </p:spTree>
    <p:extLst>
      <p:ext uri="{BB962C8B-B14F-4D97-AF65-F5344CB8AC3E}">
        <p14:creationId xmlns="" xmlns:p14="http://schemas.microsoft.com/office/powerpoint/2010/main" val="33211432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B0BC8681-BA1D-4136-800C-2074CDFCF2CE}" type="slidenum">
              <a:rPr lang="fr-FR" smtClean="0"/>
              <a:pPr/>
              <a:t>14</a:t>
            </a:fld>
            <a:endParaRPr lang="fr-FR"/>
          </a:p>
        </p:txBody>
      </p:sp>
    </p:spTree>
    <p:extLst>
      <p:ext uri="{BB962C8B-B14F-4D97-AF65-F5344CB8AC3E}">
        <p14:creationId xmlns="" xmlns:p14="http://schemas.microsoft.com/office/powerpoint/2010/main" val="33211432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B0BC8681-BA1D-4136-800C-2074CDFCF2CE}" type="slidenum">
              <a:rPr lang="fr-FR" smtClean="0"/>
              <a:pPr/>
              <a:t>15</a:t>
            </a:fld>
            <a:endParaRPr lang="fr-FR"/>
          </a:p>
        </p:txBody>
      </p:sp>
    </p:spTree>
    <p:extLst>
      <p:ext uri="{BB962C8B-B14F-4D97-AF65-F5344CB8AC3E}">
        <p14:creationId xmlns="" xmlns:p14="http://schemas.microsoft.com/office/powerpoint/2010/main" val="33211432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B0BC8681-BA1D-4136-800C-2074CDFCF2CE}" type="slidenum">
              <a:rPr lang="fr-FR" smtClean="0"/>
              <a:pPr/>
              <a:t>16</a:t>
            </a:fld>
            <a:endParaRPr lang="fr-FR"/>
          </a:p>
        </p:txBody>
      </p:sp>
    </p:spTree>
    <p:extLst>
      <p:ext uri="{BB962C8B-B14F-4D97-AF65-F5344CB8AC3E}">
        <p14:creationId xmlns="" xmlns:p14="http://schemas.microsoft.com/office/powerpoint/2010/main" val="33211432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B0BC8681-BA1D-4136-800C-2074CDFCF2CE}" type="slidenum">
              <a:rPr lang="fr-FR" smtClean="0"/>
              <a:pPr/>
              <a:t>17</a:t>
            </a:fld>
            <a:endParaRPr lang="fr-FR"/>
          </a:p>
        </p:txBody>
      </p:sp>
    </p:spTree>
    <p:extLst>
      <p:ext uri="{BB962C8B-B14F-4D97-AF65-F5344CB8AC3E}">
        <p14:creationId xmlns="" xmlns:p14="http://schemas.microsoft.com/office/powerpoint/2010/main" val="33211432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B0BC8681-BA1D-4136-800C-2074CDFCF2CE}" type="slidenum">
              <a:rPr lang="fr-FR" smtClean="0"/>
              <a:pPr/>
              <a:t>18</a:t>
            </a:fld>
            <a:endParaRPr lang="fr-FR"/>
          </a:p>
        </p:txBody>
      </p:sp>
    </p:spTree>
    <p:extLst>
      <p:ext uri="{BB962C8B-B14F-4D97-AF65-F5344CB8AC3E}">
        <p14:creationId xmlns="" xmlns:p14="http://schemas.microsoft.com/office/powerpoint/2010/main" val="33211432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B0BC8681-BA1D-4136-800C-2074CDFCF2CE}" type="slidenum">
              <a:rPr lang="fr-FR" smtClean="0"/>
              <a:pPr/>
              <a:t>19</a:t>
            </a:fld>
            <a:endParaRPr lang="fr-FR"/>
          </a:p>
        </p:txBody>
      </p:sp>
    </p:spTree>
    <p:extLst>
      <p:ext uri="{BB962C8B-B14F-4D97-AF65-F5344CB8AC3E}">
        <p14:creationId xmlns="" xmlns:p14="http://schemas.microsoft.com/office/powerpoint/2010/main" val="33211432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B0BC8681-BA1D-4136-800C-2074CDFCF2CE}" type="slidenum">
              <a:rPr lang="fr-FR" smtClean="0"/>
              <a:pPr/>
              <a:t>20</a:t>
            </a:fld>
            <a:endParaRPr lang="fr-FR"/>
          </a:p>
        </p:txBody>
      </p:sp>
    </p:spTree>
    <p:extLst>
      <p:ext uri="{BB962C8B-B14F-4D97-AF65-F5344CB8AC3E}">
        <p14:creationId xmlns="" xmlns:p14="http://schemas.microsoft.com/office/powerpoint/2010/main" val="3321143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B0BC8681-BA1D-4136-800C-2074CDFCF2CE}" type="slidenum">
              <a:rPr lang="fr-FR" smtClean="0"/>
              <a:pPr/>
              <a:t>3</a:t>
            </a:fld>
            <a:endParaRPr lang="fr-FR"/>
          </a:p>
        </p:txBody>
      </p:sp>
    </p:spTree>
    <p:extLst>
      <p:ext uri="{BB962C8B-B14F-4D97-AF65-F5344CB8AC3E}">
        <p14:creationId xmlns="" xmlns:p14="http://schemas.microsoft.com/office/powerpoint/2010/main" val="332114322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B0BC8681-BA1D-4136-800C-2074CDFCF2CE}" type="slidenum">
              <a:rPr lang="fr-FR" smtClean="0"/>
              <a:pPr/>
              <a:t>21</a:t>
            </a:fld>
            <a:endParaRPr lang="fr-FR"/>
          </a:p>
        </p:txBody>
      </p:sp>
    </p:spTree>
    <p:extLst>
      <p:ext uri="{BB962C8B-B14F-4D97-AF65-F5344CB8AC3E}">
        <p14:creationId xmlns="" xmlns:p14="http://schemas.microsoft.com/office/powerpoint/2010/main" val="332114322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B0BC8681-BA1D-4136-800C-2074CDFCF2CE}" type="slidenum">
              <a:rPr lang="fr-FR" smtClean="0"/>
              <a:pPr/>
              <a:t>22</a:t>
            </a:fld>
            <a:endParaRPr lang="fr-FR"/>
          </a:p>
        </p:txBody>
      </p:sp>
    </p:spTree>
    <p:extLst>
      <p:ext uri="{BB962C8B-B14F-4D97-AF65-F5344CB8AC3E}">
        <p14:creationId xmlns="" xmlns:p14="http://schemas.microsoft.com/office/powerpoint/2010/main" val="332114322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B0BC8681-BA1D-4136-800C-2074CDFCF2CE}" type="slidenum">
              <a:rPr lang="fr-FR" smtClean="0"/>
              <a:pPr/>
              <a:t>23</a:t>
            </a:fld>
            <a:endParaRPr lang="fr-FR"/>
          </a:p>
        </p:txBody>
      </p:sp>
    </p:spTree>
    <p:extLst>
      <p:ext uri="{BB962C8B-B14F-4D97-AF65-F5344CB8AC3E}">
        <p14:creationId xmlns="" xmlns:p14="http://schemas.microsoft.com/office/powerpoint/2010/main" val="332114322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B0BC8681-BA1D-4136-800C-2074CDFCF2CE}" type="slidenum">
              <a:rPr lang="fr-FR" smtClean="0"/>
              <a:pPr/>
              <a:t>24</a:t>
            </a:fld>
            <a:endParaRPr lang="fr-FR"/>
          </a:p>
        </p:txBody>
      </p:sp>
    </p:spTree>
    <p:extLst>
      <p:ext uri="{BB962C8B-B14F-4D97-AF65-F5344CB8AC3E}">
        <p14:creationId xmlns="" xmlns:p14="http://schemas.microsoft.com/office/powerpoint/2010/main" val="332114322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B0BC8681-BA1D-4136-800C-2074CDFCF2CE}" type="slidenum">
              <a:rPr lang="fr-FR" smtClean="0"/>
              <a:pPr/>
              <a:t>25</a:t>
            </a:fld>
            <a:endParaRPr lang="fr-FR"/>
          </a:p>
        </p:txBody>
      </p:sp>
    </p:spTree>
    <p:extLst>
      <p:ext uri="{BB962C8B-B14F-4D97-AF65-F5344CB8AC3E}">
        <p14:creationId xmlns="" xmlns:p14="http://schemas.microsoft.com/office/powerpoint/2010/main" val="33211432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B0BC8681-BA1D-4136-800C-2074CDFCF2CE}" type="slidenum">
              <a:rPr lang="fr-FR" smtClean="0"/>
              <a:pPr/>
              <a:t>26</a:t>
            </a:fld>
            <a:endParaRPr lang="fr-FR"/>
          </a:p>
        </p:txBody>
      </p:sp>
    </p:spTree>
    <p:extLst>
      <p:ext uri="{BB962C8B-B14F-4D97-AF65-F5344CB8AC3E}">
        <p14:creationId xmlns="" xmlns:p14="http://schemas.microsoft.com/office/powerpoint/2010/main" val="332114322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B0BC8681-BA1D-4136-800C-2074CDFCF2CE}" type="slidenum">
              <a:rPr lang="fr-FR" smtClean="0"/>
              <a:pPr/>
              <a:t>27</a:t>
            </a:fld>
            <a:endParaRPr lang="fr-FR"/>
          </a:p>
        </p:txBody>
      </p:sp>
    </p:spTree>
    <p:extLst>
      <p:ext uri="{BB962C8B-B14F-4D97-AF65-F5344CB8AC3E}">
        <p14:creationId xmlns="" xmlns:p14="http://schemas.microsoft.com/office/powerpoint/2010/main" val="33211432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B0BC8681-BA1D-4136-800C-2074CDFCF2CE}" type="slidenum">
              <a:rPr lang="fr-FR" smtClean="0"/>
              <a:pPr/>
              <a:t>4</a:t>
            </a:fld>
            <a:endParaRPr lang="fr-FR"/>
          </a:p>
        </p:txBody>
      </p:sp>
    </p:spTree>
    <p:extLst>
      <p:ext uri="{BB962C8B-B14F-4D97-AF65-F5344CB8AC3E}">
        <p14:creationId xmlns="" xmlns:p14="http://schemas.microsoft.com/office/powerpoint/2010/main" val="33211432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B0BC8681-BA1D-4136-800C-2074CDFCF2CE}" type="slidenum">
              <a:rPr lang="fr-FR" smtClean="0"/>
              <a:pPr/>
              <a:t>5</a:t>
            </a:fld>
            <a:endParaRPr lang="fr-FR"/>
          </a:p>
        </p:txBody>
      </p:sp>
    </p:spTree>
    <p:extLst>
      <p:ext uri="{BB962C8B-B14F-4D97-AF65-F5344CB8AC3E}">
        <p14:creationId xmlns="" xmlns:p14="http://schemas.microsoft.com/office/powerpoint/2010/main" val="33211432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B0BC8681-BA1D-4136-800C-2074CDFCF2CE}" type="slidenum">
              <a:rPr lang="fr-FR" smtClean="0"/>
              <a:pPr/>
              <a:t>6</a:t>
            </a:fld>
            <a:endParaRPr lang="fr-FR"/>
          </a:p>
        </p:txBody>
      </p:sp>
    </p:spTree>
    <p:extLst>
      <p:ext uri="{BB962C8B-B14F-4D97-AF65-F5344CB8AC3E}">
        <p14:creationId xmlns="" xmlns:p14="http://schemas.microsoft.com/office/powerpoint/2010/main" val="33211432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B0BC8681-BA1D-4136-800C-2074CDFCF2CE}" type="slidenum">
              <a:rPr lang="fr-FR" smtClean="0"/>
              <a:pPr/>
              <a:t>7</a:t>
            </a:fld>
            <a:endParaRPr lang="fr-FR"/>
          </a:p>
        </p:txBody>
      </p:sp>
    </p:spTree>
    <p:extLst>
      <p:ext uri="{BB962C8B-B14F-4D97-AF65-F5344CB8AC3E}">
        <p14:creationId xmlns="" xmlns:p14="http://schemas.microsoft.com/office/powerpoint/2010/main" val="33211432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B0BC8681-BA1D-4136-800C-2074CDFCF2CE}" type="slidenum">
              <a:rPr lang="fr-FR" smtClean="0"/>
              <a:pPr/>
              <a:t>8</a:t>
            </a:fld>
            <a:endParaRPr lang="fr-FR"/>
          </a:p>
        </p:txBody>
      </p:sp>
    </p:spTree>
    <p:extLst>
      <p:ext uri="{BB962C8B-B14F-4D97-AF65-F5344CB8AC3E}">
        <p14:creationId xmlns="" xmlns:p14="http://schemas.microsoft.com/office/powerpoint/2010/main" val="33211432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B0BC8681-BA1D-4136-800C-2074CDFCF2CE}" type="slidenum">
              <a:rPr lang="fr-FR" smtClean="0"/>
              <a:pPr/>
              <a:t>9</a:t>
            </a:fld>
            <a:endParaRPr lang="fr-FR"/>
          </a:p>
        </p:txBody>
      </p:sp>
    </p:spTree>
    <p:extLst>
      <p:ext uri="{BB962C8B-B14F-4D97-AF65-F5344CB8AC3E}">
        <p14:creationId xmlns="" xmlns:p14="http://schemas.microsoft.com/office/powerpoint/2010/main" val="33211432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B0BC8681-BA1D-4136-800C-2074CDFCF2CE}" type="slidenum">
              <a:rPr lang="fr-FR" smtClean="0"/>
              <a:pPr/>
              <a:t>10</a:t>
            </a:fld>
            <a:endParaRPr lang="fr-FR"/>
          </a:p>
        </p:txBody>
      </p:sp>
    </p:spTree>
    <p:extLst>
      <p:ext uri="{BB962C8B-B14F-4D97-AF65-F5344CB8AC3E}">
        <p14:creationId xmlns="" xmlns:p14="http://schemas.microsoft.com/office/powerpoint/2010/main" val="332114322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fr-FR" smtClean="0"/>
              <a:t>Modifiez le style du titre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13E6AE98-1918-4038-ACA9-D19E82D94445}" type="datetime1">
              <a:rPr lang="fr-FR" smtClean="0"/>
              <a:pPr/>
              <a:t>05/03/2013</a:t>
            </a:fld>
            <a:endParaRPr lang="fr-FR"/>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ar-SA" smtClean="0"/>
              <a:t>خمسينية المنظومــــــة التربـــويّـــــــة 1962 - 2012</a:t>
            </a:r>
            <a:endParaRPr lang="fr-F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60DD4152-23A6-411C-8103-9DD78742531D}" type="slidenum">
              <a:rPr lang="fr-FR" smtClean="0"/>
              <a:pPr/>
              <a:t>‹N°›</a:t>
            </a:fld>
            <a:endParaRPr lang="fr-FR"/>
          </a:p>
        </p:txBody>
      </p:sp>
    </p:spTree>
    <p:extLst>
      <p:ext uri="{BB962C8B-B14F-4D97-AF65-F5344CB8AC3E}">
        <p14:creationId xmlns="" xmlns:p14="http://schemas.microsoft.com/office/powerpoint/2010/main" val="3994701250"/>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3000">
        <p15:prstTrans prst="drape"/>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7A879644-50A2-41B7-8F26-AC13F4109E37}" type="datetime1">
              <a:rPr lang="fr-FR" smtClean="0"/>
              <a:pPr/>
              <a:t>05/03/2013</a:t>
            </a:fld>
            <a:endParaRPr lang="fr-FR"/>
          </a:p>
        </p:txBody>
      </p:sp>
      <p:sp>
        <p:nvSpPr>
          <p:cNvPr id="6" name="Footer Placeholder 5"/>
          <p:cNvSpPr>
            <a:spLocks noGrp="1"/>
          </p:cNvSpPr>
          <p:nvPr>
            <p:ph type="ftr" sz="quarter" idx="11"/>
          </p:nvPr>
        </p:nvSpPr>
        <p:spPr/>
        <p:txBody>
          <a:bodyPr/>
          <a:lstStyle/>
          <a:p>
            <a:r>
              <a:rPr lang="ar-SA" smtClean="0"/>
              <a:t>خمسينية المنظومــــــة التربـــويّـــــــة 1962 - 2012</a:t>
            </a:r>
            <a:endParaRPr lang="fr-F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0DD4152-23A6-411C-8103-9DD78742531D}" type="slidenum">
              <a:rPr lang="fr-FR" smtClean="0"/>
              <a:pPr/>
              <a:t>‹N°›</a:t>
            </a:fld>
            <a:endParaRPr lang="fr-FR"/>
          </a:p>
        </p:txBody>
      </p:sp>
    </p:spTree>
    <p:extLst>
      <p:ext uri="{BB962C8B-B14F-4D97-AF65-F5344CB8AC3E}">
        <p14:creationId xmlns="" xmlns:p14="http://schemas.microsoft.com/office/powerpoint/2010/main" val="3535703753"/>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3000">
        <p15:prstTrans prst="drape"/>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re et légen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fr-FR" smtClean="0"/>
              <a:t>Modifiez le style du titre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7F3A6815-BF68-4ADB-8663-E6E02ED44C1E}" type="datetime1">
              <a:rPr lang="fr-FR" smtClean="0"/>
              <a:pPr/>
              <a:t>05/03/2013</a:t>
            </a:fld>
            <a:endParaRPr lang="fr-FR"/>
          </a:p>
        </p:txBody>
      </p:sp>
      <p:sp>
        <p:nvSpPr>
          <p:cNvPr id="5" name="Footer Placeholder 4"/>
          <p:cNvSpPr>
            <a:spLocks noGrp="1"/>
          </p:cNvSpPr>
          <p:nvPr>
            <p:ph type="ftr" sz="quarter" idx="11"/>
          </p:nvPr>
        </p:nvSpPr>
        <p:spPr/>
        <p:txBody>
          <a:bodyPr/>
          <a:lstStyle/>
          <a:p>
            <a:r>
              <a:rPr lang="ar-SA" smtClean="0"/>
              <a:t>خمسينية المنظومــــــة التربـــويّـــــــة 1962 - 2012</a:t>
            </a:r>
            <a:endParaRPr lang="fr-F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0DD4152-23A6-411C-8103-9DD78742531D}" type="slidenum">
              <a:rPr lang="fr-FR" smtClean="0"/>
              <a:pPr/>
              <a:t>‹N°›</a:t>
            </a:fld>
            <a:endParaRPr lang="fr-FR"/>
          </a:p>
        </p:txBody>
      </p:sp>
    </p:spTree>
    <p:extLst>
      <p:ext uri="{BB962C8B-B14F-4D97-AF65-F5344CB8AC3E}">
        <p14:creationId xmlns="" xmlns:p14="http://schemas.microsoft.com/office/powerpoint/2010/main" val="4085303155"/>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3000">
        <p15:prstTrans prst="drape"/>
      </p:transition>
    </mc:Choice>
    <mc:Fallback>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tion avec légende">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fr-FR" smtClean="0"/>
              <a:t>Modifiez le style du titre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6CDA7AA6-6B40-4632-B59C-6E80F4D61379}" type="datetime1">
              <a:rPr lang="fr-FR" smtClean="0"/>
              <a:pPr/>
              <a:t>05/03/2013</a:t>
            </a:fld>
            <a:endParaRPr lang="fr-FR"/>
          </a:p>
        </p:txBody>
      </p:sp>
      <p:sp>
        <p:nvSpPr>
          <p:cNvPr id="5" name="Footer Placeholder 4"/>
          <p:cNvSpPr>
            <a:spLocks noGrp="1"/>
          </p:cNvSpPr>
          <p:nvPr>
            <p:ph type="ftr" sz="quarter" idx="11"/>
          </p:nvPr>
        </p:nvSpPr>
        <p:spPr/>
        <p:txBody>
          <a:bodyPr/>
          <a:lstStyle/>
          <a:p>
            <a:r>
              <a:rPr lang="ar-SA" smtClean="0"/>
              <a:t>خمسينية المنظومــــــة التربـــويّـــــــة 1962 - 2012</a:t>
            </a:r>
            <a:endParaRPr lang="fr-F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0DD4152-23A6-411C-8103-9DD78742531D}" type="slidenum">
              <a:rPr lang="fr-FR" smtClean="0"/>
              <a:pPr/>
              <a:t>‹N°›</a:t>
            </a:fld>
            <a:endParaRPr lang="fr-FR"/>
          </a:p>
        </p:txBody>
      </p:sp>
    </p:spTree>
    <p:extLst>
      <p:ext uri="{BB962C8B-B14F-4D97-AF65-F5344CB8AC3E}">
        <p14:creationId xmlns="" xmlns:p14="http://schemas.microsoft.com/office/powerpoint/2010/main" val="3438084747"/>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3000">
        <p15:prstTrans prst="drape"/>
      </p:transition>
    </mc:Choice>
    <mc:Fallback>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Carte no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26A6BEEB-6BAE-4F2D-8013-C755746A489F}" type="datetime1">
              <a:rPr lang="fr-FR" smtClean="0"/>
              <a:pPr/>
              <a:t>05/03/2013</a:t>
            </a:fld>
            <a:endParaRPr lang="fr-FR"/>
          </a:p>
        </p:txBody>
      </p:sp>
      <p:sp>
        <p:nvSpPr>
          <p:cNvPr id="5" name="Footer Placeholder 4"/>
          <p:cNvSpPr>
            <a:spLocks noGrp="1"/>
          </p:cNvSpPr>
          <p:nvPr>
            <p:ph type="ftr" sz="quarter" idx="11"/>
          </p:nvPr>
        </p:nvSpPr>
        <p:spPr/>
        <p:txBody>
          <a:bodyPr/>
          <a:lstStyle/>
          <a:p>
            <a:r>
              <a:rPr lang="ar-SA" smtClean="0"/>
              <a:t>خمسينية المنظومــــــة التربـــويّـــــــة 1962 - 2012</a:t>
            </a:r>
            <a:endParaRPr lang="fr-F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0DD4152-23A6-411C-8103-9DD78742531D}" type="slidenum">
              <a:rPr lang="fr-FR" smtClean="0"/>
              <a:pPr/>
              <a:t>‹N°›</a:t>
            </a:fld>
            <a:endParaRPr lang="fr-FR"/>
          </a:p>
        </p:txBody>
      </p:sp>
    </p:spTree>
    <p:extLst>
      <p:ext uri="{BB962C8B-B14F-4D97-AF65-F5344CB8AC3E}">
        <p14:creationId xmlns="" xmlns:p14="http://schemas.microsoft.com/office/powerpoint/2010/main" val="4162540825"/>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3000">
        <p15:prstTrans prst="drape"/>
      </p:transition>
    </mc:Choice>
    <mc:Fallback>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fr-FR" smtClean="0"/>
              <a:t>Modifiez le style du titre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0ACB2BF7-7512-4CE8-883C-9E5029AD3449}" type="datetime1">
              <a:rPr lang="fr-FR" smtClean="0"/>
              <a:pPr/>
              <a:t>05/03/2013</a:t>
            </a:fld>
            <a:endParaRPr lang="fr-FR"/>
          </a:p>
        </p:txBody>
      </p:sp>
      <p:sp>
        <p:nvSpPr>
          <p:cNvPr id="8" name="Footer Placeholder 7"/>
          <p:cNvSpPr>
            <a:spLocks noGrp="1"/>
          </p:cNvSpPr>
          <p:nvPr>
            <p:ph type="ftr" sz="quarter" idx="11"/>
          </p:nvPr>
        </p:nvSpPr>
        <p:spPr/>
        <p:txBody>
          <a:bodyPr/>
          <a:lstStyle/>
          <a:p>
            <a:r>
              <a:rPr lang="ar-SA" smtClean="0"/>
              <a:t>خمسينية المنظومــــــة التربـــويّـــــــة 1962 - 2012</a:t>
            </a:r>
            <a:endParaRPr lang="fr-FR"/>
          </a:p>
        </p:txBody>
      </p:sp>
      <p:sp>
        <p:nvSpPr>
          <p:cNvPr id="9" name="Slide Number Placeholder 8"/>
          <p:cNvSpPr>
            <a:spLocks noGrp="1"/>
          </p:cNvSpPr>
          <p:nvPr>
            <p:ph type="sldNum" sz="quarter" idx="12"/>
          </p:nvPr>
        </p:nvSpPr>
        <p:spPr/>
        <p:txBody>
          <a:bodyPr/>
          <a:lstStyle/>
          <a:p>
            <a:fld id="{60DD4152-23A6-411C-8103-9DD78742531D}" type="slidenum">
              <a:rPr lang="fr-FR" smtClean="0"/>
              <a:pPr/>
              <a:t>‹N°›</a:t>
            </a:fld>
            <a:endParaRPr lang="fr-FR"/>
          </a:p>
        </p:txBody>
      </p:sp>
    </p:spTree>
    <p:extLst>
      <p:ext uri="{BB962C8B-B14F-4D97-AF65-F5344CB8AC3E}">
        <p14:creationId xmlns="" xmlns:p14="http://schemas.microsoft.com/office/powerpoint/2010/main" val="1367156533"/>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3000">
        <p15:prstTrans prst="drape"/>
      </p:transition>
    </mc:Choice>
    <mc:Fallback>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fr-FR" smtClean="0"/>
              <a:t>Modifiez le style du titre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33DE1F33-0A7D-4EFA-938D-1AB3BA637AA9}" type="datetime1">
              <a:rPr lang="fr-FR" smtClean="0"/>
              <a:pPr/>
              <a:t>05/03/2013</a:t>
            </a:fld>
            <a:endParaRPr lang="fr-FR"/>
          </a:p>
        </p:txBody>
      </p:sp>
      <p:sp>
        <p:nvSpPr>
          <p:cNvPr id="8" name="Footer Placeholder 7"/>
          <p:cNvSpPr>
            <a:spLocks noGrp="1"/>
          </p:cNvSpPr>
          <p:nvPr>
            <p:ph type="ftr" sz="quarter" idx="11"/>
          </p:nvPr>
        </p:nvSpPr>
        <p:spPr>
          <a:xfrm>
            <a:off x="561111" y="6391838"/>
            <a:ext cx="3644282" cy="304801"/>
          </a:xfrm>
        </p:spPr>
        <p:txBody>
          <a:bodyPr/>
          <a:lstStyle/>
          <a:p>
            <a:r>
              <a:rPr lang="ar-SA" smtClean="0"/>
              <a:t>خمسينية المنظومــــــة التربـــويّـــــــة 1962 - 2012</a:t>
            </a:r>
            <a:endParaRPr lang="fr-FR"/>
          </a:p>
        </p:txBody>
      </p:sp>
      <p:sp>
        <p:nvSpPr>
          <p:cNvPr id="9" name="Slide Number Placeholder 8"/>
          <p:cNvSpPr>
            <a:spLocks noGrp="1"/>
          </p:cNvSpPr>
          <p:nvPr>
            <p:ph type="sldNum" sz="quarter" idx="12"/>
          </p:nvPr>
        </p:nvSpPr>
        <p:spPr/>
        <p:txBody>
          <a:bodyPr/>
          <a:lstStyle/>
          <a:p>
            <a:fld id="{60DD4152-23A6-411C-8103-9DD78742531D}" type="slidenum">
              <a:rPr lang="fr-FR" smtClean="0"/>
              <a:pPr/>
              <a:t>‹N°›</a:t>
            </a:fld>
            <a:endParaRPr lang="fr-FR"/>
          </a:p>
        </p:txBody>
      </p:sp>
    </p:spTree>
    <p:extLst>
      <p:ext uri="{BB962C8B-B14F-4D97-AF65-F5344CB8AC3E}">
        <p14:creationId xmlns="" xmlns:p14="http://schemas.microsoft.com/office/powerpoint/2010/main" val="1632833084"/>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3000">
        <p15:prstTrans prst="drape"/>
      </p:transition>
    </mc:Choice>
    <mc:Fallback>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E0DC2F85-32AE-4FE5-B027-A8E61AF3B08F}" type="datetime1">
              <a:rPr lang="fr-FR" smtClean="0"/>
              <a:pPr/>
              <a:t>05/03/2013</a:t>
            </a:fld>
            <a:endParaRPr lang="fr-FR"/>
          </a:p>
        </p:txBody>
      </p:sp>
      <p:sp>
        <p:nvSpPr>
          <p:cNvPr id="5" name="Footer Placeholder 4"/>
          <p:cNvSpPr>
            <a:spLocks noGrp="1"/>
          </p:cNvSpPr>
          <p:nvPr>
            <p:ph type="ftr" sz="quarter" idx="11"/>
          </p:nvPr>
        </p:nvSpPr>
        <p:spPr/>
        <p:txBody>
          <a:bodyPr/>
          <a:lstStyle/>
          <a:p>
            <a:r>
              <a:rPr lang="ar-SA" smtClean="0"/>
              <a:t>خمسينية المنظومــــــة التربـــويّـــــــة 1962 - 2012</a:t>
            </a:r>
            <a:endParaRPr lang="fr-FR"/>
          </a:p>
        </p:txBody>
      </p:sp>
      <p:sp>
        <p:nvSpPr>
          <p:cNvPr id="6" name="Slide Number Placeholder 5"/>
          <p:cNvSpPr>
            <a:spLocks noGrp="1"/>
          </p:cNvSpPr>
          <p:nvPr>
            <p:ph type="sldNum" sz="quarter" idx="12"/>
          </p:nvPr>
        </p:nvSpPr>
        <p:spPr/>
        <p:txBody>
          <a:bodyPr/>
          <a:lstStyle/>
          <a:p>
            <a:fld id="{60DD4152-23A6-411C-8103-9DD78742531D}" type="slidenum">
              <a:rPr lang="fr-FR" smtClean="0"/>
              <a:pPr/>
              <a:t>‹N°›</a:t>
            </a:fld>
            <a:endParaRPr lang="fr-FR"/>
          </a:p>
        </p:txBody>
      </p:sp>
    </p:spTree>
    <p:extLst>
      <p:ext uri="{BB962C8B-B14F-4D97-AF65-F5344CB8AC3E}">
        <p14:creationId xmlns="" xmlns:p14="http://schemas.microsoft.com/office/powerpoint/2010/main" val="159538383"/>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3000">
        <p15:prstTrans prst="drape"/>
      </p:transition>
    </mc:Choice>
    <mc:Fallback>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fr-FR" smtClean="0"/>
              <a:t>Modifiez le style du titre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DE2D2732-4543-42D8-ACF6-CA6A980E499B}" type="datetime1">
              <a:rPr lang="fr-FR" smtClean="0"/>
              <a:pPr/>
              <a:t>05/03/2013</a:t>
            </a:fld>
            <a:endParaRPr lang="fr-FR"/>
          </a:p>
        </p:txBody>
      </p:sp>
      <p:sp>
        <p:nvSpPr>
          <p:cNvPr id="5" name="Footer Placeholder 4"/>
          <p:cNvSpPr>
            <a:spLocks noGrp="1"/>
          </p:cNvSpPr>
          <p:nvPr>
            <p:ph type="ftr" sz="quarter" idx="11"/>
          </p:nvPr>
        </p:nvSpPr>
        <p:spPr/>
        <p:txBody>
          <a:bodyPr/>
          <a:lstStyle/>
          <a:p>
            <a:r>
              <a:rPr lang="ar-SA" smtClean="0"/>
              <a:t>خمسينية المنظومــــــة التربـــويّـــــــة 1962 - 2012</a:t>
            </a:r>
            <a:endParaRPr lang="fr-F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0DD4152-23A6-411C-8103-9DD78742531D}" type="slidenum">
              <a:rPr lang="fr-FR" smtClean="0"/>
              <a:pPr/>
              <a:t>‹N°›</a:t>
            </a:fld>
            <a:endParaRPr lang="fr-FR"/>
          </a:p>
        </p:txBody>
      </p:sp>
    </p:spTree>
    <p:extLst>
      <p:ext uri="{BB962C8B-B14F-4D97-AF65-F5344CB8AC3E}">
        <p14:creationId xmlns="" xmlns:p14="http://schemas.microsoft.com/office/powerpoint/2010/main" val="2966197670"/>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3000">
        <p15:prstTrans prst="drape"/>
      </p:transition>
    </mc:Choice>
    <mc:Fallback>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Diapositive de titre">
    <p:bg bwMode="ltGray">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65490" y="4800600"/>
            <a:ext cx="8231744" cy="1219200"/>
          </a:xfrm>
        </p:spPr>
        <p:txBody>
          <a:bodyPr>
            <a:normAutofit/>
          </a:bodyPr>
          <a:lstStyle>
            <a:lvl1pPr marL="0" indent="0" algn="l">
              <a:spcBef>
                <a:spcPts val="0"/>
              </a:spcBef>
              <a:buNone/>
              <a:defRPr sz="2000" b="1" cap="all" spc="200" baseline="0">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dirty="0"/>
          </a:p>
        </p:txBody>
      </p:sp>
      <p:sp>
        <p:nvSpPr>
          <p:cNvPr id="2" name="Title 1"/>
          <p:cNvSpPr>
            <a:spLocks noGrp="1"/>
          </p:cNvSpPr>
          <p:nvPr>
            <p:ph type="ctrTitle"/>
          </p:nvPr>
        </p:nvSpPr>
        <p:spPr>
          <a:xfrm>
            <a:off x="1065491" y="1828800"/>
            <a:ext cx="8231744" cy="2895600"/>
          </a:xfrm>
        </p:spPr>
        <p:txBody>
          <a:bodyPr anchor="b">
            <a:normAutofit/>
          </a:bodyPr>
          <a:lstStyle>
            <a:lvl1pPr>
              <a:lnSpc>
                <a:spcPct val="80000"/>
              </a:lnSpc>
              <a:defRPr sz="6600" b="1" cap="none" spc="0">
                <a:ln w="9525">
                  <a:noFill/>
                  <a:prstDash val="solid"/>
                </a:ln>
                <a:solidFill>
                  <a:schemeClr val="tx1"/>
                </a:solidFill>
                <a:effectLst/>
              </a:defRPr>
            </a:lvl1pPr>
          </a:lstStyle>
          <a:p>
            <a:r>
              <a:rPr lang="fr-FR" smtClean="0"/>
              <a:t>Modifiez le style du titre</a:t>
            </a:r>
            <a:endParaRPr dirty="0"/>
          </a:p>
        </p:txBody>
      </p:sp>
      <p:sp>
        <p:nvSpPr>
          <p:cNvPr id="4" name="Date Placeholder 3"/>
          <p:cNvSpPr>
            <a:spLocks noGrp="1"/>
          </p:cNvSpPr>
          <p:nvPr>
            <p:ph type="dt" sz="half" idx="10"/>
          </p:nvPr>
        </p:nvSpPr>
        <p:spPr/>
        <p:txBody>
          <a:bodyPr/>
          <a:lstStyle/>
          <a:p>
            <a:fld id="{13E6AE98-1918-4038-ACA9-D19E82D94445}" type="datetime1">
              <a:rPr lang="fr-FR" smtClean="0"/>
              <a:pPr/>
              <a:t>05/03/2013</a:t>
            </a:fld>
            <a:endParaRPr lang="fr-FR"/>
          </a:p>
        </p:txBody>
      </p:sp>
      <p:sp>
        <p:nvSpPr>
          <p:cNvPr id="5" name="Footer Placeholder 4"/>
          <p:cNvSpPr>
            <a:spLocks noGrp="1"/>
          </p:cNvSpPr>
          <p:nvPr>
            <p:ph type="ftr" sz="quarter" idx="11"/>
          </p:nvPr>
        </p:nvSpPr>
        <p:spPr/>
        <p:txBody>
          <a:bodyPr/>
          <a:lstStyle/>
          <a:p>
            <a:r>
              <a:rPr lang="ar-SA" smtClean="0"/>
              <a:t>خمسينية المنظومــــــة التربـــويّـــــــة 1962 - 2012</a:t>
            </a:r>
            <a:endParaRPr lang="fr-FR"/>
          </a:p>
        </p:txBody>
      </p:sp>
      <p:sp>
        <p:nvSpPr>
          <p:cNvPr id="6" name="Slide Number Placeholder 5"/>
          <p:cNvSpPr>
            <a:spLocks noGrp="1"/>
          </p:cNvSpPr>
          <p:nvPr>
            <p:ph type="sldNum" sz="quarter" idx="12"/>
          </p:nvPr>
        </p:nvSpPr>
        <p:spPr/>
        <p:txBody>
          <a:bodyPr/>
          <a:lstStyle/>
          <a:p>
            <a:fld id="{60DD4152-23A6-411C-8103-9DD78742531D}" type="slidenum">
              <a:rPr lang="fr-FR" smtClean="0"/>
              <a:pPr/>
              <a:t>‹N°›</a:t>
            </a:fld>
            <a:endParaRPr lang="fr-FR"/>
          </a:p>
        </p:txBody>
      </p:sp>
    </p:spTree>
    <p:extLst>
      <p:ext uri="{BB962C8B-B14F-4D97-AF65-F5344CB8AC3E}">
        <p14:creationId xmlns="" xmlns:p14="http://schemas.microsoft.com/office/powerpoint/2010/main" val="361603792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09FEDC5-7465-4002-A81D-B1F18BFD7A76}" type="datetime1">
              <a:rPr lang="fr-FR" smtClean="0"/>
              <a:pPr/>
              <a:t>05/03/2013</a:t>
            </a:fld>
            <a:endParaRPr lang="fr-FR"/>
          </a:p>
        </p:txBody>
      </p:sp>
      <p:sp>
        <p:nvSpPr>
          <p:cNvPr id="5" name="Footer Placeholder 4"/>
          <p:cNvSpPr>
            <a:spLocks noGrp="1"/>
          </p:cNvSpPr>
          <p:nvPr>
            <p:ph type="ftr" sz="quarter" idx="11"/>
          </p:nvPr>
        </p:nvSpPr>
        <p:spPr/>
        <p:txBody>
          <a:bodyPr/>
          <a:lstStyle/>
          <a:p>
            <a:r>
              <a:rPr lang="ar-SA" smtClean="0"/>
              <a:t>خمسينية المنظومــــــة التربـــويّـــــــة 1962 - 2012</a:t>
            </a:r>
            <a:endParaRPr lang="fr-FR"/>
          </a:p>
        </p:txBody>
      </p:sp>
      <p:sp>
        <p:nvSpPr>
          <p:cNvPr id="6" name="Slide Number Placeholder 5"/>
          <p:cNvSpPr>
            <a:spLocks noGrp="1"/>
          </p:cNvSpPr>
          <p:nvPr>
            <p:ph type="sldNum" sz="quarter" idx="12"/>
          </p:nvPr>
        </p:nvSpPr>
        <p:spPr/>
        <p:txBody>
          <a:bodyPr/>
          <a:lstStyle/>
          <a:p>
            <a:fld id="{60DD4152-23A6-411C-8103-9DD78742531D}" type="slidenum">
              <a:rPr lang="fr-FR" smtClean="0"/>
              <a:pPr/>
              <a:t>‹N°›</a:t>
            </a:fld>
            <a:endParaRPr lang="fr-FR"/>
          </a:p>
        </p:txBody>
      </p:sp>
      <p:sp>
        <p:nvSpPr>
          <p:cNvPr id="3" name="Content Placeholder 2"/>
          <p:cNvSpPr>
            <a:spLocks noGrp="1"/>
          </p:cNvSpPr>
          <p:nvPr>
            <p:ph idx="1"/>
          </p:nvPr>
        </p:nvSpPr>
        <p:spPr/>
        <p:txBody>
          <a:bodyPr/>
          <a:lstStyle>
            <a:lvl5pPr>
              <a:defRPr/>
            </a:lvl5pPr>
            <a:lvl6pPr>
              <a:defRPr/>
            </a:lvl6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a:p>
        </p:txBody>
      </p:sp>
      <p:sp>
        <p:nvSpPr>
          <p:cNvPr id="2" name="Title 1"/>
          <p:cNvSpPr>
            <a:spLocks noGrp="1"/>
          </p:cNvSpPr>
          <p:nvPr>
            <p:ph type="title"/>
          </p:nvPr>
        </p:nvSpPr>
        <p:spPr/>
        <p:txBody>
          <a:bodyPr/>
          <a:lstStyle/>
          <a:p>
            <a:r>
              <a:rPr lang="fr-FR" smtClean="0"/>
              <a:t>Modifiez le style du titre</a:t>
            </a:r>
            <a:endParaRPr/>
          </a:p>
        </p:txBody>
      </p:sp>
    </p:spTree>
    <p:extLst>
      <p:ext uri="{BB962C8B-B14F-4D97-AF65-F5344CB8AC3E}">
        <p14:creationId xmlns="" xmlns:p14="http://schemas.microsoft.com/office/powerpoint/2010/main" val="61306310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809FEDC5-7465-4002-A81D-B1F18BFD7A76}" type="datetime1">
              <a:rPr lang="fr-FR" smtClean="0"/>
              <a:pPr/>
              <a:t>05/03/2013</a:t>
            </a:fld>
            <a:endParaRPr lang="fr-FR"/>
          </a:p>
        </p:txBody>
      </p:sp>
      <p:sp>
        <p:nvSpPr>
          <p:cNvPr id="5" name="Footer Placeholder 4"/>
          <p:cNvSpPr>
            <a:spLocks noGrp="1"/>
          </p:cNvSpPr>
          <p:nvPr>
            <p:ph type="ftr" sz="quarter" idx="11"/>
          </p:nvPr>
        </p:nvSpPr>
        <p:spPr/>
        <p:txBody>
          <a:bodyPr/>
          <a:lstStyle/>
          <a:p>
            <a:r>
              <a:rPr lang="ar-SA" smtClean="0"/>
              <a:t>خمسينية المنظومــــــة التربـــويّـــــــة 1962 - 2012</a:t>
            </a:r>
            <a:endParaRPr lang="fr-FR"/>
          </a:p>
        </p:txBody>
      </p:sp>
      <p:sp>
        <p:nvSpPr>
          <p:cNvPr id="6" name="Slide Number Placeholder 5"/>
          <p:cNvSpPr>
            <a:spLocks noGrp="1"/>
          </p:cNvSpPr>
          <p:nvPr>
            <p:ph type="sldNum" sz="quarter" idx="12"/>
          </p:nvPr>
        </p:nvSpPr>
        <p:spPr/>
        <p:txBody>
          <a:bodyPr/>
          <a:lstStyle/>
          <a:p>
            <a:fld id="{60DD4152-23A6-411C-8103-9DD78742531D}" type="slidenum">
              <a:rPr lang="fr-FR" smtClean="0"/>
              <a:pPr/>
              <a:t>‹N°›</a:t>
            </a:fld>
            <a:endParaRPr lang="fr-FR"/>
          </a:p>
        </p:txBody>
      </p:sp>
    </p:spTree>
    <p:extLst>
      <p:ext uri="{BB962C8B-B14F-4D97-AF65-F5344CB8AC3E}">
        <p14:creationId xmlns="" xmlns:p14="http://schemas.microsoft.com/office/powerpoint/2010/main" val="171154524"/>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3000">
        <p15:prstTrans prst="drape"/>
      </p:transition>
    </mc:Choice>
    <mc:Fallback>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EB991E8-C25E-4502-BA3A-041949AED037}" type="datetime1">
              <a:rPr lang="fr-FR" smtClean="0"/>
              <a:pPr/>
              <a:t>05/03/2013</a:t>
            </a:fld>
            <a:endParaRPr lang="fr-FR"/>
          </a:p>
        </p:txBody>
      </p:sp>
      <p:sp>
        <p:nvSpPr>
          <p:cNvPr id="5" name="Footer Placeholder 4"/>
          <p:cNvSpPr>
            <a:spLocks noGrp="1"/>
          </p:cNvSpPr>
          <p:nvPr>
            <p:ph type="ftr" sz="quarter" idx="11"/>
          </p:nvPr>
        </p:nvSpPr>
        <p:spPr/>
        <p:txBody>
          <a:bodyPr/>
          <a:lstStyle/>
          <a:p>
            <a:r>
              <a:rPr lang="ar-SA" smtClean="0"/>
              <a:t>خمسينية المنظومــــــة التربـــويّـــــــة 1962 - 2012</a:t>
            </a:r>
            <a:endParaRPr lang="fr-FR"/>
          </a:p>
        </p:txBody>
      </p:sp>
      <p:sp>
        <p:nvSpPr>
          <p:cNvPr id="6" name="Slide Number Placeholder 5"/>
          <p:cNvSpPr>
            <a:spLocks noGrp="1"/>
          </p:cNvSpPr>
          <p:nvPr>
            <p:ph type="sldNum" sz="quarter" idx="12"/>
          </p:nvPr>
        </p:nvSpPr>
        <p:spPr/>
        <p:txBody>
          <a:bodyPr/>
          <a:lstStyle/>
          <a:p>
            <a:fld id="{60DD4152-23A6-411C-8103-9DD78742531D}" type="slidenum">
              <a:rPr lang="fr-FR" smtClean="0"/>
              <a:pPr/>
              <a:t>‹N°›</a:t>
            </a:fld>
            <a:endParaRPr lang="fr-FR"/>
          </a:p>
        </p:txBody>
      </p:sp>
      <p:sp>
        <p:nvSpPr>
          <p:cNvPr id="3" name="Text Placeholder 2"/>
          <p:cNvSpPr>
            <a:spLocks noGrp="1"/>
          </p:cNvSpPr>
          <p:nvPr>
            <p:ph type="body" idx="1"/>
          </p:nvPr>
        </p:nvSpPr>
        <p:spPr>
          <a:xfrm>
            <a:off x="1065491" y="5410201"/>
            <a:ext cx="8689596" cy="609601"/>
          </a:xfrm>
        </p:spPr>
        <p:txBody>
          <a:bodyPr anchor="t">
            <a:normAutofit/>
          </a:bodyPr>
          <a:lstStyle>
            <a:lvl1pPr marL="0" indent="0">
              <a:spcBef>
                <a:spcPts val="0"/>
              </a:spcBef>
              <a:buNone/>
              <a:defRPr sz="2000" cap="all" spc="200" baseline="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2" name="Title 1"/>
          <p:cNvSpPr>
            <a:spLocks noGrp="1"/>
          </p:cNvSpPr>
          <p:nvPr>
            <p:ph type="title"/>
          </p:nvPr>
        </p:nvSpPr>
        <p:spPr>
          <a:xfrm>
            <a:off x="1059891" y="2514600"/>
            <a:ext cx="8694663" cy="2819400"/>
          </a:xfrm>
        </p:spPr>
        <p:txBody>
          <a:bodyPr anchor="b">
            <a:normAutofit/>
          </a:bodyPr>
          <a:lstStyle>
            <a:lvl1pPr algn="l">
              <a:lnSpc>
                <a:spcPct val="80000"/>
              </a:lnSpc>
              <a:defRPr sz="4800" b="0" cap="none" baseline="0">
                <a:effectLst/>
              </a:defRPr>
            </a:lvl1pPr>
          </a:lstStyle>
          <a:p>
            <a:r>
              <a:rPr lang="fr-FR" smtClean="0"/>
              <a:t>Modifiez le style du titre</a:t>
            </a:r>
            <a:endParaRPr dirty="0"/>
          </a:p>
        </p:txBody>
      </p:sp>
    </p:spTree>
    <p:extLst>
      <p:ext uri="{BB962C8B-B14F-4D97-AF65-F5344CB8AC3E}">
        <p14:creationId xmlns="" xmlns:p14="http://schemas.microsoft.com/office/powerpoint/2010/main" val="281913939"/>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DFA255B-E26C-43BC-AC7B-226A9DAEC5A2}" type="datetime1">
              <a:rPr lang="fr-FR" smtClean="0"/>
              <a:pPr/>
              <a:t>05/03/2013</a:t>
            </a:fld>
            <a:endParaRPr lang="fr-FR"/>
          </a:p>
        </p:txBody>
      </p:sp>
      <p:sp>
        <p:nvSpPr>
          <p:cNvPr id="6" name="Footer Placeholder 5"/>
          <p:cNvSpPr>
            <a:spLocks noGrp="1"/>
          </p:cNvSpPr>
          <p:nvPr>
            <p:ph type="ftr" sz="quarter" idx="11"/>
          </p:nvPr>
        </p:nvSpPr>
        <p:spPr/>
        <p:txBody>
          <a:bodyPr/>
          <a:lstStyle/>
          <a:p>
            <a:r>
              <a:rPr lang="ar-SA" smtClean="0"/>
              <a:t>خمسينية المنظومــــــة التربـــويّـــــــة 1962 - 2012</a:t>
            </a:r>
            <a:endParaRPr lang="fr-FR"/>
          </a:p>
        </p:txBody>
      </p:sp>
      <p:sp>
        <p:nvSpPr>
          <p:cNvPr id="7" name="Slide Number Placeholder 6"/>
          <p:cNvSpPr>
            <a:spLocks noGrp="1"/>
          </p:cNvSpPr>
          <p:nvPr>
            <p:ph type="sldNum" sz="quarter" idx="12"/>
          </p:nvPr>
        </p:nvSpPr>
        <p:spPr/>
        <p:txBody>
          <a:bodyPr/>
          <a:lstStyle/>
          <a:p>
            <a:fld id="{60DD4152-23A6-411C-8103-9DD78742531D}" type="slidenum">
              <a:rPr lang="fr-FR" smtClean="0"/>
              <a:pPr/>
              <a:t>‹N°›</a:t>
            </a:fld>
            <a:endParaRPr lang="fr-FR"/>
          </a:p>
        </p:txBody>
      </p:sp>
      <p:sp>
        <p:nvSpPr>
          <p:cNvPr id="4" name="Content Placeholder 3"/>
          <p:cNvSpPr>
            <a:spLocks noGrp="1"/>
          </p:cNvSpPr>
          <p:nvPr>
            <p:ph sz="half" idx="2"/>
          </p:nvPr>
        </p:nvSpPr>
        <p:spPr>
          <a:xfrm>
            <a:off x="6230806" y="1905001"/>
            <a:ext cx="4420751" cy="41148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a:p>
        </p:txBody>
      </p:sp>
      <p:sp>
        <p:nvSpPr>
          <p:cNvPr id="3" name="Content Placeholder 2"/>
          <p:cNvSpPr>
            <a:spLocks noGrp="1"/>
          </p:cNvSpPr>
          <p:nvPr>
            <p:ph sz="half" idx="1"/>
          </p:nvPr>
        </p:nvSpPr>
        <p:spPr>
          <a:xfrm>
            <a:off x="1505174" y="1905001"/>
            <a:ext cx="4420750" cy="41148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a:p>
        </p:txBody>
      </p:sp>
      <p:sp>
        <p:nvSpPr>
          <p:cNvPr id="2" name="Title 1"/>
          <p:cNvSpPr>
            <a:spLocks noGrp="1"/>
          </p:cNvSpPr>
          <p:nvPr>
            <p:ph type="title"/>
          </p:nvPr>
        </p:nvSpPr>
        <p:spPr>
          <a:xfrm>
            <a:off x="1522809" y="381000"/>
            <a:ext cx="9146384" cy="1371600"/>
          </a:xfrm>
        </p:spPr>
        <p:txBody>
          <a:bodyPr/>
          <a:lstStyle/>
          <a:p>
            <a:r>
              <a:rPr lang="fr-FR" smtClean="0"/>
              <a:t>Modifiez le style du titre</a:t>
            </a:r>
            <a:endParaRPr/>
          </a:p>
        </p:txBody>
      </p:sp>
    </p:spTree>
    <p:extLst>
      <p:ext uri="{BB962C8B-B14F-4D97-AF65-F5344CB8AC3E}">
        <p14:creationId xmlns="" xmlns:p14="http://schemas.microsoft.com/office/powerpoint/2010/main" val="3220361274"/>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193F9E4D-9978-4367-A52F-1F619974243F}" type="datetime1">
              <a:rPr lang="fr-FR" smtClean="0"/>
              <a:pPr/>
              <a:t>05/03/2013</a:t>
            </a:fld>
            <a:endParaRPr lang="fr-FR"/>
          </a:p>
        </p:txBody>
      </p:sp>
      <p:sp>
        <p:nvSpPr>
          <p:cNvPr id="8" name="Footer Placeholder 7"/>
          <p:cNvSpPr>
            <a:spLocks noGrp="1"/>
          </p:cNvSpPr>
          <p:nvPr>
            <p:ph type="ftr" sz="quarter" idx="11"/>
          </p:nvPr>
        </p:nvSpPr>
        <p:spPr/>
        <p:txBody>
          <a:bodyPr/>
          <a:lstStyle/>
          <a:p>
            <a:r>
              <a:rPr lang="ar-SA" smtClean="0"/>
              <a:t>خمسينية المنظومــــــة التربـــويّـــــــة 1962 - 2012</a:t>
            </a:r>
            <a:endParaRPr lang="fr-FR"/>
          </a:p>
        </p:txBody>
      </p:sp>
      <p:sp>
        <p:nvSpPr>
          <p:cNvPr id="9" name="Slide Number Placeholder 8"/>
          <p:cNvSpPr>
            <a:spLocks noGrp="1"/>
          </p:cNvSpPr>
          <p:nvPr>
            <p:ph type="sldNum" sz="quarter" idx="12"/>
          </p:nvPr>
        </p:nvSpPr>
        <p:spPr/>
        <p:txBody>
          <a:bodyPr/>
          <a:lstStyle/>
          <a:p>
            <a:fld id="{60DD4152-23A6-411C-8103-9DD78742531D}" type="slidenum">
              <a:rPr lang="fr-FR" smtClean="0"/>
              <a:pPr/>
              <a:t>‹N°›</a:t>
            </a:fld>
            <a:endParaRPr lang="fr-FR"/>
          </a:p>
        </p:txBody>
      </p:sp>
      <p:sp>
        <p:nvSpPr>
          <p:cNvPr id="6" name="Content Placeholder 5"/>
          <p:cNvSpPr>
            <a:spLocks noGrp="1"/>
          </p:cNvSpPr>
          <p:nvPr>
            <p:ph sz="quarter" idx="4"/>
          </p:nvPr>
        </p:nvSpPr>
        <p:spPr>
          <a:xfrm>
            <a:off x="6251489" y="2743201"/>
            <a:ext cx="4417702" cy="32766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a:p>
        </p:txBody>
      </p:sp>
      <p:sp>
        <p:nvSpPr>
          <p:cNvPr id="5" name="Text Placeholder 4"/>
          <p:cNvSpPr>
            <a:spLocks noGrp="1"/>
          </p:cNvSpPr>
          <p:nvPr>
            <p:ph type="body" sz="quarter" idx="3"/>
          </p:nvPr>
        </p:nvSpPr>
        <p:spPr>
          <a:xfrm>
            <a:off x="6251489" y="1905000"/>
            <a:ext cx="4417702" cy="762000"/>
          </a:xfrm>
        </p:spPr>
        <p:txBody>
          <a:bodyPr anchor="ctr">
            <a:noAutofit/>
          </a:bodyPr>
          <a:lstStyle>
            <a:lvl1pPr marL="0" indent="0">
              <a:spcBef>
                <a:spcPts val="0"/>
              </a:spcBef>
              <a:buNone/>
              <a:defRPr sz="2000" b="0" cap="all" spc="200"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1522808" y="2743201"/>
            <a:ext cx="4417702" cy="32766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a:p>
        </p:txBody>
      </p:sp>
      <p:sp>
        <p:nvSpPr>
          <p:cNvPr id="3" name="Text Placeholder 2"/>
          <p:cNvSpPr>
            <a:spLocks noGrp="1"/>
          </p:cNvSpPr>
          <p:nvPr>
            <p:ph type="body" idx="1"/>
          </p:nvPr>
        </p:nvSpPr>
        <p:spPr>
          <a:xfrm>
            <a:off x="1522808" y="1905000"/>
            <a:ext cx="4417702" cy="762000"/>
          </a:xfrm>
        </p:spPr>
        <p:txBody>
          <a:bodyPr anchor="ctr">
            <a:noAutofit/>
          </a:bodyPr>
          <a:lstStyle>
            <a:lvl1pPr marL="0" indent="0">
              <a:spcBef>
                <a:spcPts val="0"/>
              </a:spcBef>
              <a:buNone/>
              <a:defRPr sz="2000" b="0" cap="all" spc="200"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 name="Title 1"/>
          <p:cNvSpPr>
            <a:spLocks noGrp="1"/>
          </p:cNvSpPr>
          <p:nvPr>
            <p:ph type="title"/>
          </p:nvPr>
        </p:nvSpPr>
        <p:spPr>
          <a:xfrm>
            <a:off x="1522809" y="381000"/>
            <a:ext cx="9146384" cy="1371600"/>
          </a:xfrm>
        </p:spPr>
        <p:txBody>
          <a:bodyPr/>
          <a:lstStyle>
            <a:lvl1pPr>
              <a:defRPr/>
            </a:lvl1pPr>
          </a:lstStyle>
          <a:p>
            <a:r>
              <a:rPr lang="fr-FR" smtClean="0"/>
              <a:t>Modifiez le style du titre</a:t>
            </a:r>
            <a:endParaRPr/>
          </a:p>
        </p:txBody>
      </p:sp>
    </p:spTree>
    <p:extLst>
      <p:ext uri="{BB962C8B-B14F-4D97-AF65-F5344CB8AC3E}">
        <p14:creationId xmlns="" xmlns:p14="http://schemas.microsoft.com/office/powerpoint/2010/main" val="255652451"/>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B4D0723-743D-4748-86A1-21CD4CB03FE5}" type="datetime1">
              <a:rPr lang="fr-FR" smtClean="0"/>
              <a:pPr/>
              <a:t>05/03/2013</a:t>
            </a:fld>
            <a:endParaRPr lang="fr-FR"/>
          </a:p>
        </p:txBody>
      </p:sp>
      <p:sp>
        <p:nvSpPr>
          <p:cNvPr id="4" name="Footer Placeholder 3"/>
          <p:cNvSpPr>
            <a:spLocks noGrp="1"/>
          </p:cNvSpPr>
          <p:nvPr>
            <p:ph type="ftr" sz="quarter" idx="11"/>
          </p:nvPr>
        </p:nvSpPr>
        <p:spPr/>
        <p:txBody>
          <a:bodyPr/>
          <a:lstStyle/>
          <a:p>
            <a:r>
              <a:rPr lang="ar-SA" smtClean="0"/>
              <a:t>خمسينية المنظومــــــة التربـــويّـــــــة 1962 - 2012</a:t>
            </a:r>
            <a:endParaRPr lang="fr-FR"/>
          </a:p>
        </p:txBody>
      </p:sp>
      <p:sp>
        <p:nvSpPr>
          <p:cNvPr id="5" name="Slide Number Placeholder 4"/>
          <p:cNvSpPr>
            <a:spLocks noGrp="1"/>
          </p:cNvSpPr>
          <p:nvPr>
            <p:ph type="sldNum" sz="quarter" idx="12"/>
          </p:nvPr>
        </p:nvSpPr>
        <p:spPr/>
        <p:txBody>
          <a:bodyPr/>
          <a:lstStyle/>
          <a:p>
            <a:fld id="{60DD4152-23A6-411C-8103-9DD78742531D}" type="slidenum">
              <a:rPr lang="fr-FR" smtClean="0"/>
              <a:pPr/>
              <a:t>‹N°›</a:t>
            </a:fld>
            <a:endParaRPr lang="fr-FR"/>
          </a:p>
        </p:txBody>
      </p:sp>
      <p:sp>
        <p:nvSpPr>
          <p:cNvPr id="2" name="Title 1"/>
          <p:cNvSpPr>
            <a:spLocks noGrp="1"/>
          </p:cNvSpPr>
          <p:nvPr>
            <p:ph type="title"/>
          </p:nvPr>
        </p:nvSpPr>
        <p:spPr/>
        <p:txBody>
          <a:bodyPr/>
          <a:lstStyle/>
          <a:p>
            <a:r>
              <a:rPr lang="fr-FR" smtClean="0"/>
              <a:t>Modifiez le style du titre</a:t>
            </a:r>
            <a:endParaRPr dirty="0"/>
          </a:p>
        </p:txBody>
      </p:sp>
    </p:spTree>
    <p:extLst>
      <p:ext uri="{BB962C8B-B14F-4D97-AF65-F5344CB8AC3E}">
        <p14:creationId xmlns="" xmlns:p14="http://schemas.microsoft.com/office/powerpoint/2010/main" val="362386939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5E4CF3-AC35-4F81-8653-6FA87C11A790}" type="datetime1">
              <a:rPr lang="fr-FR" smtClean="0"/>
              <a:pPr/>
              <a:t>05/03/2013</a:t>
            </a:fld>
            <a:endParaRPr lang="fr-FR"/>
          </a:p>
        </p:txBody>
      </p:sp>
      <p:sp>
        <p:nvSpPr>
          <p:cNvPr id="3" name="Footer Placeholder 2"/>
          <p:cNvSpPr>
            <a:spLocks noGrp="1"/>
          </p:cNvSpPr>
          <p:nvPr>
            <p:ph type="ftr" sz="quarter" idx="11"/>
          </p:nvPr>
        </p:nvSpPr>
        <p:spPr/>
        <p:txBody>
          <a:bodyPr/>
          <a:lstStyle/>
          <a:p>
            <a:r>
              <a:rPr lang="ar-SA" smtClean="0"/>
              <a:t>خمسينية المنظومــــــة التربـــويّـــــــة 1962 - 2012</a:t>
            </a:r>
            <a:endParaRPr lang="fr-FR"/>
          </a:p>
        </p:txBody>
      </p:sp>
      <p:sp>
        <p:nvSpPr>
          <p:cNvPr id="4" name="Slide Number Placeholder 3"/>
          <p:cNvSpPr>
            <a:spLocks noGrp="1"/>
          </p:cNvSpPr>
          <p:nvPr>
            <p:ph type="sldNum" sz="quarter" idx="12"/>
          </p:nvPr>
        </p:nvSpPr>
        <p:spPr/>
        <p:txBody>
          <a:bodyPr/>
          <a:lstStyle/>
          <a:p>
            <a:fld id="{60DD4152-23A6-411C-8103-9DD78742531D}" type="slidenum">
              <a:rPr lang="fr-FR" smtClean="0"/>
              <a:pPr/>
              <a:t>‹N°›</a:t>
            </a:fld>
            <a:endParaRPr lang="fr-FR"/>
          </a:p>
        </p:txBody>
      </p:sp>
    </p:spTree>
    <p:extLst>
      <p:ext uri="{BB962C8B-B14F-4D97-AF65-F5344CB8AC3E}">
        <p14:creationId xmlns="" xmlns:p14="http://schemas.microsoft.com/office/powerpoint/2010/main" val="901128375"/>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DFB9DE17-BE84-4EC7-907D-EE2526F83958}" type="datetime1">
              <a:rPr lang="fr-FR" smtClean="0"/>
              <a:pPr/>
              <a:t>05/03/2013</a:t>
            </a:fld>
            <a:endParaRPr lang="fr-FR"/>
          </a:p>
        </p:txBody>
      </p:sp>
      <p:sp>
        <p:nvSpPr>
          <p:cNvPr id="6" name="Footer Placeholder 5"/>
          <p:cNvSpPr>
            <a:spLocks noGrp="1"/>
          </p:cNvSpPr>
          <p:nvPr>
            <p:ph type="ftr" sz="quarter" idx="11"/>
          </p:nvPr>
        </p:nvSpPr>
        <p:spPr/>
        <p:txBody>
          <a:bodyPr/>
          <a:lstStyle/>
          <a:p>
            <a:r>
              <a:rPr lang="ar-SA" smtClean="0"/>
              <a:t>خمسينية المنظومــــــة التربـــويّـــــــة 1962 - 2012</a:t>
            </a:r>
            <a:endParaRPr lang="fr-FR"/>
          </a:p>
        </p:txBody>
      </p:sp>
      <p:sp>
        <p:nvSpPr>
          <p:cNvPr id="7" name="Slide Number Placeholder 6"/>
          <p:cNvSpPr>
            <a:spLocks noGrp="1"/>
          </p:cNvSpPr>
          <p:nvPr>
            <p:ph type="sldNum" sz="quarter" idx="12"/>
          </p:nvPr>
        </p:nvSpPr>
        <p:spPr/>
        <p:txBody>
          <a:bodyPr/>
          <a:lstStyle/>
          <a:p>
            <a:fld id="{60DD4152-23A6-411C-8103-9DD78742531D}" type="slidenum">
              <a:rPr lang="fr-FR" smtClean="0"/>
              <a:pPr/>
              <a:t>‹N°›</a:t>
            </a:fld>
            <a:endParaRPr lang="fr-FR"/>
          </a:p>
        </p:txBody>
      </p:sp>
      <p:sp>
        <p:nvSpPr>
          <p:cNvPr id="3" name="Content Placeholder 2"/>
          <p:cNvSpPr>
            <a:spLocks noGrp="1"/>
          </p:cNvSpPr>
          <p:nvPr>
            <p:ph idx="1"/>
          </p:nvPr>
        </p:nvSpPr>
        <p:spPr>
          <a:xfrm>
            <a:off x="4952704" y="685800"/>
            <a:ext cx="6402467" cy="53340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a:p>
        </p:txBody>
      </p:sp>
      <p:sp>
        <p:nvSpPr>
          <p:cNvPr id="4" name="Text Placeholder 3"/>
          <p:cNvSpPr>
            <a:spLocks noGrp="1"/>
          </p:cNvSpPr>
          <p:nvPr>
            <p:ph type="body" sz="half" idx="2"/>
          </p:nvPr>
        </p:nvSpPr>
        <p:spPr>
          <a:xfrm>
            <a:off x="1065491" y="4648200"/>
            <a:ext cx="3582332" cy="1371600"/>
          </a:xfrm>
        </p:spPr>
        <p:txBody>
          <a:bodyPr>
            <a:normAutofit/>
          </a:bodyPr>
          <a:lstStyle>
            <a:lvl1pPr marL="0" indent="0">
              <a:lnSpc>
                <a:spcPct val="90000"/>
              </a:lnSpc>
              <a:spcBef>
                <a:spcPts val="12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2" name="Title 1"/>
          <p:cNvSpPr>
            <a:spLocks noGrp="1"/>
          </p:cNvSpPr>
          <p:nvPr>
            <p:ph type="title"/>
          </p:nvPr>
        </p:nvSpPr>
        <p:spPr>
          <a:xfrm>
            <a:off x="1055879" y="1905000"/>
            <a:ext cx="3597544" cy="2667000"/>
          </a:xfrm>
        </p:spPr>
        <p:txBody>
          <a:bodyPr anchor="b">
            <a:noAutofit/>
          </a:bodyPr>
          <a:lstStyle>
            <a:lvl1pPr algn="l">
              <a:lnSpc>
                <a:spcPct val="90000"/>
              </a:lnSpc>
              <a:defRPr sz="3600" b="0" baseline="0">
                <a:solidFill>
                  <a:schemeClr val="tx1"/>
                </a:solidFill>
              </a:defRPr>
            </a:lvl1pPr>
          </a:lstStyle>
          <a:p>
            <a:r>
              <a:rPr lang="fr-FR" smtClean="0"/>
              <a:t>Modifiez le style du titre</a:t>
            </a:r>
            <a:endParaRPr/>
          </a:p>
        </p:txBody>
      </p:sp>
    </p:spTree>
    <p:extLst>
      <p:ext uri="{BB962C8B-B14F-4D97-AF65-F5344CB8AC3E}">
        <p14:creationId xmlns="" xmlns:p14="http://schemas.microsoft.com/office/powerpoint/2010/main" val="1724673405"/>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D06319F-3B85-4D49-9BDF-CF5F0F096F4B}" type="datetime1">
              <a:rPr lang="fr-FR" smtClean="0"/>
              <a:pPr/>
              <a:t>05/03/2013</a:t>
            </a:fld>
            <a:endParaRPr lang="fr-FR"/>
          </a:p>
        </p:txBody>
      </p:sp>
      <p:sp>
        <p:nvSpPr>
          <p:cNvPr id="6" name="Footer Placeholder 5"/>
          <p:cNvSpPr>
            <a:spLocks noGrp="1"/>
          </p:cNvSpPr>
          <p:nvPr>
            <p:ph type="ftr" sz="quarter" idx="11"/>
          </p:nvPr>
        </p:nvSpPr>
        <p:spPr/>
        <p:txBody>
          <a:bodyPr/>
          <a:lstStyle/>
          <a:p>
            <a:r>
              <a:rPr lang="ar-SA" smtClean="0"/>
              <a:t>خمسينية المنظومــــــة التربـــويّـــــــة 1962 - 2012</a:t>
            </a:r>
            <a:endParaRPr lang="fr-FR"/>
          </a:p>
        </p:txBody>
      </p:sp>
      <p:sp>
        <p:nvSpPr>
          <p:cNvPr id="7" name="Slide Number Placeholder 6"/>
          <p:cNvSpPr>
            <a:spLocks noGrp="1"/>
          </p:cNvSpPr>
          <p:nvPr>
            <p:ph type="sldNum" sz="quarter" idx="12"/>
          </p:nvPr>
        </p:nvSpPr>
        <p:spPr/>
        <p:txBody>
          <a:bodyPr/>
          <a:lstStyle/>
          <a:p>
            <a:fld id="{60DD4152-23A6-411C-8103-9DD78742531D}" type="slidenum">
              <a:rPr lang="fr-FR" smtClean="0"/>
              <a:pPr/>
              <a:t>‹N°›</a:t>
            </a:fld>
            <a:endParaRPr lang="fr-FR"/>
          </a:p>
        </p:txBody>
      </p:sp>
      <p:sp>
        <p:nvSpPr>
          <p:cNvPr id="3" name="Picture Placeholder 2"/>
          <p:cNvSpPr>
            <a:spLocks noGrp="1"/>
          </p:cNvSpPr>
          <p:nvPr>
            <p:ph type="pic" idx="1"/>
          </p:nvPr>
        </p:nvSpPr>
        <p:spPr>
          <a:xfrm>
            <a:off x="4952704" y="685800"/>
            <a:ext cx="6402466" cy="5334000"/>
          </a:xfrm>
          <a:solidFill>
            <a:schemeClr val="bg2"/>
          </a:solidFill>
          <a:ln w="76200">
            <a:solidFill>
              <a:schemeClr val="tx1"/>
            </a:solidFill>
            <a:miter lim="800000"/>
          </a:ln>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a:p>
        </p:txBody>
      </p:sp>
      <p:sp>
        <p:nvSpPr>
          <p:cNvPr id="4" name="Text Placeholder 3"/>
          <p:cNvSpPr>
            <a:spLocks noGrp="1"/>
          </p:cNvSpPr>
          <p:nvPr>
            <p:ph type="body" sz="half" idx="2"/>
          </p:nvPr>
        </p:nvSpPr>
        <p:spPr>
          <a:xfrm>
            <a:off x="1065491" y="4648200"/>
            <a:ext cx="3582332" cy="1371600"/>
          </a:xfrm>
        </p:spPr>
        <p:txBody>
          <a:bodyPr>
            <a:normAutofit/>
          </a:bodyPr>
          <a:lstStyle>
            <a:lvl1pPr marL="0" indent="0">
              <a:lnSpc>
                <a:spcPct val="90000"/>
              </a:lnSpc>
              <a:spcBef>
                <a:spcPts val="12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2" name="Title 1"/>
          <p:cNvSpPr>
            <a:spLocks noGrp="1"/>
          </p:cNvSpPr>
          <p:nvPr>
            <p:ph type="title"/>
          </p:nvPr>
        </p:nvSpPr>
        <p:spPr>
          <a:xfrm>
            <a:off x="1055879" y="1905000"/>
            <a:ext cx="3597544" cy="2667000"/>
          </a:xfrm>
        </p:spPr>
        <p:txBody>
          <a:bodyPr anchor="b">
            <a:normAutofit/>
          </a:bodyPr>
          <a:lstStyle>
            <a:lvl1pPr algn="l">
              <a:lnSpc>
                <a:spcPct val="90000"/>
              </a:lnSpc>
              <a:defRPr sz="3600" b="0" i="0" baseline="0">
                <a:solidFill>
                  <a:schemeClr val="tx1"/>
                </a:solidFill>
              </a:defRPr>
            </a:lvl1pPr>
          </a:lstStyle>
          <a:p>
            <a:r>
              <a:rPr lang="fr-FR" smtClean="0"/>
              <a:t>Modifiez le style du titre</a:t>
            </a:r>
            <a:endParaRPr/>
          </a:p>
        </p:txBody>
      </p:sp>
    </p:spTree>
    <p:extLst>
      <p:ext uri="{BB962C8B-B14F-4D97-AF65-F5344CB8AC3E}">
        <p14:creationId xmlns="" xmlns:p14="http://schemas.microsoft.com/office/powerpoint/2010/main" val="86347572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0DC2F85-32AE-4FE5-B027-A8E61AF3B08F}" type="datetime1">
              <a:rPr lang="fr-FR" smtClean="0"/>
              <a:pPr/>
              <a:t>05/03/2013</a:t>
            </a:fld>
            <a:endParaRPr lang="fr-FR"/>
          </a:p>
        </p:txBody>
      </p:sp>
      <p:sp>
        <p:nvSpPr>
          <p:cNvPr id="5" name="Footer Placeholder 4"/>
          <p:cNvSpPr>
            <a:spLocks noGrp="1"/>
          </p:cNvSpPr>
          <p:nvPr>
            <p:ph type="ftr" sz="quarter" idx="11"/>
          </p:nvPr>
        </p:nvSpPr>
        <p:spPr/>
        <p:txBody>
          <a:bodyPr/>
          <a:lstStyle/>
          <a:p>
            <a:r>
              <a:rPr lang="ar-SA" smtClean="0"/>
              <a:t>خمسينية المنظومــــــة التربـــويّـــــــة 1962 - 2012</a:t>
            </a:r>
            <a:endParaRPr lang="fr-FR"/>
          </a:p>
        </p:txBody>
      </p:sp>
      <p:sp>
        <p:nvSpPr>
          <p:cNvPr id="6" name="Slide Number Placeholder 5"/>
          <p:cNvSpPr>
            <a:spLocks noGrp="1"/>
          </p:cNvSpPr>
          <p:nvPr>
            <p:ph type="sldNum" sz="quarter" idx="12"/>
          </p:nvPr>
        </p:nvSpPr>
        <p:spPr/>
        <p:txBody>
          <a:bodyPr/>
          <a:lstStyle/>
          <a:p>
            <a:fld id="{60DD4152-23A6-411C-8103-9DD78742531D}" type="slidenum">
              <a:rPr lang="fr-FR" smtClean="0"/>
              <a:pPr/>
              <a:t>‹N°›</a:t>
            </a:fld>
            <a:endParaRPr lang="fr-FR"/>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a:p>
        </p:txBody>
      </p:sp>
      <p:sp>
        <p:nvSpPr>
          <p:cNvPr id="2" name="Title 1"/>
          <p:cNvSpPr>
            <a:spLocks noGrp="1"/>
          </p:cNvSpPr>
          <p:nvPr>
            <p:ph type="title"/>
          </p:nvPr>
        </p:nvSpPr>
        <p:spPr/>
        <p:txBody>
          <a:bodyPr/>
          <a:lstStyle/>
          <a:p>
            <a:r>
              <a:rPr lang="fr-FR" smtClean="0"/>
              <a:t>Modifiez le style du titre</a:t>
            </a:r>
            <a:endParaRPr dirty="0"/>
          </a:p>
        </p:txBody>
      </p:sp>
    </p:spTree>
    <p:extLst>
      <p:ext uri="{BB962C8B-B14F-4D97-AF65-F5344CB8AC3E}">
        <p14:creationId xmlns="" xmlns:p14="http://schemas.microsoft.com/office/powerpoint/2010/main" val="2732906879"/>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E2D2732-4543-42D8-ACF6-CA6A980E499B}" type="datetime1">
              <a:rPr lang="fr-FR" smtClean="0"/>
              <a:pPr/>
              <a:t>05/03/2013</a:t>
            </a:fld>
            <a:endParaRPr lang="fr-FR"/>
          </a:p>
        </p:txBody>
      </p:sp>
      <p:sp>
        <p:nvSpPr>
          <p:cNvPr id="5" name="Footer Placeholder 4"/>
          <p:cNvSpPr>
            <a:spLocks noGrp="1"/>
          </p:cNvSpPr>
          <p:nvPr>
            <p:ph type="ftr" sz="quarter" idx="11"/>
          </p:nvPr>
        </p:nvSpPr>
        <p:spPr/>
        <p:txBody>
          <a:bodyPr/>
          <a:lstStyle/>
          <a:p>
            <a:r>
              <a:rPr lang="ar-SA" smtClean="0"/>
              <a:t>خمسينية المنظومــــــة التربـــويّـــــــة 1962 - 2012</a:t>
            </a:r>
            <a:endParaRPr lang="fr-FR"/>
          </a:p>
        </p:txBody>
      </p:sp>
      <p:sp>
        <p:nvSpPr>
          <p:cNvPr id="6" name="Slide Number Placeholder 5"/>
          <p:cNvSpPr>
            <a:spLocks noGrp="1"/>
          </p:cNvSpPr>
          <p:nvPr>
            <p:ph type="sldNum" sz="quarter" idx="12"/>
          </p:nvPr>
        </p:nvSpPr>
        <p:spPr/>
        <p:txBody>
          <a:bodyPr/>
          <a:lstStyle/>
          <a:p>
            <a:fld id="{60DD4152-23A6-411C-8103-9DD78742531D}" type="slidenum">
              <a:rPr lang="fr-FR" smtClean="0"/>
              <a:pPr/>
              <a:t>‹N°›</a:t>
            </a:fld>
            <a:endParaRPr lang="fr-FR"/>
          </a:p>
        </p:txBody>
      </p:sp>
      <p:sp>
        <p:nvSpPr>
          <p:cNvPr id="3" name="Vertical Text Placeholder 2"/>
          <p:cNvSpPr>
            <a:spLocks noGrp="1"/>
          </p:cNvSpPr>
          <p:nvPr>
            <p:ph type="body" orient="vert" idx="1"/>
          </p:nvPr>
        </p:nvSpPr>
        <p:spPr>
          <a:xfrm>
            <a:off x="1522809" y="381001"/>
            <a:ext cx="7393324" cy="563880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a:p>
        </p:txBody>
      </p:sp>
      <p:sp>
        <p:nvSpPr>
          <p:cNvPr id="2" name="Vertical Title 1"/>
          <p:cNvSpPr>
            <a:spLocks noGrp="1"/>
          </p:cNvSpPr>
          <p:nvPr>
            <p:ph type="title" orient="vert"/>
          </p:nvPr>
        </p:nvSpPr>
        <p:spPr>
          <a:xfrm>
            <a:off x="9144794" y="381001"/>
            <a:ext cx="1524398" cy="5638800"/>
          </a:xfrm>
        </p:spPr>
        <p:txBody>
          <a:bodyPr vert="eaVert"/>
          <a:lstStyle/>
          <a:p>
            <a:r>
              <a:rPr lang="fr-FR" smtClean="0"/>
              <a:t>Modifiez le style du titre</a:t>
            </a:r>
            <a:endParaRPr dirty="0"/>
          </a:p>
        </p:txBody>
      </p:sp>
    </p:spTree>
    <p:extLst>
      <p:ext uri="{BB962C8B-B14F-4D97-AF65-F5344CB8AC3E}">
        <p14:creationId xmlns="" xmlns:p14="http://schemas.microsoft.com/office/powerpoint/2010/main" val="1546168445"/>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FEB991E8-C25E-4502-BA3A-041949AED037}" type="datetime1">
              <a:rPr lang="fr-FR" smtClean="0"/>
              <a:pPr/>
              <a:t>05/03/2013</a:t>
            </a:fld>
            <a:endParaRPr lang="fr-FR"/>
          </a:p>
        </p:txBody>
      </p:sp>
      <p:sp>
        <p:nvSpPr>
          <p:cNvPr id="5" name="Footer Placeholder 4"/>
          <p:cNvSpPr>
            <a:spLocks noGrp="1"/>
          </p:cNvSpPr>
          <p:nvPr>
            <p:ph type="ftr" sz="quarter" idx="11"/>
          </p:nvPr>
        </p:nvSpPr>
        <p:spPr/>
        <p:txBody>
          <a:bodyPr/>
          <a:lstStyle/>
          <a:p>
            <a:r>
              <a:rPr lang="ar-SA" smtClean="0"/>
              <a:t>خمسينية المنظومــــــة التربـــويّـــــــة 1962 - 2012</a:t>
            </a:r>
            <a:endParaRPr lang="fr-F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0DD4152-23A6-411C-8103-9DD78742531D}" type="slidenum">
              <a:rPr lang="fr-FR" smtClean="0"/>
              <a:pPr/>
              <a:t>‹N°›</a:t>
            </a:fld>
            <a:endParaRPr lang="fr-FR"/>
          </a:p>
        </p:txBody>
      </p:sp>
    </p:spTree>
    <p:extLst>
      <p:ext uri="{BB962C8B-B14F-4D97-AF65-F5344CB8AC3E}">
        <p14:creationId xmlns="" xmlns:p14="http://schemas.microsoft.com/office/powerpoint/2010/main" val="2574792544"/>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3000">
        <p15:prstTrans prst="drape"/>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CDFA255B-E26C-43BC-AC7B-226A9DAEC5A2}" type="datetime1">
              <a:rPr lang="fr-FR" smtClean="0"/>
              <a:pPr/>
              <a:t>05/03/2013</a:t>
            </a:fld>
            <a:endParaRPr lang="fr-FR"/>
          </a:p>
        </p:txBody>
      </p:sp>
      <p:sp>
        <p:nvSpPr>
          <p:cNvPr id="6" name="Footer Placeholder 5"/>
          <p:cNvSpPr>
            <a:spLocks noGrp="1"/>
          </p:cNvSpPr>
          <p:nvPr>
            <p:ph type="ftr" sz="quarter" idx="11"/>
          </p:nvPr>
        </p:nvSpPr>
        <p:spPr/>
        <p:txBody>
          <a:bodyPr/>
          <a:lstStyle/>
          <a:p>
            <a:r>
              <a:rPr lang="ar-SA" smtClean="0"/>
              <a:t>خمسينية المنظومــــــة التربـــويّـــــــة 1962 - 2012</a:t>
            </a:r>
            <a:endParaRPr lang="fr-FR"/>
          </a:p>
        </p:txBody>
      </p:sp>
      <p:sp>
        <p:nvSpPr>
          <p:cNvPr id="7" name="Slide Number Placeholder 6"/>
          <p:cNvSpPr>
            <a:spLocks noGrp="1"/>
          </p:cNvSpPr>
          <p:nvPr>
            <p:ph type="sldNum" sz="quarter" idx="12"/>
          </p:nvPr>
        </p:nvSpPr>
        <p:spPr/>
        <p:txBody>
          <a:bodyPr/>
          <a:lstStyle/>
          <a:p>
            <a:fld id="{60DD4152-23A6-411C-8103-9DD78742531D}" type="slidenum">
              <a:rPr lang="fr-FR" smtClean="0"/>
              <a:pPr/>
              <a:t>‹N°›</a:t>
            </a:fld>
            <a:endParaRPr lang="fr-FR"/>
          </a:p>
        </p:txBody>
      </p:sp>
    </p:spTree>
    <p:extLst>
      <p:ext uri="{BB962C8B-B14F-4D97-AF65-F5344CB8AC3E}">
        <p14:creationId xmlns="" xmlns:p14="http://schemas.microsoft.com/office/powerpoint/2010/main" val="2896167432"/>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3000">
        <p15:prstTrans prst="drape"/>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193F9E4D-9978-4367-A52F-1F619974243F}" type="datetime1">
              <a:rPr lang="fr-FR" smtClean="0"/>
              <a:pPr/>
              <a:t>05/03/2013</a:t>
            </a:fld>
            <a:endParaRPr lang="fr-FR"/>
          </a:p>
        </p:txBody>
      </p:sp>
      <p:sp>
        <p:nvSpPr>
          <p:cNvPr id="8" name="Footer Placeholder 7"/>
          <p:cNvSpPr>
            <a:spLocks noGrp="1"/>
          </p:cNvSpPr>
          <p:nvPr>
            <p:ph type="ftr" sz="quarter" idx="11"/>
          </p:nvPr>
        </p:nvSpPr>
        <p:spPr/>
        <p:txBody>
          <a:bodyPr/>
          <a:lstStyle/>
          <a:p>
            <a:r>
              <a:rPr lang="ar-SA" smtClean="0"/>
              <a:t>خمسينية المنظومــــــة التربـــويّـــــــة 1962 - 2012</a:t>
            </a:r>
            <a:endParaRPr lang="fr-FR"/>
          </a:p>
        </p:txBody>
      </p:sp>
      <p:sp>
        <p:nvSpPr>
          <p:cNvPr id="9" name="Slide Number Placeholder 8"/>
          <p:cNvSpPr>
            <a:spLocks noGrp="1"/>
          </p:cNvSpPr>
          <p:nvPr>
            <p:ph type="sldNum" sz="quarter" idx="12"/>
          </p:nvPr>
        </p:nvSpPr>
        <p:spPr/>
        <p:txBody>
          <a:bodyPr/>
          <a:lstStyle/>
          <a:p>
            <a:fld id="{60DD4152-23A6-411C-8103-9DD78742531D}" type="slidenum">
              <a:rPr lang="fr-FR" smtClean="0"/>
              <a:pPr/>
              <a:t>‹N°›</a:t>
            </a:fld>
            <a:endParaRPr lang="fr-FR"/>
          </a:p>
        </p:txBody>
      </p:sp>
    </p:spTree>
    <p:extLst>
      <p:ext uri="{BB962C8B-B14F-4D97-AF65-F5344CB8AC3E}">
        <p14:creationId xmlns="" xmlns:p14="http://schemas.microsoft.com/office/powerpoint/2010/main" val="2482557636"/>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3000">
        <p15:prstTrans prst="drape"/>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0B4D0723-743D-4748-86A1-21CD4CB03FE5}" type="datetime1">
              <a:rPr lang="fr-FR" smtClean="0"/>
              <a:pPr/>
              <a:t>05/03/2013</a:t>
            </a:fld>
            <a:endParaRPr lang="fr-FR"/>
          </a:p>
        </p:txBody>
      </p:sp>
      <p:sp>
        <p:nvSpPr>
          <p:cNvPr id="4" name="Footer Placeholder 3"/>
          <p:cNvSpPr>
            <a:spLocks noGrp="1"/>
          </p:cNvSpPr>
          <p:nvPr>
            <p:ph type="ftr" sz="quarter" idx="11"/>
          </p:nvPr>
        </p:nvSpPr>
        <p:spPr/>
        <p:txBody>
          <a:bodyPr/>
          <a:lstStyle/>
          <a:p>
            <a:r>
              <a:rPr lang="ar-SA" smtClean="0"/>
              <a:t>خمسينية المنظومــــــة التربـــويّـــــــة 1962 - 2012</a:t>
            </a:r>
            <a:endParaRPr lang="fr-FR"/>
          </a:p>
        </p:txBody>
      </p:sp>
      <p:sp>
        <p:nvSpPr>
          <p:cNvPr id="5" name="Slide Number Placeholder 4"/>
          <p:cNvSpPr>
            <a:spLocks noGrp="1"/>
          </p:cNvSpPr>
          <p:nvPr>
            <p:ph type="sldNum" sz="quarter" idx="12"/>
          </p:nvPr>
        </p:nvSpPr>
        <p:spPr/>
        <p:txBody>
          <a:bodyPr/>
          <a:lstStyle/>
          <a:p>
            <a:fld id="{60DD4152-23A6-411C-8103-9DD78742531D}" type="slidenum">
              <a:rPr lang="fr-FR" smtClean="0"/>
              <a:pPr/>
              <a:t>‹N°›</a:t>
            </a:fld>
            <a:endParaRPr lang="fr-FR"/>
          </a:p>
        </p:txBody>
      </p:sp>
    </p:spTree>
    <p:extLst>
      <p:ext uri="{BB962C8B-B14F-4D97-AF65-F5344CB8AC3E}">
        <p14:creationId xmlns="" xmlns:p14="http://schemas.microsoft.com/office/powerpoint/2010/main" val="2914832829"/>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3000">
        <p15:prstTrans prst="drape"/>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5E4CF3-AC35-4F81-8653-6FA87C11A790}" type="datetime1">
              <a:rPr lang="fr-FR" smtClean="0"/>
              <a:pPr/>
              <a:t>05/03/2013</a:t>
            </a:fld>
            <a:endParaRPr lang="fr-FR"/>
          </a:p>
        </p:txBody>
      </p:sp>
      <p:sp>
        <p:nvSpPr>
          <p:cNvPr id="3" name="Footer Placeholder 2"/>
          <p:cNvSpPr>
            <a:spLocks noGrp="1"/>
          </p:cNvSpPr>
          <p:nvPr>
            <p:ph type="ftr" sz="quarter" idx="11"/>
          </p:nvPr>
        </p:nvSpPr>
        <p:spPr/>
        <p:txBody>
          <a:bodyPr/>
          <a:lstStyle/>
          <a:p>
            <a:r>
              <a:rPr lang="ar-SA" smtClean="0"/>
              <a:t>خمسينية المنظومــــــة التربـــويّـــــــة 1962 - 2012</a:t>
            </a:r>
            <a:endParaRPr lang="fr-F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60DD4152-23A6-411C-8103-9DD78742531D}" type="slidenum">
              <a:rPr lang="fr-FR" smtClean="0"/>
              <a:pPr/>
              <a:t>‹N°›</a:t>
            </a:fld>
            <a:endParaRPr lang="fr-FR"/>
          </a:p>
        </p:txBody>
      </p:sp>
    </p:spTree>
    <p:extLst>
      <p:ext uri="{BB962C8B-B14F-4D97-AF65-F5344CB8AC3E}">
        <p14:creationId xmlns="" xmlns:p14="http://schemas.microsoft.com/office/powerpoint/2010/main" val="3607399572"/>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3000">
        <p15:prstTrans prst="drape"/>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fr-FR" smtClean="0"/>
              <a:t>Modifiez le style du titre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DFB9DE17-BE84-4EC7-907D-EE2526F83958}" type="datetime1">
              <a:rPr lang="fr-FR" smtClean="0"/>
              <a:pPr/>
              <a:t>05/03/2013</a:t>
            </a:fld>
            <a:endParaRPr lang="fr-FR"/>
          </a:p>
        </p:txBody>
      </p:sp>
      <p:sp>
        <p:nvSpPr>
          <p:cNvPr id="6" name="Footer Placeholder 5"/>
          <p:cNvSpPr>
            <a:spLocks noGrp="1"/>
          </p:cNvSpPr>
          <p:nvPr>
            <p:ph type="ftr" sz="quarter" idx="11"/>
          </p:nvPr>
        </p:nvSpPr>
        <p:spPr/>
        <p:txBody>
          <a:bodyPr/>
          <a:lstStyle/>
          <a:p>
            <a:r>
              <a:rPr lang="ar-SA" smtClean="0"/>
              <a:t>خمسينية المنظومــــــة التربـــويّـــــــة 1962 - 2012</a:t>
            </a:r>
            <a:endParaRPr lang="fr-F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0DD4152-23A6-411C-8103-9DD78742531D}" type="slidenum">
              <a:rPr lang="fr-FR" smtClean="0"/>
              <a:pPr/>
              <a:t>‹N°›</a:t>
            </a:fld>
            <a:endParaRPr lang="fr-FR"/>
          </a:p>
        </p:txBody>
      </p:sp>
    </p:spTree>
    <p:extLst>
      <p:ext uri="{BB962C8B-B14F-4D97-AF65-F5344CB8AC3E}">
        <p14:creationId xmlns="" xmlns:p14="http://schemas.microsoft.com/office/powerpoint/2010/main" val="2624478368"/>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3000">
        <p15:prstTrans prst="drape"/>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fr-FR" smtClean="0"/>
              <a:t>Cliquez sur l'icône pour ajouter une image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FD06319F-3B85-4D49-9BDF-CF5F0F096F4B}" type="datetime1">
              <a:rPr lang="fr-FR" smtClean="0"/>
              <a:pPr/>
              <a:t>05/03/2013</a:t>
            </a:fld>
            <a:endParaRPr lang="fr-FR"/>
          </a:p>
        </p:txBody>
      </p:sp>
      <p:sp>
        <p:nvSpPr>
          <p:cNvPr id="6" name="Footer Placeholder 5"/>
          <p:cNvSpPr>
            <a:spLocks noGrp="1"/>
          </p:cNvSpPr>
          <p:nvPr>
            <p:ph type="ftr" sz="quarter" idx="11"/>
          </p:nvPr>
        </p:nvSpPr>
        <p:spPr/>
        <p:txBody>
          <a:bodyPr/>
          <a:lstStyle/>
          <a:p>
            <a:r>
              <a:rPr lang="ar-SA" smtClean="0"/>
              <a:t>خمسينية المنظومــــــة التربـــويّـــــــة 1962 - 2012</a:t>
            </a:r>
            <a:endParaRPr lang="fr-F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0DD4152-23A6-411C-8103-9DD78742531D}" type="slidenum">
              <a:rPr lang="fr-FR" smtClean="0"/>
              <a:pPr/>
              <a:t>‹N°›</a:t>
            </a:fld>
            <a:endParaRPr lang="fr-FR"/>
          </a:p>
        </p:txBody>
      </p:sp>
    </p:spTree>
    <p:extLst>
      <p:ext uri="{BB962C8B-B14F-4D97-AF65-F5344CB8AC3E}">
        <p14:creationId xmlns="" xmlns:p14="http://schemas.microsoft.com/office/powerpoint/2010/main" val="2577549103"/>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3000">
        <p15:prstTrans prst="drape"/>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image" Target="../media/image2.jpeg"/><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2.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fr-FR" smtClean="0"/>
              <a:t>Modifiez le style du titre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0D73F47E-731A-47F9-95C5-885AADAA9F12}" type="datetime1">
              <a:rPr lang="fr-FR" smtClean="0"/>
              <a:pPr/>
              <a:t>05/03/2013</a:t>
            </a:fld>
            <a:endParaRPr lang="fr-FR"/>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ar-SA" smtClean="0"/>
              <a:t>خمسينية المنظومــــــة التربـــويّـــــــة 1962 - 2012</a:t>
            </a:r>
            <a:endParaRPr lang="fr-F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60DD4152-23A6-411C-8103-9DD78742531D}" type="slidenum">
              <a:rPr lang="fr-FR" smtClean="0"/>
              <a:pPr/>
              <a:t>‹N°›</a:t>
            </a:fld>
            <a:endParaRPr lang="fr-FR"/>
          </a:p>
        </p:txBody>
      </p:sp>
    </p:spTree>
    <p:extLst>
      <p:ext uri="{BB962C8B-B14F-4D97-AF65-F5344CB8AC3E}">
        <p14:creationId xmlns="" xmlns:p14="http://schemas.microsoft.com/office/powerpoint/2010/main" val="1540315794"/>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 id="2147483729" r:id="rId12"/>
    <p:sldLayoutId id="2147483730" r:id="rId13"/>
    <p:sldLayoutId id="2147483731" r:id="rId14"/>
    <p:sldLayoutId id="2147483732" r:id="rId15"/>
    <p:sldLayoutId id="2147483733" r:id="rId16"/>
    <p:sldLayoutId id="2147483734" r:id="rId17"/>
  </p:sldLayoutIdLst>
  <mc:AlternateContent xmlns:mc="http://schemas.openxmlformats.org/markup-compatibility/2006">
    <mc:Choice xmlns="" xmlns:p15="http://schemas.microsoft.com/office/powerpoint/2012/main" Requires="p15">
      <p:transition xmlns:p14="http://schemas.microsoft.com/office/powerpoint/2010/main" spd="slow" p14:dur="3000">
        <p15:prstTrans prst="drape"/>
      </p:transition>
    </mc:Choice>
    <mc:Fallback>
      <p:transition spd="slow">
        <p:fade/>
      </p:transition>
    </mc:Fallback>
  </mc:AlternateContent>
  <p:hf hdr="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invGray">
      <p:bgPr>
        <a:blipFill dpi="0" rotWithShape="1">
          <a:blip r:embed="rId13">
            <a:lum/>
          </a:blip>
          <a:srcRect/>
          <a:stretch>
            <a:fillRect t="-17000" b="-17000"/>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8228565" y="6400800"/>
            <a:ext cx="1449767" cy="276228"/>
          </a:xfrm>
          <a:prstGeom prst="rect">
            <a:avLst/>
          </a:prstGeom>
        </p:spPr>
        <p:txBody>
          <a:bodyPr vert="horz" lIns="91440" tIns="45720" rIns="91440" bIns="45720" rtlCol="0" anchor="ctr"/>
          <a:lstStyle>
            <a:lvl1pPr algn="r">
              <a:defRPr sz="1000">
                <a:solidFill>
                  <a:schemeClr val="tx1">
                    <a:tint val="75000"/>
                  </a:schemeClr>
                </a:solidFill>
              </a:defRPr>
            </a:lvl1pPr>
          </a:lstStyle>
          <a:p>
            <a:fld id="{0D73F47E-731A-47F9-95C5-885AADAA9F12}" type="datetime1">
              <a:rPr lang="fr-FR" smtClean="0"/>
              <a:pPr/>
              <a:t>05/03/2013</a:t>
            </a:fld>
            <a:endParaRPr lang="fr-FR"/>
          </a:p>
        </p:txBody>
      </p:sp>
      <p:sp>
        <p:nvSpPr>
          <p:cNvPr id="5" name="Footer Placeholder 4"/>
          <p:cNvSpPr>
            <a:spLocks noGrp="1"/>
          </p:cNvSpPr>
          <p:nvPr>
            <p:ph type="ftr" sz="quarter" idx="3"/>
          </p:nvPr>
        </p:nvSpPr>
        <p:spPr>
          <a:xfrm>
            <a:off x="1522810" y="6400800"/>
            <a:ext cx="6554906" cy="276228"/>
          </a:xfrm>
          <a:prstGeom prst="rect">
            <a:avLst/>
          </a:prstGeom>
        </p:spPr>
        <p:txBody>
          <a:bodyPr vert="horz" lIns="91440" tIns="45720" rIns="91440" bIns="45720" rtlCol="0" anchor="ctr"/>
          <a:lstStyle>
            <a:lvl1pPr algn="l">
              <a:defRPr sz="1000">
                <a:solidFill>
                  <a:schemeClr val="tx1">
                    <a:tint val="75000"/>
                  </a:schemeClr>
                </a:solidFill>
              </a:defRPr>
            </a:lvl1pPr>
          </a:lstStyle>
          <a:p>
            <a:r>
              <a:rPr lang="ar-SA" smtClean="0"/>
              <a:t>خمسينية المنظومــــــة التربـــويّـــــــة 1962 - 2012</a:t>
            </a:r>
            <a:endParaRPr lang="fr-FR"/>
          </a:p>
        </p:txBody>
      </p:sp>
      <p:sp>
        <p:nvSpPr>
          <p:cNvPr id="6" name="Slide Number Placeholder 5"/>
          <p:cNvSpPr>
            <a:spLocks noGrp="1"/>
          </p:cNvSpPr>
          <p:nvPr>
            <p:ph type="sldNum" sz="quarter" idx="4"/>
          </p:nvPr>
        </p:nvSpPr>
        <p:spPr>
          <a:xfrm>
            <a:off x="9830772" y="6400800"/>
            <a:ext cx="838419" cy="276228"/>
          </a:xfrm>
          <a:prstGeom prst="rect">
            <a:avLst/>
          </a:prstGeom>
        </p:spPr>
        <p:txBody>
          <a:bodyPr vert="horz" lIns="91440" tIns="45720" rIns="91440" bIns="45720" rtlCol="0" anchor="ctr"/>
          <a:lstStyle>
            <a:lvl1pPr algn="r">
              <a:defRPr sz="1000">
                <a:solidFill>
                  <a:schemeClr val="tx1">
                    <a:tint val="75000"/>
                  </a:schemeClr>
                </a:solidFill>
              </a:defRPr>
            </a:lvl1pPr>
          </a:lstStyle>
          <a:p>
            <a:fld id="{60DD4152-23A6-411C-8103-9DD78742531D}" type="slidenum">
              <a:rPr lang="fr-FR" smtClean="0"/>
              <a:pPr/>
              <a:t>‹N°›</a:t>
            </a:fld>
            <a:endParaRPr lang="fr-FR"/>
          </a:p>
        </p:txBody>
      </p:sp>
      <p:sp>
        <p:nvSpPr>
          <p:cNvPr id="3" name="Text Placeholder 2"/>
          <p:cNvSpPr>
            <a:spLocks noGrp="1"/>
          </p:cNvSpPr>
          <p:nvPr>
            <p:ph type="body" idx="1"/>
          </p:nvPr>
        </p:nvSpPr>
        <p:spPr>
          <a:xfrm>
            <a:off x="1522810" y="1904999"/>
            <a:ext cx="9136770" cy="4114801"/>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smtClean="0"/>
          </a:p>
        </p:txBody>
      </p:sp>
      <p:sp>
        <p:nvSpPr>
          <p:cNvPr id="2" name="Title Placeholder 1"/>
          <p:cNvSpPr>
            <a:spLocks noGrp="1"/>
          </p:cNvSpPr>
          <p:nvPr>
            <p:ph type="title"/>
          </p:nvPr>
        </p:nvSpPr>
        <p:spPr>
          <a:xfrm>
            <a:off x="1522810" y="381000"/>
            <a:ext cx="9146383" cy="1371600"/>
          </a:xfrm>
          <a:prstGeom prst="rect">
            <a:avLst/>
          </a:prstGeom>
          <a:ln>
            <a:noFill/>
          </a:ln>
        </p:spPr>
        <p:txBody>
          <a:bodyPr vert="horz" lIns="91440" tIns="45720" rIns="91440" bIns="45720" rtlCol="0" anchor="b">
            <a:normAutofit/>
          </a:bodyPr>
          <a:lstStyle/>
          <a:p>
            <a:r>
              <a:rPr lang="fr-FR" smtClean="0"/>
              <a:t>Modifiez le style du titre</a:t>
            </a:r>
            <a:endParaRPr dirty="0"/>
          </a:p>
        </p:txBody>
      </p:sp>
    </p:spTree>
    <p:extLst>
      <p:ext uri="{BB962C8B-B14F-4D97-AF65-F5344CB8AC3E}">
        <p14:creationId xmlns="" xmlns:p14="http://schemas.microsoft.com/office/powerpoint/2010/main" val="118998281"/>
      </p:ext>
    </p:extLst>
  </p:cSld>
  <p:clrMap bg1="dk1" tx1="lt1" bg2="dk2" tx2="lt2" accent1="accent1" accent2="accent2" accent3="accent3" accent4="accent4" accent5="accent5" accent6="accent6" hlink="hlink" folHlink="folHlink"/>
  <p:sldLayoutIdLst>
    <p:sldLayoutId id="2147483826" r:id="rId1"/>
    <p:sldLayoutId id="2147483827" r:id="rId2"/>
    <p:sldLayoutId id="2147483828" r:id="rId3"/>
    <p:sldLayoutId id="2147483829" r:id="rId4"/>
    <p:sldLayoutId id="2147483830" r:id="rId5"/>
    <p:sldLayoutId id="2147483831" r:id="rId6"/>
    <p:sldLayoutId id="2147483832" r:id="rId7"/>
    <p:sldLayoutId id="2147483833" r:id="rId8"/>
    <p:sldLayoutId id="2147483834" r:id="rId9"/>
    <p:sldLayoutId id="2147483835" r:id="rId10"/>
    <p:sldLayoutId id="2147483836" r:id="rId11"/>
  </p:sldLayoutIdLst>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hf hdr="0"/>
  <p:txStyles>
    <p:titleStyle>
      <a:lvl1pPr algn="l" defTabSz="914400" rtl="0" eaLnBrk="1" latinLnBrk="0" hangingPunct="1">
        <a:lnSpc>
          <a:spcPct val="90000"/>
        </a:lnSpc>
        <a:spcBef>
          <a:spcPct val="0"/>
        </a:spcBef>
        <a:buNone/>
        <a:defRPr sz="3600" b="1" kern="1200" cap="none" spc="0" baseline="0">
          <a:ln w="9525">
            <a:noFill/>
            <a:prstDash val="solid"/>
          </a:ln>
          <a:solidFill>
            <a:schemeClr val="accent5"/>
          </a:solidFill>
          <a:effectLst/>
          <a:latin typeface="+mj-lt"/>
          <a:ea typeface="+mj-ea"/>
          <a:cs typeface="+mj-cs"/>
        </a:defRPr>
      </a:lvl1pPr>
    </p:titleStyle>
    <p:bodyStyle>
      <a:lvl1pPr marL="223838" indent="-223838" algn="l" defTabSz="914400" rtl="0" eaLnBrk="1" latinLnBrk="0" hangingPunct="1">
        <a:lnSpc>
          <a:spcPct val="90000"/>
        </a:lnSpc>
        <a:spcBef>
          <a:spcPts val="1800"/>
        </a:spcBef>
        <a:buClr>
          <a:schemeClr val="accent1"/>
        </a:buClr>
        <a:buSzPct val="100000"/>
        <a:buFont typeface="Arial" pitchFamily="34" charset="0"/>
        <a:buChar char="•"/>
        <a:defRPr sz="2400" kern="1200">
          <a:solidFill>
            <a:schemeClr val="tx1"/>
          </a:solidFill>
          <a:latin typeface="+mn-lt"/>
          <a:ea typeface="+mn-ea"/>
          <a:cs typeface="+mn-cs"/>
        </a:defRPr>
      </a:lvl1pPr>
      <a:lvl2pPr marL="463550" indent="-231775" algn="l" defTabSz="914400" rtl="0" eaLnBrk="1" latinLnBrk="0" hangingPunct="1">
        <a:lnSpc>
          <a:spcPct val="90000"/>
        </a:lnSpc>
        <a:spcBef>
          <a:spcPts val="1200"/>
        </a:spcBef>
        <a:buClr>
          <a:schemeClr val="accent1"/>
        </a:buClr>
        <a:buSzPct val="100000"/>
        <a:buFont typeface="Arial" pitchFamily="34" charset="0"/>
        <a:buChar char="•"/>
        <a:defRPr sz="2000" kern="1200">
          <a:solidFill>
            <a:schemeClr val="tx1"/>
          </a:solidFill>
          <a:latin typeface="+mn-lt"/>
          <a:ea typeface="+mn-ea"/>
          <a:cs typeface="+mn-cs"/>
        </a:defRPr>
      </a:lvl2pPr>
      <a:lvl3pPr marL="682625" indent="-21907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3pPr>
      <a:lvl4pPr marL="857250" indent="-17462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4pPr>
      <a:lvl5pPr marL="1030288" indent="-173038"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5pPr>
      <a:lvl6pPr marL="1207008"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6pPr>
      <a:lvl7pPr marL="1380744"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7pPr>
      <a:lvl8pPr marL="1554480"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8pPr>
      <a:lvl9pPr marL="1728216"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gif"/><Relationship Id="rId1" Type="http://schemas.openxmlformats.org/officeDocument/2006/relationships/slideLayout" Target="../slideLayouts/slideLayout20.xml"/><Relationship Id="rId5" Type="http://schemas.openxmlformats.org/officeDocument/2006/relationships/image" Target="../media/image7.jpeg"/><Relationship Id="rId4" Type="http://schemas.openxmlformats.org/officeDocument/2006/relationships/image" Target="../media/image6.gif"/></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9" descr="Untitled-389"/>
          <p:cNvPicPr>
            <a:picLocks noChangeAspect="1" noChangeArrowheads="1" noCrop="1"/>
          </p:cNvPicPr>
          <p:nvPr/>
        </p:nvPicPr>
        <p:blipFill>
          <a:blip r:embed="rId2"/>
          <a:srcRect/>
          <a:stretch>
            <a:fillRect/>
          </a:stretch>
        </p:blipFill>
        <p:spPr bwMode="auto">
          <a:xfrm>
            <a:off x="0" y="5949950"/>
            <a:ext cx="12192000" cy="908050"/>
          </a:xfrm>
          <a:prstGeom prst="rect">
            <a:avLst/>
          </a:prstGeom>
          <a:noFill/>
          <a:ln w="9525">
            <a:noFill/>
            <a:miter lim="800000"/>
            <a:headEnd/>
            <a:tailEnd/>
          </a:ln>
        </p:spPr>
      </p:pic>
      <p:pic>
        <p:nvPicPr>
          <p:cNvPr id="10" name="Picture 6" descr="Copie%20de%20Maternelle"/>
          <p:cNvPicPr>
            <a:picLocks noChangeAspect="1" noChangeArrowheads="1"/>
          </p:cNvPicPr>
          <p:nvPr/>
        </p:nvPicPr>
        <p:blipFill>
          <a:blip r:embed="rId3"/>
          <a:srcRect/>
          <a:stretch>
            <a:fillRect/>
          </a:stretch>
        </p:blipFill>
        <p:spPr bwMode="auto">
          <a:xfrm>
            <a:off x="1428751" y="3214689"/>
            <a:ext cx="9525000" cy="2428875"/>
          </a:xfrm>
          <a:prstGeom prst="rect">
            <a:avLst/>
          </a:prstGeom>
          <a:noFill/>
          <a:ln w="9525">
            <a:noFill/>
            <a:miter lim="800000"/>
            <a:headEnd/>
            <a:tailEnd/>
          </a:ln>
        </p:spPr>
      </p:pic>
      <p:sp>
        <p:nvSpPr>
          <p:cNvPr id="7" name="Espace réservé du texte 6"/>
          <p:cNvSpPr>
            <a:spLocks noGrp="1"/>
          </p:cNvSpPr>
          <p:nvPr>
            <p:ph type="body" idx="1"/>
          </p:nvPr>
        </p:nvSpPr>
        <p:spPr>
          <a:xfrm>
            <a:off x="1616821" y="5786718"/>
            <a:ext cx="8689596" cy="609601"/>
          </a:xfrm>
        </p:spPr>
        <p:txBody>
          <a:bodyPr/>
          <a:lstStyle/>
          <a:p>
            <a:pPr algn="ctr"/>
            <a:r>
              <a:rPr lang="ar-DZ" dirty="0" smtClean="0"/>
              <a:t>المجموعة المتخصصة للتربية التحضيرية</a:t>
            </a:r>
            <a:endParaRPr lang="fr-FR" dirty="0"/>
          </a:p>
        </p:txBody>
      </p:sp>
      <p:sp>
        <p:nvSpPr>
          <p:cNvPr id="11" name="Titre 10"/>
          <p:cNvSpPr>
            <a:spLocks noGrp="1"/>
          </p:cNvSpPr>
          <p:nvPr>
            <p:ph type="title"/>
          </p:nvPr>
        </p:nvSpPr>
        <p:spPr>
          <a:xfrm>
            <a:off x="1140573" y="1586752"/>
            <a:ext cx="8694663" cy="1232647"/>
          </a:xfrm>
        </p:spPr>
        <p:txBody>
          <a:bodyPr>
            <a:normAutofit fontScale="90000"/>
          </a:bodyPr>
          <a:lstStyle/>
          <a:p>
            <a:pPr algn="ctr" rtl="1"/>
            <a:r>
              <a:rPr lang="ar-DZ" dirty="0" smtClean="0">
                <a:solidFill>
                  <a:srgbClr val="FFC000"/>
                </a:solidFill>
              </a:rPr>
              <a:t>أثر النمو على التعلم لدى طفل التربية التحضيرية</a:t>
            </a:r>
            <a:endParaRPr lang="fr-FR" dirty="0">
              <a:solidFill>
                <a:srgbClr val="FFC000"/>
              </a:solidFill>
            </a:endParaRPr>
          </a:p>
        </p:txBody>
      </p:sp>
      <p:pic>
        <p:nvPicPr>
          <p:cNvPr id="2057" name="Picture 23" descr="algrie"/>
          <p:cNvPicPr>
            <a:picLocks noChangeAspect="1" noChangeArrowheads="1" noCrop="1"/>
          </p:cNvPicPr>
          <p:nvPr/>
        </p:nvPicPr>
        <p:blipFill>
          <a:blip r:embed="rId4"/>
          <a:srcRect/>
          <a:stretch>
            <a:fillRect/>
          </a:stretch>
        </p:blipFill>
        <p:spPr bwMode="auto">
          <a:xfrm>
            <a:off x="9521740" y="431350"/>
            <a:ext cx="1270000" cy="952500"/>
          </a:xfrm>
          <a:prstGeom prst="rect">
            <a:avLst/>
          </a:prstGeom>
          <a:noFill/>
          <a:ln w="9525">
            <a:noFill/>
            <a:miter lim="800000"/>
            <a:headEnd/>
            <a:tailEnd/>
          </a:ln>
        </p:spPr>
      </p:pic>
      <p:pic>
        <p:nvPicPr>
          <p:cNvPr id="13" name="Image 12"/>
          <p:cNvPicPr>
            <a:picLocks noChangeAspect="1"/>
          </p:cNvPicPr>
          <p:nvPr/>
        </p:nvPicPr>
        <p:blipFill rotWithShape="1">
          <a:blip r:embed="rId5">
            <a:extLst>
              <a:ext uri="{28A0092B-C50C-407E-A947-70E740481C1C}">
                <a14:useLocalDpi xmlns="" xmlns:a14="http://schemas.microsoft.com/office/drawing/2010/main" val="0"/>
              </a:ext>
            </a:extLst>
          </a:blip>
          <a:srcRect t="18652"/>
          <a:stretch/>
        </p:blipFill>
        <p:spPr>
          <a:xfrm>
            <a:off x="1579952" y="185407"/>
            <a:ext cx="1233701" cy="1399749"/>
          </a:xfrm>
          <a:prstGeom prst="rect">
            <a:avLst/>
          </a:prstGeom>
        </p:spPr>
      </p:pic>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23071" y="808299"/>
            <a:ext cx="8314722" cy="706964"/>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lstStyle/>
          <a:p>
            <a:pPr algn="ctr" rtl="1"/>
            <a:r>
              <a:rPr lang="ar-DZ" b="1" dirty="0" smtClean="0">
                <a:solidFill>
                  <a:schemeClr val="bg1"/>
                </a:solidFill>
              </a:rPr>
              <a:t>أثر النمو في عملية التعلم لدى طفل التربية التحضيرية</a:t>
            </a:r>
            <a:endParaRPr lang="fr-FR" b="1" dirty="0">
              <a:solidFill>
                <a:schemeClr val="bg1"/>
              </a:solidFill>
              <a:latin typeface="Aldhabi"/>
            </a:endParaRPr>
          </a:p>
        </p:txBody>
      </p:sp>
      <p:sp>
        <p:nvSpPr>
          <p:cNvPr id="3" name="Espace réservé du contenu 2"/>
          <p:cNvSpPr>
            <a:spLocks noGrp="1"/>
          </p:cNvSpPr>
          <p:nvPr>
            <p:ph idx="1"/>
          </p:nvPr>
        </p:nvSpPr>
        <p:spPr>
          <a:xfrm>
            <a:off x="1154954" y="2367419"/>
            <a:ext cx="8825659" cy="3977877"/>
          </a:xfrm>
          <a:ln>
            <a:solidFill>
              <a:schemeClr val="accent1"/>
            </a:solidFill>
          </a:ln>
        </p:spPr>
        <p:txBody>
          <a:bodyPr anchor="ctr">
            <a:noAutofit/>
          </a:bodyPr>
          <a:lstStyle/>
          <a:p>
            <a:pPr lvl="0" algn="r" rtl="1"/>
            <a:r>
              <a:rPr lang="ar-SA" sz="3600" b="1" dirty="0" smtClean="0"/>
              <a:t> </a:t>
            </a:r>
            <a:r>
              <a:rPr lang="ar-DZ" sz="3600" dirty="0" smtClean="0"/>
              <a:t>اكتشاف قدراته الحسية </a:t>
            </a:r>
            <a:r>
              <a:rPr lang="ar-DZ" sz="3600" dirty="0" err="1" smtClean="0"/>
              <a:t>و</a:t>
            </a:r>
            <a:r>
              <a:rPr lang="ar-DZ" sz="3600" dirty="0" smtClean="0"/>
              <a:t> الحركية.  </a:t>
            </a:r>
            <a:endParaRPr lang="fr-FR" sz="3600" dirty="0" smtClean="0"/>
          </a:p>
          <a:p>
            <a:pPr lvl="0" algn="r" rtl="1"/>
            <a:r>
              <a:rPr lang="ar-DZ" sz="3600" dirty="0" err="1" smtClean="0"/>
              <a:t>التموقع</a:t>
            </a:r>
            <a:r>
              <a:rPr lang="ar-DZ" sz="3600" dirty="0" smtClean="0"/>
              <a:t> في الفضاء </a:t>
            </a:r>
            <a:r>
              <a:rPr lang="ar-DZ" sz="3600" dirty="0" err="1" smtClean="0"/>
              <a:t>و</a:t>
            </a:r>
            <a:r>
              <a:rPr lang="ar-DZ" sz="3600" dirty="0" smtClean="0"/>
              <a:t> الزمان.</a:t>
            </a:r>
            <a:endParaRPr lang="fr-FR" sz="3600" dirty="0" smtClean="0"/>
          </a:p>
          <a:p>
            <a:pPr lvl="0" algn="r" rtl="1"/>
            <a:r>
              <a:rPr lang="ar-DZ" sz="3600" dirty="0" smtClean="0"/>
              <a:t>ممارسة تمارين لتقوية النشاط العضلي </a:t>
            </a:r>
            <a:r>
              <a:rPr lang="ar-DZ" sz="3600" dirty="0" err="1" smtClean="0"/>
              <a:t>و</a:t>
            </a:r>
            <a:r>
              <a:rPr lang="ar-DZ" sz="3600" dirty="0" smtClean="0"/>
              <a:t> زيادة قوة التحمل.</a:t>
            </a:r>
            <a:endParaRPr lang="fr-FR" sz="3600" dirty="0" smtClean="0"/>
          </a:p>
          <a:p>
            <a:pPr algn="r" rtl="1">
              <a:buNone/>
            </a:pPr>
            <a:endParaRPr lang="fr-FR" sz="3600" b="1" dirty="0"/>
          </a:p>
        </p:txBody>
      </p:sp>
      <p:sp>
        <p:nvSpPr>
          <p:cNvPr id="4" name="Espace réservé de la date 3"/>
          <p:cNvSpPr>
            <a:spLocks noGrp="1"/>
          </p:cNvSpPr>
          <p:nvPr>
            <p:ph type="dt" sz="half" idx="10"/>
          </p:nvPr>
        </p:nvSpPr>
        <p:spPr>
          <a:xfrm>
            <a:off x="10790951" y="6354260"/>
            <a:ext cx="1291163" cy="304799"/>
          </a:xfrm>
        </p:spPr>
        <p:txBody>
          <a:bodyPr/>
          <a:lstStyle/>
          <a:p>
            <a:pPr algn="ctr" rtl="1"/>
            <a:fld id="{87D3C963-D222-475F-B91E-F425122E021D}" type="datetime1">
              <a:rPr lang="fr-FR" sz="1200" smtClean="0"/>
              <a:pPr algn="ctr" rtl="1"/>
              <a:t>05/03/2013</a:t>
            </a:fld>
            <a:endParaRPr lang="fr-FR" sz="1200" dirty="0"/>
          </a:p>
        </p:txBody>
      </p:sp>
      <p:sp>
        <p:nvSpPr>
          <p:cNvPr id="5" name="Espace réservé du pied de page 4"/>
          <p:cNvSpPr>
            <a:spLocks noGrp="1"/>
          </p:cNvSpPr>
          <p:nvPr>
            <p:ph type="ftr" sz="quarter" idx="11"/>
          </p:nvPr>
        </p:nvSpPr>
        <p:spPr>
          <a:xfrm>
            <a:off x="1154954" y="6345296"/>
            <a:ext cx="4380768" cy="304801"/>
          </a:xfrm>
        </p:spPr>
        <p:txBody>
          <a:bodyPr/>
          <a:lstStyle/>
          <a:p>
            <a:pPr algn="ctr" rtl="1"/>
            <a:r>
              <a:rPr lang="ar-SA" sz="1200" smtClean="0"/>
              <a:t>خمسينية المنظومــــــة التربـــويّـــــــة 1962 - 2012</a:t>
            </a:r>
            <a:endParaRPr lang="fr-FR" sz="1200" dirty="0"/>
          </a:p>
        </p:txBody>
      </p:sp>
      <p:sp>
        <p:nvSpPr>
          <p:cNvPr id="6" name="Espace réservé du numéro de diapositive 5"/>
          <p:cNvSpPr>
            <a:spLocks noGrp="1"/>
          </p:cNvSpPr>
          <p:nvPr>
            <p:ph type="sldNum" sz="quarter" idx="12"/>
          </p:nvPr>
        </p:nvSpPr>
        <p:spPr/>
        <p:txBody>
          <a:bodyPr/>
          <a:lstStyle/>
          <a:p>
            <a:fld id="{60DD4152-23A6-411C-8103-9DD78742531D}" type="slidenum">
              <a:rPr lang="fr-FR" smtClean="0"/>
              <a:pPr/>
              <a:t>10</a:t>
            </a:fld>
            <a:endParaRPr lang="fr-FR"/>
          </a:p>
        </p:txBody>
      </p:sp>
      <p:pic>
        <p:nvPicPr>
          <p:cNvPr id="7" name="Image 6"/>
          <p:cNvPicPr>
            <a:picLocks noChangeAspect="1"/>
          </p:cNvPicPr>
          <p:nvPr/>
        </p:nvPicPr>
        <p:blipFill rotWithShape="1">
          <a:blip r:embed="rId3">
            <a:extLst>
              <a:ext uri="{28A0092B-C50C-407E-A947-70E740481C1C}">
                <a14:useLocalDpi xmlns="" xmlns:a14="http://schemas.microsoft.com/office/drawing/2010/main" val="0"/>
              </a:ext>
            </a:extLst>
          </a:blip>
          <a:srcRect t="18652"/>
          <a:stretch/>
        </p:blipFill>
        <p:spPr>
          <a:xfrm>
            <a:off x="604603" y="577546"/>
            <a:ext cx="850183" cy="964612"/>
          </a:xfrm>
          <a:prstGeom prst="rect">
            <a:avLst/>
          </a:prstGeom>
        </p:spPr>
      </p:pic>
    </p:spTree>
    <p:extLst>
      <p:ext uri="{BB962C8B-B14F-4D97-AF65-F5344CB8AC3E}">
        <p14:creationId xmlns="" xmlns:p14="http://schemas.microsoft.com/office/powerpoint/2010/main" val="747415275"/>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3000">
        <p15:prstTrans prst="drape"/>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23071" y="808299"/>
            <a:ext cx="8314722" cy="706964"/>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lstStyle/>
          <a:p>
            <a:pPr algn="ctr" rtl="1"/>
            <a:r>
              <a:rPr lang="ar-DZ" b="1" dirty="0" smtClean="0">
                <a:solidFill>
                  <a:schemeClr val="bg1"/>
                </a:solidFill>
              </a:rPr>
              <a:t>أثر النمو في عملية التعلم لدى طفل التربية التحضيرية</a:t>
            </a:r>
            <a:endParaRPr lang="fr-FR" b="1" dirty="0">
              <a:solidFill>
                <a:schemeClr val="bg1"/>
              </a:solidFill>
              <a:latin typeface="Aldhabi"/>
            </a:endParaRPr>
          </a:p>
        </p:txBody>
      </p:sp>
      <p:sp>
        <p:nvSpPr>
          <p:cNvPr id="3" name="Espace réservé du contenu 2"/>
          <p:cNvSpPr>
            <a:spLocks noGrp="1"/>
          </p:cNvSpPr>
          <p:nvPr>
            <p:ph idx="1"/>
          </p:nvPr>
        </p:nvSpPr>
        <p:spPr>
          <a:xfrm>
            <a:off x="1154954" y="2367419"/>
            <a:ext cx="8825659" cy="3977877"/>
          </a:xfrm>
          <a:ln>
            <a:solidFill>
              <a:schemeClr val="accent1"/>
            </a:solidFill>
          </a:ln>
        </p:spPr>
        <p:txBody>
          <a:bodyPr anchor="ctr">
            <a:noAutofit/>
          </a:bodyPr>
          <a:lstStyle/>
          <a:p>
            <a:pPr lvl="0" algn="r" rtl="1"/>
            <a:r>
              <a:rPr lang="ar-DZ" sz="3600" dirty="0" smtClean="0"/>
              <a:t>التواصل بتوظيف الحركة </a:t>
            </a:r>
            <a:r>
              <a:rPr lang="ar-DZ" sz="3600" dirty="0" err="1" smtClean="0"/>
              <a:t>و</a:t>
            </a:r>
            <a:r>
              <a:rPr lang="ar-DZ" sz="3600" dirty="0" smtClean="0"/>
              <a:t> الإيقاع </a:t>
            </a:r>
            <a:endParaRPr lang="fr-FR" sz="3600" dirty="0" smtClean="0"/>
          </a:p>
          <a:p>
            <a:pPr lvl="0" algn="r" rtl="1"/>
            <a:r>
              <a:rPr lang="ar-DZ" sz="3600" dirty="0" smtClean="0"/>
              <a:t>الاستعمال الملائم للأشياء </a:t>
            </a:r>
            <a:r>
              <a:rPr lang="ar-DZ" sz="3600" dirty="0" err="1" smtClean="0"/>
              <a:t>و</a:t>
            </a:r>
            <a:r>
              <a:rPr lang="ar-DZ" sz="3600" dirty="0" smtClean="0"/>
              <a:t> الأدوات </a:t>
            </a:r>
            <a:r>
              <a:rPr lang="ar-DZ" sz="3600" dirty="0" err="1" smtClean="0"/>
              <a:t>و</a:t>
            </a:r>
            <a:r>
              <a:rPr lang="ar-DZ" sz="3600" dirty="0" smtClean="0"/>
              <a:t> المواد</a:t>
            </a:r>
            <a:endParaRPr lang="fr-FR" sz="3600" dirty="0"/>
          </a:p>
        </p:txBody>
      </p:sp>
      <p:sp>
        <p:nvSpPr>
          <p:cNvPr id="4" name="Espace réservé de la date 3"/>
          <p:cNvSpPr>
            <a:spLocks noGrp="1"/>
          </p:cNvSpPr>
          <p:nvPr>
            <p:ph type="dt" sz="half" idx="10"/>
          </p:nvPr>
        </p:nvSpPr>
        <p:spPr>
          <a:xfrm>
            <a:off x="10790951" y="6354260"/>
            <a:ext cx="1291163" cy="304799"/>
          </a:xfrm>
        </p:spPr>
        <p:txBody>
          <a:bodyPr/>
          <a:lstStyle/>
          <a:p>
            <a:pPr algn="ctr" rtl="1"/>
            <a:fld id="{87D3C963-D222-475F-B91E-F425122E021D}" type="datetime1">
              <a:rPr lang="fr-FR" sz="1200" smtClean="0"/>
              <a:pPr algn="ctr" rtl="1"/>
              <a:t>05/03/2013</a:t>
            </a:fld>
            <a:endParaRPr lang="fr-FR" sz="1200" dirty="0"/>
          </a:p>
        </p:txBody>
      </p:sp>
      <p:sp>
        <p:nvSpPr>
          <p:cNvPr id="5" name="Espace réservé du pied de page 4"/>
          <p:cNvSpPr>
            <a:spLocks noGrp="1"/>
          </p:cNvSpPr>
          <p:nvPr>
            <p:ph type="ftr" sz="quarter" idx="11"/>
          </p:nvPr>
        </p:nvSpPr>
        <p:spPr>
          <a:xfrm>
            <a:off x="1154954" y="6345296"/>
            <a:ext cx="4380768" cy="304801"/>
          </a:xfrm>
        </p:spPr>
        <p:txBody>
          <a:bodyPr/>
          <a:lstStyle/>
          <a:p>
            <a:pPr algn="ctr" rtl="1"/>
            <a:r>
              <a:rPr lang="ar-SA" sz="1200" smtClean="0"/>
              <a:t>خمسينية المنظومــــــة التربـــويّـــــــة 1962 - 2012</a:t>
            </a:r>
            <a:endParaRPr lang="fr-FR" sz="1200" dirty="0"/>
          </a:p>
        </p:txBody>
      </p:sp>
      <p:sp>
        <p:nvSpPr>
          <p:cNvPr id="6" name="Espace réservé du numéro de diapositive 5"/>
          <p:cNvSpPr>
            <a:spLocks noGrp="1"/>
          </p:cNvSpPr>
          <p:nvPr>
            <p:ph type="sldNum" sz="quarter" idx="12"/>
          </p:nvPr>
        </p:nvSpPr>
        <p:spPr/>
        <p:txBody>
          <a:bodyPr/>
          <a:lstStyle/>
          <a:p>
            <a:fld id="{60DD4152-23A6-411C-8103-9DD78742531D}" type="slidenum">
              <a:rPr lang="fr-FR" smtClean="0"/>
              <a:pPr/>
              <a:t>11</a:t>
            </a:fld>
            <a:endParaRPr lang="fr-FR"/>
          </a:p>
        </p:txBody>
      </p:sp>
      <p:pic>
        <p:nvPicPr>
          <p:cNvPr id="7" name="Image 6"/>
          <p:cNvPicPr>
            <a:picLocks noChangeAspect="1"/>
          </p:cNvPicPr>
          <p:nvPr/>
        </p:nvPicPr>
        <p:blipFill rotWithShape="1">
          <a:blip r:embed="rId3">
            <a:extLst>
              <a:ext uri="{28A0092B-C50C-407E-A947-70E740481C1C}">
                <a14:useLocalDpi xmlns="" xmlns:a14="http://schemas.microsoft.com/office/drawing/2010/main" val="0"/>
              </a:ext>
            </a:extLst>
          </a:blip>
          <a:srcRect t="18652"/>
          <a:stretch/>
        </p:blipFill>
        <p:spPr>
          <a:xfrm>
            <a:off x="604603" y="577546"/>
            <a:ext cx="850183" cy="964612"/>
          </a:xfrm>
          <a:prstGeom prst="rect">
            <a:avLst/>
          </a:prstGeom>
        </p:spPr>
      </p:pic>
    </p:spTree>
    <p:extLst>
      <p:ext uri="{BB962C8B-B14F-4D97-AF65-F5344CB8AC3E}">
        <p14:creationId xmlns="" xmlns:p14="http://schemas.microsoft.com/office/powerpoint/2010/main" val="747415275"/>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3000">
        <p15:prstTrans prst="drape"/>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23071" y="808299"/>
            <a:ext cx="8314722" cy="706964"/>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lstStyle/>
          <a:p>
            <a:pPr algn="ctr" rtl="1"/>
            <a:r>
              <a:rPr lang="ar-DZ" b="1" dirty="0" smtClean="0">
                <a:solidFill>
                  <a:schemeClr val="bg1"/>
                </a:solidFill>
              </a:rPr>
              <a:t>أثر النمو في عملية التعلم لدى طفل التربية التحضيرية</a:t>
            </a:r>
            <a:endParaRPr lang="fr-FR" b="1" dirty="0">
              <a:solidFill>
                <a:schemeClr val="bg1"/>
              </a:solidFill>
              <a:latin typeface="Aldhabi"/>
            </a:endParaRPr>
          </a:p>
        </p:txBody>
      </p:sp>
      <p:sp>
        <p:nvSpPr>
          <p:cNvPr id="3" name="Espace réservé du contenu 2"/>
          <p:cNvSpPr>
            <a:spLocks noGrp="1"/>
          </p:cNvSpPr>
          <p:nvPr>
            <p:ph idx="1"/>
          </p:nvPr>
        </p:nvSpPr>
        <p:spPr>
          <a:xfrm>
            <a:off x="1154954" y="2367419"/>
            <a:ext cx="8825659" cy="3977877"/>
          </a:xfrm>
          <a:ln>
            <a:solidFill>
              <a:schemeClr val="accent1"/>
            </a:solidFill>
          </a:ln>
        </p:spPr>
        <p:txBody>
          <a:bodyPr anchor="ctr">
            <a:noAutofit/>
          </a:bodyPr>
          <a:lstStyle/>
          <a:p>
            <a:pPr algn="ctr" rtl="1">
              <a:buNone/>
            </a:pPr>
            <a:r>
              <a:rPr lang="ar-DZ" sz="3600" b="1" dirty="0" smtClean="0"/>
              <a:t>الاستراتيجيات التي يعتمدها الطفل لإنماء </a:t>
            </a:r>
            <a:endParaRPr lang="fr-FR" sz="3600" b="1" dirty="0" smtClean="0"/>
          </a:p>
          <a:p>
            <a:pPr algn="ctr" rtl="1">
              <a:buNone/>
            </a:pPr>
            <a:r>
              <a:rPr lang="ar-DZ" sz="3600" b="1" dirty="0" smtClean="0"/>
              <a:t>المجال الاجتماعي العاطفي</a:t>
            </a:r>
            <a:endParaRPr lang="fr-FR" sz="3600" dirty="0" smtClean="0"/>
          </a:p>
          <a:p>
            <a:pPr lvl="0" algn="r" rtl="1"/>
            <a:endParaRPr lang="fr-FR" sz="3600" dirty="0"/>
          </a:p>
        </p:txBody>
      </p:sp>
      <p:sp>
        <p:nvSpPr>
          <p:cNvPr id="4" name="Espace réservé de la date 3"/>
          <p:cNvSpPr>
            <a:spLocks noGrp="1"/>
          </p:cNvSpPr>
          <p:nvPr>
            <p:ph type="dt" sz="half" idx="10"/>
          </p:nvPr>
        </p:nvSpPr>
        <p:spPr>
          <a:xfrm>
            <a:off x="10790951" y="6354260"/>
            <a:ext cx="1291163" cy="304799"/>
          </a:xfrm>
        </p:spPr>
        <p:txBody>
          <a:bodyPr/>
          <a:lstStyle/>
          <a:p>
            <a:pPr algn="ctr" rtl="1"/>
            <a:fld id="{87D3C963-D222-475F-B91E-F425122E021D}" type="datetime1">
              <a:rPr lang="fr-FR" sz="1200" smtClean="0"/>
              <a:pPr algn="ctr" rtl="1"/>
              <a:t>05/03/2013</a:t>
            </a:fld>
            <a:endParaRPr lang="fr-FR" sz="1200" dirty="0"/>
          </a:p>
        </p:txBody>
      </p:sp>
      <p:sp>
        <p:nvSpPr>
          <p:cNvPr id="5" name="Espace réservé du pied de page 4"/>
          <p:cNvSpPr>
            <a:spLocks noGrp="1"/>
          </p:cNvSpPr>
          <p:nvPr>
            <p:ph type="ftr" sz="quarter" idx="11"/>
          </p:nvPr>
        </p:nvSpPr>
        <p:spPr>
          <a:xfrm>
            <a:off x="1154954" y="6345296"/>
            <a:ext cx="4380768" cy="304801"/>
          </a:xfrm>
        </p:spPr>
        <p:txBody>
          <a:bodyPr/>
          <a:lstStyle/>
          <a:p>
            <a:pPr algn="ctr" rtl="1"/>
            <a:r>
              <a:rPr lang="ar-SA" sz="1200" smtClean="0"/>
              <a:t>خمسينية المنظومــــــة التربـــويّـــــــة 1962 - 2012</a:t>
            </a:r>
            <a:endParaRPr lang="fr-FR" sz="1200" dirty="0"/>
          </a:p>
        </p:txBody>
      </p:sp>
      <p:sp>
        <p:nvSpPr>
          <p:cNvPr id="6" name="Espace réservé du numéro de diapositive 5"/>
          <p:cNvSpPr>
            <a:spLocks noGrp="1"/>
          </p:cNvSpPr>
          <p:nvPr>
            <p:ph type="sldNum" sz="quarter" idx="12"/>
          </p:nvPr>
        </p:nvSpPr>
        <p:spPr/>
        <p:txBody>
          <a:bodyPr/>
          <a:lstStyle/>
          <a:p>
            <a:fld id="{60DD4152-23A6-411C-8103-9DD78742531D}" type="slidenum">
              <a:rPr lang="fr-FR" smtClean="0"/>
              <a:pPr/>
              <a:t>12</a:t>
            </a:fld>
            <a:endParaRPr lang="fr-FR"/>
          </a:p>
        </p:txBody>
      </p:sp>
      <p:pic>
        <p:nvPicPr>
          <p:cNvPr id="7" name="Image 6"/>
          <p:cNvPicPr>
            <a:picLocks noChangeAspect="1"/>
          </p:cNvPicPr>
          <p:nvPr/>
        </p:nvPicPr>
        <p:blipFill rotWithShape="1">
          <a:blip r:embed="rId3">
            <a:extLst>
              <a:ext uri="{28A0092B-C50C-407E-A947-70E740481C1C}">
                <a14:useLocalDpi xmlns="" xmlns:a14="http://schemas.microsoft.com/office/drawing/2010/main" val="0"/>
              </a:ext>
            </a:extLst>
          </a:blip>
          <a:srcRect t="18652"/>
          <a:stretch/>
        </p:blipFill>
        <p:spPr>
          <a:xfrm>
            <a:off x="604603" y="577546"/>
            <a:ext cx="850183" cy="964612"/>
          </a:xfrm>
          <a:prstGeom prst="rect">
            <a:avLst/>
          </a:prstGeom>
        </p:spPr>
      </p:pic>
    </p:spTree>
    <p:extLst>
      <p:ext uri="{BB962C8B-B14F-4D97-AF65-F5344CB8AC3E}">
        <p14:creationId xmlns="" xmlns:p14="http://schemas.microsoft.com/office/powerpoint/2010/main" val="747415275"/>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3000">
        <p15:prstTrans prst="drape"/>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23071" y="808299"/>
            <a:ext cx="8314722" cy="706964"/>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lstStyle/>
          <a:p>
            <a:pPr algn="ctr" rtl="1"/>
            <a:r>
              <a:rPr lang="ar-DZ" b="1" dirty="0" smtClean="0">
                <a:solidFill>
                  <a:schemeClr val="bg1"/>
                </a:solidFill>
              </a:rPr>
              <a:t>أثر النمو في عملية التعلم لدى طفل التربية التحضيرية</a:t>
            </a:r>
            <a:endParaRPr lang="fr-FR" b="1" dirty="0">
              <a:solidFill>
                <a:schemeClr val="bg1"/>
              </a:solidFill>
              <a:latin typeface="Aldhabi"/>
            </a:endParaRPr>
          </a:p>
        </p:txBody>
      </p:sp>
      <p:sp>
        <p:nvSpPr>
          <p:cNvPr id="3" name="Espace réservé du contenu 2"/>
          <p:cNvSpPr>
            <a:spLocks noGrp="1"/>
          </p:cNvSpPr>
          <p:nvPr>
            <p:ph idx="1"/>
          </p:nvPr>
        </p:nvSpPr>
        <p:spPr>
          <a:xfrm>
            <a:off x="1154954" y="2367419"/>
            <a:ext cx="8825659" cy="3977877"/>
          </a:xfrm>
          <a:ln>
            <a:solidFill>
              <a:schemeClr val="accent1"/>
            </a:solidFill>
          </a:ln>
        </p:spPr>
        <p:txBody>
          <a:bodyPr anchor="ctr">
            <a:noAutofit/>
          </a:bodyPr>
          <a:lstStyle/>
          <a:p>
            <a:pPr lvl="0" algn="r" rtl="1"/>
            <a:r>
              <a:rPr lang="ar-DZ" sz="3600" dirty="0" smtClean="0"/>
              <a:t>توجيه الاهتمام</a:t>
            </a:r>
            <a:endParaRPr lang="fr-FR" sz="3600" dirty="0" smtClean="0"/>
          </a:p>
          <a:p>
            <a:pPr lvl="0" algn="r" rtl="1"/>
            <a:r>
              <a:rPr lang="ar-DZ" sz="3600" dirty="0" smtClean="0"/>
              <a:t>التحكم في سلوكه الاندفاعي</a:t>
            </a:r>
            <a:endParaRPr lang="fr-FR" sz="3600" dirty="0" smtClean="0"/>
          </a:p>
          <a:p>
            <a:pPr lvl="0" algn="r" rtl="1"/>
            <a:r>
              <a:rPr lang="ar-DZ" sz="3600" dirty="0" smtClean="0"/>
              <a:t>تسيير الضغوطات</a:t>
            </a:r>
            <a:endParaRPr lang="fr-FR" sz="3600" dirty="0" smtClean="0"/>
          </a:p>
          <a:p>
            <a:pPr lvl="0" algn="r" rtl="1"/>
            <a:endParaRPr lang="fr-FR" sz="3600" dirty="0"/>
          </a:p>
        </p:txBody>
      </p:sp>
      <p:sp>
        <p:nvSpPr>
          <p:cNvPr id="4" name="Espace réservé de la date 3"/>
          <p:cNvSpPr>
            <a:spLocks noGrp="1"/>
          </p:cNvSpPr>
          <p:nvPr>
            <p:ph type="dt" sz="half" idx="10"/>
          </p:nvPr>
        </p:nvSpPr>
        <p:spPr>
          <a:xfrm>
            <a:off x="10790951" y="6354260"/>
            <a:ext cx="1291163" cy="304799"/>
          </a:xfrm>
        </p:spPr>
        <p:txBody>
          <a:bodyPr/>
          <a:lstStyle/>
          <a:p>
            <a:pPr algn="ctr" rtl="1"/>
            <a:fld id="{87D3C963-D222-475F-B91E-F425122E021D}" type="datetime1">
              <a:rPr lang="fr-FR" sz="1200" smtClean="0"/>
              <a:pPr algn="ctr" rtl="1"/>
              <a:t>05/03/2013</a:t>
            </a:fld>
            <a:endParaRPr lang="fr-FR" sz="1200" dirty="0"/>
          </a:p>
        </p:txBody>
      </p:sp>
      <p:sp>
        <p:nvSpPr>
          <p:cNvPr id="5" name="Espace réservé du pied de page 4"/>
          <p:cNvSpPr>
            <a:spLocks noGrp="1"/>
          </p:cNvSpPr>
          <p:nvPr>
            <p:ph type="ftr" sz="quarter" idx="11"/>
          </p:nvPr>
        </p:nvSpPr>
        <p:spPr>
          <a:xfrm>
            <a:off x="1154954" y="6345296"/>
            <a:ext cx="4380768" cy="304801"/>
          </a:xfrm>
        </p:spPr>
        <p:txBody>
          <a:bodyPr/>
          <a:lstStyle/>
          <a:p>
            <a:pPr algn="ctr" rtl="1"/>
            <a:r>
              <a:rPr lang="ar-SA" sz="1200" smtClean="0"/>
              <a:t>خمسينية المنظومــــــة التربـــويّـــــــة 1962 - 2012</a:t>
            </a:r>
            <a:endParaRPr lang="fr-FR" sz="1200" dirty="0"/>
          </a:p>
        </p:txBody>
      </p:sp>
      <p:sp>
        <p:nvSpPr>
          <p:cNvPr id="6" name="Espace réservé du numéro de diapositive 5"/>
          <p:cNvSpPr>
            <a:spLocks noGrp="1"/>
          </p:cNvSpPr>
          <p:nvPr>
            <p:ph type="sldNum" sz="quarter" idx="12"/>
          </p:nvPr>
        </p:nvSpPr>
        <p:spPr/>
        <p:txBody>
          <a:bodyPr/>
          <a:lstStyle/>
          <a:p>
            <a:fld id="{60DD4152-23A6-411C-8103-9DD78742531D}" type="slidenum">
              <a:rPr lang="fr-FR" smtClean="0"/>
              <a:pPr/>
              <a:t>13</a:t>
            </a:fld>
            <a:endParaRPr lang="fr-FR"/>
          </a:p>
        </p:txBody>
      </p:sp>
      <p:pic>
        <p:nvPicPr>
          <p:cNvPr id="7" name="Image 6"/>
          <p:cNvPicPr>
            <a:picLocks noChangeAspect="1"/>
          </p:cNvPicPr>
          <p:nvPr/>
        </p:nvPicPr>
        <p:blipFill rotWithShape="1">
          <a:blip r:embed="rId3">
            <a:extLst>
              <a:ext uri="{28A0092B-C50C-407E-A947-70E740481C1C}">
                <a14:useLocalDpi xmlns="" xmlns:a14="http://schemas.microsoft.com/office/drawing/2010/main" val="0"/>
              </a:ext>
            </a:extLst>
          </a:blip>
          <a:srcRect t="18652"/>
          <a:stretch/>
        </p:blipFill>
        <p:spPr>
          <a:xfrm>
            <a:off x="604603" y="577546"/>
            <a:ext cx="850183" cy="964612"/>
          </a:xfrm>
          <a:prstGeom prst="rect">
            <a:avLst/>
          </a:prstGeom>
        </p:spPr>
      </p:pic>
    </p:spTree>
    <p:extLst>
      <p:ext uri="{BB962C8B-B14F-4D97-AF65-F5344CB8AC3E}">
        <p14:creationId xmlns="" xmlns:p14="http://schemas.microsoft.com/office/powerpoint/2010/main" val="747415275"/>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3000">
        <p15:prstTrans prst="drape"/>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23071" y="808299"/>
            <a:ext cx="8314722" cy="706964"/>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lstStyle/>
          <a:p>
            <a:pPr algn="ctr" rtl="1"/>
            <a:r>
              <a:rPr lang="ar-DZ" b="1" dirty="0" smtClean="0">
                <a:solidFill>
                  <a:schemeClr val="bg1"/>
                </a:solidFill>
              </a:rPr>
              <a:t>أثر النمو في عملية التعلم لدى طفل التربية التحضيرية</a:t>
            </a:r>
            <a:endParaRPr lang="fr-FR" b="1" dirty="0">
              <a:solidFill>
                <a:schemeClr val="bg1"/>
              </a:solidFill>
              <a:latin typeface="Aldhabi"/>
            </a:endParaRPr>
          </a:p>
        </p:txBody>
      </p:sp>
      <p:sp>
        <p:nvSpPr>
          <p:cNvPr id="3" name="Espace réservé du contenu 2"/>
          <p:cNvSpPr>
            <a:spLocks noGrp="1"/>
          </p:cNvSpPr>
          <p:nvPr>
            <p:ph idx="1"/>
          </p:nvPr>
        </p:nvSpPr>
        <p:spPr>
          <a:xfrm>
            <a:off x="1154954" y="2367419"/>
            <a:ext cx="8825659" cy="3977877"/>
          </a:xfrm>
          <a:ln>
            <a:solidFill>
              <a:schemeClr val="accent1"/>
            </a:solidFill>
          </a:ln>
        </p:spPr>
        <p:txBody>
          <a:bodyPr anchor="ctr">
            <a:noAutofit/>
          </a:bodyPr>
          <a:lstStyle/>
          <a:p>
            <a:pPr lvl="0" algn="r" rtl="1"/>
            <a:r>
              <a:rPr lang="ar-DZ" sz="3600" dirty="0" smtClean="0"/>
              <a:t>الحفاظ على التركيز </a:t>
            </a:r>
            <a:endParaRPr lang="fr-FR" sz="3600" dirty="0" smtClean="0"/>
          </a:p>
          <a:p>
            <a:pPr lvl="0" algn="r" rtl="1"/>
            <a:r>
              <a:rPr lang="ar-DZ" sz="3600" dirty="0" smtClean="0"/>
              <a:t>يتخذ مواقف إيجابية اتجاه نفسه </a:t>
            </a:r>
            <a:r>
              <a:rPr lang="ar-DZ" sz="3600" dirty="0" err="1" smtClean="0"/>
              <a:t>و</a:t>
            </a:r>
            <a:r>
              <a:rPr lang="ar-DZ" sz="3600" dirty="0" smtClean="0"/>
              <a:t> قدراته (أنا قادر على...) </a:t>
            </a:r>
            <a:endParaRPr lang="fr-FR" sz="3600" dirty="0" smtClean="0"/>
          </a:p>
          <a:p>
            <a:pPr lvl="0" algn="r" rtl="1"/>
            <a:r>
              <a:rPr lang="ar-DZ" sz="3600" dirty="0" err="1" smtClean="0"/>
              <a:t>إيجاذ</a:t>
            </a:r>
            <a:r>
              <a:rPr lang="ar-DZ" sz="3600" dirty="0" smtClean="0"/>
              <a:t> وسائل للتغلب على الصعوبات</a:t>
            </a:r>
            <a:endParaRPr lang="fr-FR" sz="3600" dirty="0" smtClean="0"/>
          </a:p>
          <a:p>
            <a:pPr lvl="0" algn="r" rtl="1"/>
            <a:endParaRPr lang="fr-FR" sz="3600" dirty="0"/>
          </a:p>
        </p:txBody>
      </p:sp>
      <p:sp>
        <p:nvSpPr>
          <p:cNvPr id="4" name="Espace réservé de la date 3"/>
          <p:cNvSpPr>
            <a:spLocks noGrp="1"/>
          </p:cNvSpPr>
          <p:nvPr>
            <p:ph type="dt" sz="half" idx="10"/>
          </p:nvPr>
        </p:nvSpPr>
        <p:spPr>
          <a:xfrm>
            <a:off x="10790951" y="6354260"/>
            <a:ext cx="1291163" cy="304799"/>
          </a:xfrm>
        </p:spPr>
        <p:txBody>
          <a:bodyPr/>
          <a:lstStyle/>
          <a:p>
            <a:pPr algn="ctr" rtl="1"/>
            <a:fld id="{87D3C963-D222-475F-B91E-F425122E021D}" type="datetime1">
              <a:rPr lang="fr-FR" sz="1200" smtClean="0"/>
              <a:pPr algn="ctr" rtl="1"/>
              <a:t>05/03/2013</a:t>
            </a:fld>
            <a:endParaRPr lang="fr-FR" sz="1200" dirty="0"/>
          </a:p>
        </p:txBody>
      </p:sp>
      <p:sp>
        <p:nvSpPr>
          <p:cNvPr id="5" name="Espace réservé du pied de page 4"/>
          <p:cNvSpPr>
            <a:spLocks noGrp="1"/>
          </p:cNvSpPr>
          <p:nvPr>
            <p:ph type="ftr" sz="quarter" idx="11"/>
          </p:nvPr>
        </p:nvSpPr>
        <p:spPr>
          <a:xfrm>
            <a:off x="1154954" y="6345296"/>
            <a:ext cx="4380768" cy="304801"/>
          </a:xfrm>
        </p:spPr>
        <p:txBody>
          <a:bodyPr/>
          <a:lstStyle/>
          <a:p>
            <a:pPr algn="ctr" rtl="1"/>
            <a:r>
              <a:rPr lang="ar-SA" sz="1200" smtClean="0"/>
              <a:t>خمسينية المنظومــــــة التربـــويّـــــــة 1962 - 2012</a:t>
            </a:r>
            <a:endParaRPr lang="fr-FR" sz="1200" dirty="0"/>
          </a:p>
        </p:txBody>
      </p:sp>
      <p:sp>
        <p:nvSpPr>
          <p:cNvPr id="6" name="Espace réservé du numéro de diapositive 5"/>
          <p:cNvSpPr>
            <a:spLocks noGrp="1"/>
          </p:cNvSpPr>
          <p:nvPr>
            <p:ph type="sldNum" sz="quarter" idx="12"/>
          </p:nvPr>
        </p:nvSpPr>
        <p:spPr/>
        <p:txBody>
          <a:bodyPr/>
          <a:lstStyle/>
          <a:p>
            <a:fld id="{60DD4152-23A6-411C-8103-9DD78742531D}" type="slidenum">
              <a:rPr lang="fr-FR" smtClean="0"/>
              <a:pPr/>
              <a:t>14</a:t>
            </a:fld>
            <a:endParaRPr lang="fr-FR"/>
          </a:p>
        </p:txBody>
      </p:sp>
      <p:pic>
        <p:nvPicPr>
          <p:cNvPr id="7" name="Image 6"/>
          <p:cNvPicPr>
            <a:picLocks noChangeAspect="1"/>
          </p:cNvPicPr>
          <p:nvPr/>
        </p:nvPicPr>
        <p:blipFill rotWithShape="1">
          <a:blip r:embed="rId3">
            <a:extLst>
              <a:ext uri="{28A0092B-C50C-407E-A947-70E740481C1C}">
                <a14:useLocalDpi xmlns="" xmlns:a14="http://schemas.microsoft.com/office/drawing/2010/main" val="0"/>
              </a:ext>
            </a:extLst>
          </a:blip>
          <a:srcRect t="18652"/>
          <a:stretch/>
        </p:blipFill>
        <p:spPr>
          <a:xfrm>
            <a:off x="604603" y="577546"/>
            <a:ext cx="850183" cy="964612"/>
          </a:xfrm>
          <a:prstGeom prst="rect">
            <a:avLst/>
          </a:prstGeom>
        </p:spPr>
      </p:pic>
    </p:spTree>
    <p:extLst>
      <p:ext uri="{BB962C8B-B14F-4D97-AF65-F5344CB8AC3E}">
        <p14:creationId xmlns="" xmlns:p14="http://schemas.microsoft.com/office/powerpoint/2010/main" val="747415275"/>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3000">
        <p15:prstTrans prst="drape"/>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23071" y="808299"/>
            <a:ext cx="8314722" cy="706964"/>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lstStyle/>
          <a:p>
            <a:pPr algn="ctr" rtl="1"/>
            <a:r>
              <a:rPr lang="ar-DZ" b="1" dirty="0" smtClean="0">
                <a:solidFill>
                  <a:schemeClr val="bg1"/>
                </a:solidFill>
              </a:rPr>
              <a:t>أثر النمو في عملية التعلم لدى طفل التربية التحضيرية</a:t>
            </a:r>
            <a:endParaRPr lang="fr-FR" b="1" dirty="0">
              <a:solidFill>
                <a:schemeClr val="bg1"/>
              </a:solidFill>
              <a:latin typeface="Aldhabi"/>
            </a:endParaRPr>
          </a:p>
        </p:txBody>
      </p:sp>
      <p:sp>
        <p:nvSpPr>
          <p:cNvPr id="3" name="Espace réservé du contenu 2"/>
          <p:cNvSpPr>
            <a:spLocks noGrp="1"/>
          </p:cNvSpPr>
          <p:nvPr>
            <p:ph idx="1"/>
          </p:nvPr>
        </p:nvSpPr>
        <p:spPr>
          <a:xfrm>
            <a:off x="1154954" y="2367419"/>
            <a:ext cx="8825659" cy="3977877"/>
          </a:xfrm>
          <a:ln>
            <a:solidFill>
              <a:schemeClr val="accent1"/>
            </a:solidFill>
          </a:ln>
        </p:spPr>
        <p:txBody>
          <a:bodyPr anchor="ctr">
            <a:noAutofit/>
          </a:bodyPr>
          <a:lstStyle/>
          <a:p>
            <a:pPr lvl="0" algn="ctr" rtl="1">
              <a:buNone/>
            </a:pPr>
            <a:r>
              <a:rPr lang="ar-DZ" sz="3600" b="1" dirty="0" smtClean="0"/>
              <a:t>الاستراتيجيات المعرفية </a:t>
            </a:r>
            <a:r>
              <a:rPr lang="ar-DZ" sz="3600" b="1" dirty="0" err="1" smtClean="0"/>
              <a:t>و</a:t>
            </a:r>
            <a:r>
              <a:rPr lang="ar-DZ" sz="3600" b="1" dirty="0" smtClean="0"/>
              <a:t> </a:t>
            </a:r>
            <a:r>
              <a:rPr lang="ar-DZ" sz="3600" b="1" dirty="0" err="1" smtClean="0"/>
              <a:t>الميتامعرفية</a:t>
            </a:r>
            <a:endParaRPr lang="fr-FR" sz="3600" dirty="0"/>
          </a:p>
        </p:txBody>
      </p:sp>
      <p:sp>
        <p:nvSpPr>
          <p:cNvPr id="4" name="Espace réservé de la date 3"/>
          <p:cNvSpPr>
            <a:spLocks noGrp="1"/>
          </p:cNvSpPr>
          <p:nvPr>
            <p:ph type="dt" sz="half" idx="10"/>
          </p:nvPr>
        </p:nvSpPr>
        <p:spPr>
          <a:xfrm>
            <a:off x="10790951" y="6354260"/>
            <a:ext cx="1291163" cy="304799"/>
          </a:xfrm>
        </p:spPr>
        <p:txBody>
          <a:bodyPr/>
          <a:lstStyle/>
          <a:p>
            <a:pPr algn="ctr" rtl="1"/>
            <a:fld id="{87D3C963-D222-475F-B91E-F425122E021D}" type="datetime1">
              <a:rPr lang="fr-FR" sz="1200" smtClean="0"/>
              <a:pPr algn="ctr" rtl="1"/>
              <a:t>05/03/2013</a:t>
            </a:fld>
            <a:endParaRPr lang="fr-FR" sz="1200" dirty="0"/>
          </a:p>
        </p:txBody>
      </p:sp>
      <p:sp>
        <p:nvSpPr>
          <p:cNvPr id="5" name="Espace réservé du pied de page 4"/>
          <p:cNvSpPr>
            <a:spLocks noGrp="1"/>
          </p:cNvSpPr>
          <p:nvPr>
            <p:ph type="ftr" sz="quarter" idx="11"/>
          </p:nvPr>
        </p:nvSpPr>
        <p:spPr>
          <a:xfrm>
            <a:off x="1154954" y="6345296"/>
            <a:ext cx="4380768" cy="304801"/>
          </a:xfrm>
        </p:spPr>
        <p:txBody>
          <a:bodyPr/>
          <a:lstStyle/>
          <a:p>
            <a:pPr algn="ctr" rtl="1"/>
            <a:r>
              <a:rPr lang="ar-SA" sz="1200" smtClean="0"/>
              <a:t>خمسينية المنظومــــــة التربـــويّـــــــة 1962 - 2012</a:t>
            </a:r>
            <a:endParaRPr lang="fr-FR" sz="1200" dirty="0"/>
          </a:p>
        </p:txBody>
      </p:sp>
      <p:sp>
        <p:nvSpPr>
          <p:cNvPr id="6" name="Espace réservé du numéro de diapositive 5"/>
          <p:cNvSpPr>
            <a:spLocks noGrp="1"/>
          </p:cNvSpPr>
          <p:nvPr>
            <p:ph type="sldNum" sz="quarter" idx="12"/>
          </p:nvPr>
        </p:nvSpPr>
        <p:spPr/>
        <p:txBody>
          <a:bodyPr/>
          <a:lstStyle/>
          <a:p>
            <a:fld id="{60DD4152-23A6-411C-8103-9DD78742531D}" type="slidenum">
              <a:rPr lang="fr-FR" smtClean="0"/>
              <a:pPr/>
              <a:t>15</a:t>
            </a:fld>
            <a:endParaRPr lang="fr-FR"/>
          </a:p>
        </p:txBody>
      </p:sp>
      <p:pic>
        <p:nvPicPr>
          <p:cNvPr id="7" name="Image 6"/>
          <p:cNvPicPr>
            <a:picLocks noChangeAspect="1"/>
          </p:cNvPicPr>
          <p:nvPr/>
        </p:nvPicPr>
        <p:blipFill rotWithShape="1">
          <a:blip r:embed="rId3">
            <a:extLst>
              <a:ext uri="{28A0092B-C50C-407E-A947-70E740481C1C}">
                <a14:useLocalDpi xmlns="" xmlns:a14="http://schemas.microsoft.com/office/drawing/2010/main" val="0"/>
              </a:ext>
            </a:extLst>
          </a:blip>
          <a:srcRect t="18652"/>
          <a:stretch/>
        </p:blipFill>
        <p:spPr>
          <a:xfrm>
            <a:off x="604603" y="577546"/>
            <a:ext cx="850183" cy="964612"/>
          </a:xfrm>
          <a:prstGeom prst="rect">
            <a:avLst/>
          </a:prstGeom>
        </p:spPr>
      </p:pic>
    </p:spTree>
    <p:extLst>
      <p:ext uri="{BB962C8B-B14F-4D97-AF65-F5344CB8AC3E}">
        <p14:creationId xmlns="" xmlns:p14="http://schemas.microsoft.com/office/powerpoint/2010/main" val="747415275"/>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3000">
        <p15:prstTrans prst="drape"/>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23071" y="808299"/>
            <a:ext cx="8314722" cy="706964"/>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lstStyle/>
          <a:p>
            <a:pPr algn="ctr" rtl="1"/>
            <a:r>
              <a:rPr lang="ar-DZ" b="1" dirty="0" smtClean="0">
                <a:solidFill>
                  <a:schemeClr val="bg1"/>
                </a:solidFill>
              </a:rPr>
              <a:t>أثر النمو في عملية التعلم لدى طفل التربية التحضيرية</a:t>
            </a:r>
            <a:endParaRPr lang="fr-FR" b="1" dirty="0">
              <a:solidFill>
                <a:schemeClr val="bg1"/>
              </a:solidFill>
              <a:latin typeface="Aldhabi"/>
            </a:endParaRPr>
          </a:p>
        </p:txBody>
      </p:sp>
      <p:sp>
        <p:nvSpPr>
          <p:cNvPr id="3" name="Espace réservé du contenu 2"/>
          <p:cNvSpPr>
            <a:spLocks noGrp="1"/>
          </p:cNvSpPr>
          <p:nvPr>
            <p:ph idx="1"/>
          </p:nvPr>
        </p:nvSpPr>
        <p:spPr>
          <a:xfrm>
            <a:off x="1154954" y="2367419"/>
            <a:ext cx="8825659" cy="3977877"/>
          </a:xfrm>
          <a:ln>
            <a:solidFill>
              <a:schemeClr val="accent1"/>
            </a:solidFill>
          </a:ln>
        </p:spPr>
        <p:txBody>
          <a:bodyPr anchor="ctr">
            <a:noAutofit/>
          </a:bodyPr>
          <a:lstStyle/>
          <a:p>
            <a:pPr lvl="0" algn="r" rtl="1"/>
            <a:r>
              <a:rPr lang="ar-DZ" sz="3600" dirty="0" smtClean="0"/>
              <a:t>الملاحظة</a:t>
            </a:r>
            <a:endParaRPr lang="fr-FR" sz="3600" dirty="0" smtClean="0"/>
          </a:p>
          <a:p>
            <a:pPr lvl="0" algn="r" rtl="1"/>
            <a:r>
              <a:rPr lang="ar-DZ" sz="3600" dirty="0" smtClean="0"/>
              <a:t>الاستكشاف</a:t>
            </a:r>
            <a:endParaRPr lang="fr-FR" sz="3600" dirty="0" smtClean="0"/>
          </a:p>
          <a:p>
            <a:pPr lvl="0" algn="r" rtl="1"/>
            <a:r>
              <a:rPr lang="ar-DZ" sz="3600" dirty="0" smtClean="0"/>
              <a:t>التنظيم</a:t>
            </a:r>
            <a:endParaRPr lang="fr-FR" sz="3600" dirty="0" smtClean="0"/>
          </a:p>
          <a:p>
            <a:pPr lvl="0" algn="r" rtl="1"/>
            <a:r>
              <a:rPr lang="ar-DZ" sz="3600" dirty="0" smtClean="0"/>
              <a:t>التخطيط  </a:t>
            </a:r>
            <a:r>
              <a:rPr lang="ar-DZ" sz="3600" dirty="0" err="1" smtClean="0"/>
              <a:t>و</a:t>
            </a:r>
            <a:r>
              <a:rPr lang="ar-DZ" sz="3600" dirty="0" smtClean="0"/>
              <a:t> التصنيف</a:t>
            </a:r>
            <a:endParaRPr lang="fr-FR" sz="3600" dirty="0"/>
          </a:p>
        </p:txBody>
      </p:sp>
      <p:sp>
        <p:nvSpPr>
          <p:cNvPr id="4" name="Espace réservé de la date 3"/>
          <p:cNvSpPr>
            <a:spLocks noGrp="1"/>
          </p:cNvSpPr>
          <p:nvPr>
            <p:ph type="dt" sz="half" idx="10"/>
          </p:nvPr>
        </p:nvSpPr>
        <p:spPr>
          <a:xfrm>
            <a:off x="10790951" y="6354260"/>
            <a:ext cx="1291163" cy="304799"/>
          </a:xfrm>
        </p:spPr>
        <p:txBody>
          <a:bodyPr/>
          <a:lstStyle/>
          <a:p>
            <a:pPr algn="ctr" rtl="1"/>
            <a:fld id="{87D3C963-D222-475F-B91E-F425122E021D}" type="datetime1">
              <a:rPr lang="fr-FR" sz="1200" smtClean="0"/>
              <a:pPr algn="ctr" rtl="1"/>
              <a:t>05/03/2013</a:t>
            </a:fld>
            <a:endParaRPr lang="fr-FR" sz="1200" dirty="0"/>
          </a:p>
        </p:txBody>
      </p:sp>
      <p:sp>
        <p:nvSpPr>
          <p:cNvPr id="5" name="Espace réservé du pied de page 4"/>
          <p:cNvSpPr>
            <a:spLocks noGrp="1"/>
          </p:cNvSpPr>
          <p:nvPr>
            <p:ph type="ftr" sz="quarter" idx="11"/>
          </p:nvPr>
        </p:nvSpPr>
        <p:spPr>
          <a:xfrm>
            <a:off x="1154954" y="6345296"/>
            <a:ext cx="4380768" cy="304801"/>
          </a:xfrm>
        </p:spPr>
        <p:txBody>
          <a:bodyPr/>
          <a:lstStyle/>
          <a:p>
            <a:pPr algn="ctr" rtl="1"/>
            <a:r>
              <a:rPr lang="ar-SA" sz="1200" smtClean="0"/>
              <a:t>خمسينية المنظومــــــة التربـــويّـــــــة 1962 - 2012</a:t>
            </a:r>
            <a:endParaRPr lang="fr-FR" sz="1200" dirty="0"/>
          </a:p>
        </p:txBody>
      </p:sp>
      <p:sp>
        <p:nvSpPr>
          <p:cNvPr id="6" name="Espace réservé du numéro de diapositive 5"/>
          <p:cNvSpPr>
            <a:spLocks noGrp="1"/>
          </p:cNvSpPr>
          <p:nvPr>
            <p:ph type="sldNum" sz="quarter" idx="12"/>
          </p:nvPr>
        </p:nvSpPr>
        <p:spPr/>
        <p:txBody>
          <a:bodyPr/>
          <a:lstStyle/>
          <a:p>
            <a:fld id="{60DD4152-23A6-411C-8103-9DD78742531D}" type="slidenum">
              <a:rPr lang="fr-FR" smtClean="0"/>
              <a:pPr/>
              <a:t>16</a:t>
            </a:fld>
            <a:endParaRPr lang="fr-FR"/>
          </a:p>
        </p:txBody>
      </p:sp>
      <p:pic>
        <p:nvPicPr>
          <p:cNvPr id="7" name="Image 6"/>
          <p:cNvPicPr>
            <a:picLocks noChangeAspect="1"/>
          </p:cNvPicPr>
          <p:nvPr/>
        </p:nvPicPr>
        <p:blipFill rotWithShape="1">
          <a:blip r:embed="rId3">
            <a:extLst>
              <a:ext uri="{28A0092B-C50C-407E-A947-70E740481C1C}">
                <a14:useLocalDpi xmlns="" xmlns:a14="http://schemas.microsoft.com/office/drawing/2010/main" val="0"/>
              </a:ext>
            </a:extLst>
          </a:blip>
          <a:srcRect t="18652"/>
          <a:stretch/>
        </p:blipFill>
        <p:spPr>
          <a:xfrm>
            <a:off x="604603" y="577546"/>
            <a:ext cx="850183" cy="964612"/>
          </a:xfrm>
          <a:prstGeom prst="rect">
            <a:avLst/>
          </a:prstGeom>
        </p:spPr>
      </p:pic>
    </p:spTree>
    <p:extLst>
      <p:ext uri="{BB962C8B-B14F-4D97-AF65-F5344CB8AC3E}">
        <p14:creationId xmlns="" xmlns:p14="http://schemas.microsoft.com/office/powerpoint/2010/main" val="747415275"/>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3000">
        <p15:prstTrans prst="drape"/>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23071" y="808299"/>
            <a:ext cx="8314722" cy="706964"/>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lstStyle/>
          <a:p>
            <a:pPr algn="ctr" rtl="1"/>
            <a:r>
              <a:rPr lang="ar-DZ" b="1" dirty="0" smtClean="0">
                <a:solidFill>
                  <a:schemeClr val="bg1"/>
                </a:solidFill>
              </a:rPr>
              <a:t>أثر النمو في عملية التعلم لدى طفل التربية التحضيرية</a:t>
            </a:r>
            <a:endParaRPr lang="fr-FR" b="1" dirty="0">
              <a:solidFill>
                <a:schemeClr val="bg1"/>
              </a:solidFill>
              <a:latin typeface="Aldhabi"/>
            </a:endParaRPr>
          </a:p>
        </p:txBody>
      </p:sp>
      <p:sp>
        <p:nvSpPr>
          <p:cNvPr id="3" name="Espace réservé du contenu 2"/>
          <p:cNvSpPr>
            <a:spLocks noGrp="1"/>
          </p:cNvSpPr>
          <p:nvPr>
            <p:ph idx="1"/>
          </p:nvPr>
        </p:nvSpPr>
        <p:spPr>
          <a:xfrm>
            <a:off x="1154954" y="2367419"/>
            <a:ext cx="8825659" cy="3977877"/>
          </a:xfrm>
          <a:ln>
            <a:solidFill>
              <a:schemeClr val="accent1"/>
            </a:solidFill>
          </a:ln>
        </p:spPr>
        <p:txBody>
          <a:bodyPr anchor="ctr">
            <a:noAutofit/>
          </a:bodyPr>
          <a:lstStyle/>
          <a:p>
            <a:pPr lvl="0" algn="r" rtl="1"/>
            <a:r>
              <a:rPr lang="ar-DZ" sz="3600" dirty="0" smtClean="0"/>
              <a:t>المقارنة</a:t>
            </a:r>
            <a:endParaRPr lang="fr-FR" sz="3600" dirty="0" smtClean="0"/>
          </a:p>
          <a:p>
            <a:pPr lvl="0" algn="r" rtl="1"/>
            <a:r>
              <a:rPr lang="ar-DZ" sz="3600" dirty="0" smtClean="0"/>
              <a:t>الانتقاء</a:t>
            </a:r>
            <a:endParaRPr lang="fr-FR" sz="3600" dirty="0" smtClean="0"/>
          </a:p>
          <a:p>
            <a:pPr lvl="0" algn="r" rtl="1"/>
            <a:r>
              <a:rPr lang="ar-DZ" sz="3600" dirty="0" smtClean="0"/>
              <a:t>التذكر</a:t>
            </a:r>
            <a:endParaRPr lang="fr-FR" sz="3600" dirty="0" smtClean="0"/>
          </a:p>
          <a:p>
            <a:pPr lvl="0" algn="r" rtl="1"/>
            <a:r>
              <a:rPr lang="ar-DZ" sz="3600" dirty="0" smtClean="0"/>
              <a:t>إنتاج أفكار جديدة</a:t>
            </a:r>
            <a:endParaRPr lang="fr-FR" sz="3600" dirty="0"/>
          </a:p>
        </p:txBody>
      </p:sp>
      <p:sp>
        <p:nvSpPr>
          <p:cNvPr id="4" name="Espace réservé de la date 3"/>
          <p:cNvSpPr>
            <a:spLocks noGrp="1"/>
          </p:cNvSpPr>
          <p:nvPr>
            <p:ph type="dt" sz="half" idx="10"/>
          </p:nvPr>
        </p:nvSpPr>
        <p:spPr>
          <a:xfrm>
            <a:off x="10790951" y="6354260"/>
            <a:ext cx="1291163" cy="304799"/>
          </a:xfrm>
        </p:spPr>
        <p:txBody>
          <a:bodyPr/>
          <a:lstStyle/>
          <a:p>
            <a:pPr algn="ctr" rtl="1"/>
            <a:fld id="{87D3C963-D222-475F-B91E-F425122E021D}" type="datetime1">
              <a:rPr lang="fr-FR" sz="1200" smtClean="0"/>
              <a:pPr algn="ctr" rtl="1"/>
              <a:t>05/03/2013</a:t>
            </a:fld>
            <a:endParaRPr lang="fr-FR" sz="1200" dirty="0"/>
          </a:p>
        </p:txBody>
      </p:sp>
      <p:sp>
        <p:nvSpPr>
          <p:cNvPr id="5" name="Espace réservé du pied de page 4"/>
          <p:cNvSpPr>
            <a:spLocks noGrp="1"/>
          </p:cNvSpPr>
          <p:nvPr>
            <p:ph type="ftr" sz="quarter" idx="11"/>
          </p:nvPr>
        </p:nvSpPr>
        <p:spPr>
          <a:xfrm>
            <a:off x="1154954" y="6345296"/>
            <a:ext cx="4380768" cy="304801"/>
          </a:xfrm>
        </p:spPr>
        <p:txBody>
          <a:bodyPr/>
          <a:lstStyle/>
          <a:p>
            <a:pPr algn="ctr" rtl="1"/>
            <a:r>
              <a:rPr lang="ar-SA" sz="1200" smtClean="0"/>
              <a:t>خمسينية المنظومــــــة التربـــويّـــــــة 1962 - 2012</a:t>
            </a:r>
            <a:endParaRPr lang="fr-FR" sz="1200" dirty="0"/>
          </a:p>
        </p:txBody>
      </p:sp>
      <p:sp>
        <p:nvSpPr>
          <p:cNvPr id="6" name="Espace réservé du numéro de diapositive 5"/>
          <p:cNvSpPr>
            <a:spLocks noGrp="1"/>
          </p:cNvSpPr>
          <p:nvPr>
            <p:ph type="sldNum" sz="quarter" idx="12"/>
          </p:nvPr>
        </p:nvSpPr>
        <p:spPr/>
        <p:txBody>
          <a:bodyPr/>
          <a:lstStyle/>
          <a:p>
            <a:fld id="{60DD4152-23A6-411C-8103-9DD78742531D}" type="slidenum">
              <a:rPr lang="fr-FR" smtClean="0"/>
              <a:pPr/>
              <a:t>17</a:t>
            </a:fld>
            <a:endParaRPr lang="fr-FR"/>
          </a:p>
        </p:txBody>
      </p:sp>
      <p:pic>
        <p:nvPicPr>
          <p:cNvPr id="7" name="Image 6"/>
          <p:cNvPicPr>
            <a:picLocks noChangeAspect="1"/>
          </p:cNvPicPr>
          <p:nvPr/>
        </p:nvPicPr>
        <p:blipFill rotWithShape="1">
          <a:blip r:embed="rId3">
            <a:extLst>
              <a:ext uri="{28A0092B-C50C-407E-A947-70E740481C1C}">
                <a14:useLocalDpi xmlns="" xmlns:a14="http://schemas.microsoft.com/office/drawing/2010/main" val="0"/>
              </a:ext>
            </a:extLst>
          </a:blip>
          <a:srcRect t="18652"/>
          <a:stretch/>
        </p:blipFill>
        <p:spPr>
          <a:xfrm>
            <a:off x="604603" y="577546"/>
            <a:ext cx="850183" cy="964612"/>
          </a:xfrm>
          <a:prstGeom prst="rect">
            <a:avLst/>
          </a:prstGeom>
        </p:spPr>
      </p:pic>
    </p:spTree>
    <p:extLst>
      <p:ext uri="{BB962C8B-B14F-4D97-AF65-F5344CB8AC3E}">
        <p14:creationId xmlns="" xmlns:p14="http://schemas.microsoft.com/office/powerpoint/2010/main" val="747415275"/>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3000">
        <p15:prstTrans prst="drape"/>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23071" y="808299"/>
            <a:ext cx="8314722" cy="706964"/>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lstStyle/>
          <a:p>
            <a:pPr algn="ctr" rtl="1"/>
            <a:r>
              <a:rPr lang="ar-DZ" b="1" dirty="0" smtClean="0">
                <a:solidFill>
                  <a:schemeClr val="bg1"/>
                </a:solidFill>
              </a:rPr>
              <a:t>أثر النمو في عملية التعلم لدى طفل التربية التحضيرية</a:t>
            </a:r>
            <a:endParaRPr lang="fr-FR" b="1" dirty="0">
              <a:solidFill>
                <a:schemeClr val="bg1"/>
              </a:solidFill>
              <a:latin typeface="Aldhabi"/>
            </a:endParaRPr>
          </a:p>
        </p:txBody>
      </p:sp>
      <p:sp>
        <p:nvSpPr>
          <p:cNvPr id="3" name="Espace réservé du contenu 2"/>
          <p:cNvSpPr>
            <a:spLocks noGrp="1"/>
          </p:cNvSpPr>
          <p:nvPr>
            <p:ph idx="1"/>
          </p:nvPr>
        </p:nvSpPr>
        <p:spPr>
          <a:xfrm>
            <a:off x="1154954" y="2367419"/>
            <a:ext cx="8825659" cy="3977877"/>
          </a:xfrm>
          <a:ln>
            <a:solidFill>
              <a:schemeClr val="accent1"/>
            </a:solidFill>
          </a:ln>
        </p:spPr>
        <p:txBody>
          <a:bodyPr anchor="ctr">
            <a:noAutofit/>
          </a:bodyPr>
          <a:lstStyle/>
          <a:p>
            <a:pPr lvl="0" algn="r" rtl="1"/>
            <a:r>
              <a:rPr lang="ar-DZ" sz="3600" dirty="0" smtClean="0"/>
              <a:t>طرح الأسئلة </a:t>
            </a:r>
            <a:r>
              <a:rPr lang="ar-DZ" sz="3600" dirty="0" err="1" smtClean="0"/>
              <a:t>و</a:t>
            </a:r>
            <a:r>
              <a:rPr lang="ar-DZ" sz="3600" dirty="0" smtClean="0"/>
              <a:t> التساؤل</a:t>
            </a:r>
            <a:endParaRPr lang="fr-FR" sz="3600" dirty="0" smtClean="0"/>
          </a:p>
          <a:p>
            <a:pPr lvl="0" algn="r" rtl="1"/>
            <a:r>
              <a:rPr lang="ar-DZ" sz="3600" dirty="0" smtClean="0"/>
              <a:t>التوقع</a:t>
            </a:r>
            <a:endParaRPr lang="fr-FR" sz="3600" dirty="0" smtClean="0"/>
          </a:p>
          <a:p>
            <a:pPr algn="r" rtl="1"/>
            <a:r>
              <a:rPr lang="ar-DZ" sz="3600" dirty="0" smtClean="0"/>
              <a:t>التحقق </a:t>
            </a:r>
            <a:endParaRPr lang="fr-FR" sz="3600" dirty="0" smtClean="0"/>
          </a:p>
          <a:p>
            <a:pPr algn="r" rtl="1"/>
            <a:r>
              <a:rPr lang="ar-DZ" sz="3600" dirty="0" smtClean="0"/>
              <a:t>التقويم </a:t>
            </a:r>
            <a:endParaRPr lang="fr-FR" sz="3600" dirty="0" smtClean="0"/>
          </a:p>
          <a:p>
            <a:pPr lvl="0" algn="r" rtl="1"/>
            <a:endParaRPr lang="fr-FR" sz="3600" dirty="0"/>
          </a:p>
        </p:txBody>
      </p:sp>
      <p:sp>
        <p:nvSpPr>
          <p:cNvPr id="4" name="Espace réservé de la date 3"/>
          <p:cNvSpPr>
            <a:spLocks noGrp="1"/>
          </p:cNvSpPr>
          <p:nvPr>
            <p:ph type="dt" sz="half" idx="10"/>
          </p:nvPr>
        </p:nvSpPr>
        <p:spPr>
          <a:xfrm>
            <a:off x="10790951" y="6354260"/>
            <a:ext cx="1291163" cy="304799"/>
          </a:xfrm>
        </p:spPr>
        <p:txBody>
          <a:bodyPr/>
          <a:lstStyle/>
          <a:p>
            <a:pPr algn="ctr" rtl="1"/>
            <a:fld id="{87D3C963-D222-475F-B91E-F425122E021D}" type="datetime1">
              <a:rPr lang="fr-FR" sz="1200" smtClean="0"/>
              <a:pPr algn="ctr" rtl="1"/>
              <a:t>05/03/2013</a:t>
            </a:fld>
            <a:endParaRPr lang="fr-FR" sz="1200" dirty="0"/>
          </a:p>
        </p:txBody>
      </p:sp>
      <p:sp>
        <p:nvSpPr>
          <p:cNvPr id="5" name="Espace réservé du pied de page 4"/>
          <p:cNvSpPr>
            <a:spLocks noGrp="1"/>
          </p:cNvSpPr>
          <p:nvPr>
            <p:ph type="ftr" sz="quarter" idx="11"/>
          </p:nvPr>
        </p:nvSpPr>
        <p:spPr>
          <a:xfrm>
            <a:off x="1154954" y="6345296"/>
            <a:ext cx="4380768" cy="304801"/>
          </a:xfrm>
        </p:spPr>
        <p:txBody>
          <a:bodyPr/>
          <a:lstStyle/>
          <a:p>
            <a:pPr algn="ctr" rtl="1"/>
            <a:r>
              <a:rPr lang="ar-SA" sz="1200" smtClean="0"/>
              <a:t>خمسينية المنظومــــــة التربـــويّـــــــة 1962 - 2012</a:t>
            </a:r>
            <a:endParaRPr lang="fr-FR" sz="1200" dirty="0"/>
          </a:p>
        </p:txBody>
      </p:sp>
      <p:sp>
        <p:nvSpPr>
          <p:cNvPr id="6" name="Espace réservé du numéro de diapositive 5"/>
          <p:cNvSpPr>
            <a:spLocks noGrp="1"/>
          </p:cNvSpPr>
          <p:nvPr>
            <p:ph type="sldNum" sz="quarter" idx="12"/>
          </p:nvPr>
        </p:nvSpPr>
        <p:spPr/>
        <p:txBody>
          <a:bodyPr/>
          <a:lstStyle/>
          <a:p>
            <a:fld id="{60DD4152-23A6-411C-8103-9DD78742531D}" type="slidenum">
              <a:rPr lang="fr-FR" smtClean="0"/>
              <a:pPr/>
              <a:t>18</a:t>
            </a:fld>
            <a:endParaRPr lang="fr-FR"/>
          </a:p>
        </p:txBody>
      </p:sp>
      <p:pic>
        <p:nvPicPr>
          <p:cNvPr id="7" name="Image 6"/>
          <p:cNvPicPr>
            <a:picLocks noChangeAspect="1"/>
          </p:cNvPicPr>
          <p:nvPr/>
        </p:nvPicPr>
        <p:blipFill rotWithShape="1">
          <a:blip r:embed="rId3">
            <a:extLst>
              <a:ext uri="{28A0092B-C50C-407E-A947-70E740481C1C}">
                <a14:useLocalDpi xmlns="" xmlns:a14="http://schemas.microsoft.com/office/drawing/2010/main" val="0"/>
              </a:ext>
            </a:extLst>
          </a:blip>
          <a:srcRect t="18652"/>
          <a:stretch/>
        </p:blipFill>
        <p:spPr>
          <a:xfrm>
            <a:off x="604603" y="577546"/>
            <a:ext cx="850183" cy="964612"/>
          </a:xfrm>
          <a:prstGeom prst="rect">
            <a:avLst/>
          </a:prstGeom>
        </p:spPr>
      </p:pic>
    </p:spTree>
    <p:extLst>
      <p:ext uri="{BB962C8B-B14F-4D97-AF65-F5344CB8AC3E}">
        <p14:creationId xmlns="" xmlns:p14="http://schemas.microsoft.com/office/powerpoint/2010/main" val="747415275"/>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3000">
        <p15:prstTrans prst="drape"/>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23071" y="808299"/>
            <a:ext cx="8314722" cy="706964"/>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lstStyle/>
          <a:p>
            <a:pPr algn="ctr" rtl="1"/>
            <a:r>
              <a:rPr lang="ar-DZ" b="1" dirty="0" smtClean="0">
                <a:solidFill>
                  <a:schemeClr val="bg1"/>
                </a:solidFill>
              </a:rPr>
              <a:t>أثر النمو في عملية التعلم لدى طفل التربية التحضيرية</a:t>
            </a:r>
            <a:endParaRPr lang="fr-FR" b="1" dirty="0">
              <a:solidFill>
                <a:schemeClr val="bg1"/>
              </a:solidFill>
              <a:latin typeface="Aldhabi"/>
            </a:endParaRPr>
          </a:p>
        </p:txBody>
      </p:sp>
      <p:sp>
        <p:nvSpPr>
          <p:cNvPr id="3" name="Espace réservé du contenu 2"/>
          <p:cNvSpPr>
            <a:spLocks noGrp="1"/>
          </p:cNvSpPr>
          <p:nvPr>
            <p:ph idx="1"/>
          </p:nvPr>
        </p:nvSpPr>
        <p:spPr>
          <a:xfrm>
            <a:off x="1154954" y="2367419"/>
            <a:ext cx="8825659" cy="3977877"/>
          </a:xfrm>
          <a:ln>
            <a:solidFill>
              <a:schemeClr val="accent1"/>
            </a:solidFill>
          </a:ln>
        </p:spPr>
        <p:txBody>
          <a:bodyPr anchor="ctr">
            <a:noAutofit/>
          </a:bodyPr>
          <a:lstStyle/>
          <a:p>
            <a:pPr algn="ctr" rtl="1">
              <a:buNone/>
            </a:pPr>
            <a:r>
              <a:rPr lang="ar-DZ" sz="3600" b="1" dirty="0" smtClean="0"/>
              <a:t>أساليب التعلم ووسائله:</a:t>
            </a:r>
            <a:endParaRPr lang="fr-FR" sz="3600" dirty="0" smtClean="0"/>
          </a:p>
          <a:p>
            <a:pPr lvl="0" algn="r" rtl="1"/>
            <a:endParaRPr lang="fr-FR" sz="3600" dirty="0"/>
          </a:p>
        </p:txBody>
      </p:sp>
      <p:sp>
        <p:nvSpPr>
          <p:cNvPr id="4" name="Espace réservé de la date 3"/>
          <p:cNvSpPr>
            <a:spLocks noGrp="1"/>
          </p:cNvSpPr>
          <p:nvPr>
            <p:ph type="dt" sz="half" idx="10"/>
          </p:nvPr>
        </p:nvSpPr>
        <p:spPr>
          <a:xfrm>
            <a:off x="10790951" y="6354260"/>
            <a:ext cx="1291163" cy="304799"/>
          </a:xfrm>
        </p:spPr>
        <p:txBody>
          <a:bodyPr/>
          <a:lstStyle/>
          <a:p>
            <a:pPr algn="ctr" rtl="1"/>
            <a:fld id="{87D3C963-D222-475F-B91E-F425122E021D}" type="datetime1">
              <a:rPr lang="fr-FR" sz="1200" smtClean="0"/>
              <a:pPr algn="ctr" rtl="1"/>
              <a:t>05/03/2013</a:t>
            </a:fld>
            <a:endParaRPr lang="fr-FR" sz="1200" dirty="0"/>
          </a:p>
        </p:txBody>
      </p:sp>
      <p:sp>
        <p:nvSpPr>
          <p:cNvPr id="5" name="Espace réservé du pied de page 4"/>
          <p:cNvSpPr>
            <a:spLocks noGrp="1"/>
          </p:cNvSpPr>
          <p:nvPr>
            <p:ph type="ftr" sz="quarter" idx="11"/>
          </p:nvPr>
        </p:nvSpPr>
        <p:spPr>
          <a:xfrm>
            <a:off x="1154954" y="6345296"/>
            <a:ext cx="4380768" cy="304801"/>
          </a:xfrm>
        </p:spPr>
        <p:txBody>
          <a:bodyPr/>
          <a:lstStyle/>
          <a:p>
            <a:pPr algn="ctr" rtl="1"/>
            <a:r>
              <a:rPr lang="ar-SA" sz="1200" smtClean="0"/>
              <a:t>خمسينية المنظومــــــة التربـــويّـــــــة 1962 - 2012</a:t>
            </a:r>
            <a:endParaRPr lang="fr-FR" sz="1200" dirty="0"/>
          </a:p>
        </p:txBody>
      </p:sp>
      <p:sp>
        <p:nvSpPr>
          <p:cNvPr id="6" name="Espace réservé du numéro de diapositive 5"/>
          <p:cNvSpPr>
            <a:spLocks noGrp="1"/>
          </p:cNvSpPr>
          <p:nvPr>
            <p:ph type="sldNum" sz="quarter" idx="12"/>
          </p:nvPr>
        </p:nvSpPr>
        <p:spPr/>
        <p:txBody>
          <a:bodyPr/>
          <a:lstStyle/>
          <a:p>
            <a:fld id="{60DD4152-23A6-411C-8103-9DD78742531D}" type="slidenum">
              <a:rPr lang="fr-FR" smtClean="0"/>
              <a:pPr/>
              <a:t>19</a:t>
            </a:fld>
            <a:endParaRPr lang="fr-FR"/>
          </a:p>
        </p:txBody>
      </p:sp>
      <p:pic>
        <p:nvPicPr>
          <p:cNvPr id="7" name="Image 6"/>
          <p:cNvPicPr>
            <a:picLocks noChangeAspect="1"/>
          </p:cNvPicPr>
          <p:nvPr/>
        </p:nvPicPr>
        <p:blipFill rotWithShape="1">
          <a:blip r:embed="rId3">
            <a:extLst>
              <a:ext uri="{28A0092B-C50C-407E-A947-70E740481C1C}">
                <a14:useLocalDpi xmlns="" xmlns:a14="http://schemas.microsoft.com/office/drawing/2010/main" val="0"/>
              </a:ext>
            </a:extLst>
          </a:blip>
          <a:srcRect t="18652"/>
          <a:stretch/>
        </p:blipFill>
        <p:spPr>
          <a:xfrm>
            <a:off x="604603" y="577546"/>
            <a:ext cx="850183" cy="964612"/>
          </a:xfrm>
          <a:prstGeom prst="rect">
            <a:avLst/>
          </a:prstGeom>
        </p:spPr>
      </p:pic>
    </p:spTree>
    <p:extLst>
      <p:ext uri="{BB962C8B-B14F-4D97-AF65-F5344CB8AC3E}">
        <p14:creationId xmlns="" xmlns:p14="http://schemas.microsoft.com/office/powerpoint/2010/main" val="747415275"/>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3000">
        <p15:prstTrans prst="drape"/>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23071" y="808299"/>
            <a:ext cx="8314722" cy="706964"/>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lstStyle/>
          <a:p>
            <a:pPr algn="ctr" rtl="1"/>
            <a:r>
              <a:rPr lang="ar-DZ" b="1" dirty="0" smtClean="0">
                <a:solidFill>
                  <a:schemeClr val="bg1"/>
                </a:solidFill>
              </a:rPr>
              <a:t>أثر النمو في عملية التعلم لدى طفل التربية التحضيرية</a:t>
            </a:r>
            <a:endParaRPr lang="fr-FR" b="1" dirty="0">
              <a:solidFill>
                <a:schemeClr val="bg1"/>
              </a:solidFill>
              <a:latin typeface="Aldhabi"/>
            </a:endParaRPr>
          </a:p>
        </p:txBody>
      </p:sp>
      <p:sp>
        <p:nvSpPr>
          <p:cNvPr id="3" name="Espace réservé du contenu 2"/>
          <p:cNvSpPr>
            <a:spLocks noGrp="1"/>
          </p:cNvSpPr>
          <p:nvPr>
            <p:ph idx="1"/>
          </p:nvPr>
        </p:nvSpPr>
        <p:spPr>
          <a:xfrm>
            <a:off x="1154954" y="2367419"/>
            <a:ext cx="8825659" cy="3977877"/>
          </a:xfrm>
          <a:ln>
            <a:solidFill>
              <a:schemeClr val="accent1"/>
            </a:solidFill>
          </a:ln>
        </p:spPr>
        <p:txBody>
          <a:bodyPr anchor="ctr">
            <a:noAutofit/>
          </a:bodyPr>
          <a:lstStyle/>
          <a:p>
            <a:pPr lvl="0" algn="just" rtl="1">
              <a:lnSpc>
                <a:spcPct val="90000"/>
              </a:lnSpc>
              <a:buNone/>
              <a:defRPr/>
            </a:pPr>
            <a:r>
              <a:rPr lang="ar-SA" sz="3600" b="1" dirty="0" smtClean="0"/>
              <a:t> </a:t>
            </a:r>
            <a:r>
              <a:rPr lang="ar-SA" sz="3600" dirty="0" smtClean="0">
                <a:cs typeface="Arabic Transparent" pitchFamily="2" charset="0"/>
              </a:rPr>
              <a:t> </a:t>
            </a:r>
            <a:r>
              <a:rPr lang="ar-SA" sz="3200" dirty="0" smtClean="0">
                <a:cs typeface="Arabic Transparent" pitchFamily="2" charset="0"/>
              </a:rPr>
              <a:t>يتعين على مربي (ة) التربية التحضيرية أن يكون </a:t>
            </a:r>
            <a:r>
              <a:rPr lang="fr-FR" sz="3200" dirty="0" smtClean="0">
                <a:cs typeface="Arabic Transparent" pitchFamily="2" charset="0"/>
              </a:rPr>
              <a:t>:</a:t>
            </a:r>
            <a:endParaRPr lang="ar-DZ" sz="3200" dirty="0" smtClean="0">
              <a:cs typeface="Arabic Transparent" pitchFamily="2" charset="0"/>
            </a:endParaRPr>
          </a:p>
          <a:p>
            <a:pPr lvl="0" algn="just" rtl="1">
              <a:lnSpc>
                <a:spcPct val="90000"/>
              </a:lnSpc>
              <a:buFont typeface="Wingdings" pitchFamily="2" charset="2"/>
              <a:buChar char="v"/>
              <a:defRPr/>
            </a:pPr>
            <a:r>
              <a:rPr lang="ar-SA" sz="3200" dirty="0" smtClean="0">
                <a:cs typeface="Arabic Transparent" pitchFamily="2" charset="0"/>
              </a:rPr>
              <a:t>ملما </a:t>
            </a:r>
            <a:r>
              <a:rPr lang="ar-SA" sz="3200" b="1" dirty="0" smtClean="0">
                <a:solidFill>
                  <a:srgbClr val="FF0000"/>
                </a:solidFill>
                <a:cs typeface="Arabic Transparent" pitchFamily="2" charset="0"/>
              </a:rPr>
              <a:t>بالنظريات</a:t>
            </a:r>
            <a:r>
              <a:rPr lang="ar-SA" sz="3200" dirty="0" smtClean="0">
                <a:cs typeface="Arabic Transparent" pitchFamily="2" charset="0"/>
              </a:rPr>
              <a:t> </a:t>
            </a:r>
            <a:r>
              <a:rPr lang="ar-SA" sz="3200" b="1" dirty="0" smtClean="0">
                <a:solidFill>
                  <a:srgbClr val="FF0000"/>
                </a:solidFill>
                <a:cs typeface="Arabic Transparent" pitchFamily="2" charset="0"/>
              </a:rPr>
              <a:t>النفسية</a:t>
            </a:r>
            <a:r>
              <a:rPr lang="ar-SA" sz="3200" dirty="0" smtClean="0">
                <a:cs typeface="Arabic Transparent" pitchFamily="2" charset="0"/>
              </a:rPr>
              <a:t> حتى يستطيع:</a:t>
            </a:r>
            <a:endParaRPr lang="ar-DZ" sz="3200" dirty="0" smtClean="0">
              <a:cs typeface="Arabic Transparent" pitchFamily="2" charset="0"/>
            </a:endParaRPr>
          </a:p>
          <a:p>
            <a:pPr lvl="0" algn="just" rtl="1">
              <a:lnSpc>
                <a:spcPct val="90000"/>
              </a:lnSpc>
              <a:buFont typeface="Wingdings" pitchFamily="2" charset="2"/>
              <a:buChar char="q"/>
              <a:defRPr/>
            </a:pPr>
            <a:r>
              <a:rPr lang="ar-SA" sz="3200" dirty="0" smtClean="0">
                <a:cs typeface="Arabic Transparent" pitchFamily="2" charset="0"/>
              </a:rPr>
              <a:t>فهم المبادئ النمائية لأطفال هذه المرحلة ويساهم في إنماء شخصياتهم</a:t>
            </a:r>
            <a:r>
              <a:rPr lang="fr-FR" sz="3200" dirty="0" smtClean="0">
                <a:cs typeface="Arabic Transparent" pitchFamily="2" charset="0"/>
              </a:rPr>
              <a:t> </a:t>
            </a:r>
            <a:r>
              <a:rPr lang="ar-DZ" sz="3200" dirty="0" smtClean="0">
                <a:cs typeface="Arabic Transparent" pitchFamily="2" charset="0"/>
              </a:rPr>
              <a:t> </a:t>
            </a:r>
            <a:r>
              <a:rPr lang="ar-SA" sz="3200" dirty="0" smtClean="0">
                <a:cs typeface="Arabic Transparent" pitchFamily="2" charset="0"/>
              </a:rPr>
              <a:t>وإدراك حاجاتهم ومتطلبات نموهم.</a:t>
            </a:r>
            <a:endParaRPr lang="ar-DZ" sz="3200" dirty="0" smtClean="0">
              <a:cs typeface="Arabic Transparent" pitchFamily="2" charset="0"/>
            </a:endParaRPr>
          </a:p>
          <a:p>
            <a:pPr lvl="0" algn="just" rtl="1">
              <a:lnSpc>
                <a:spcPct val="90000"/>
              </a:lnSpc>
              <a:buFont typeface="Wingdings" pitchFamily="2" charset="2"/>
              <a:buChar char="q"/>
              <a:defRPr/>
            </a:pPr>
            <a:r>
              <a:rPr lang="ar-DZ" sz="3200" dirty="0" smtClean="0">
                <a:cs typeface="Arabic Transparent" pitchFamily="2" charset="0"/>
              </a:rPr>
              <a:t>إدراك</a:t>
            </a:r>
            <a:r>
              <a:rPr lang="ar-SA" sz="3200" dirty="0" smtClean="0">
                <a:cs typeface="Arabic Transparent" pitchFamily="2" charset="0"/>
              </a:rPr>
              <a:t> الفروق الفردية بين الأطفال </a:t>
            </a:r>
            <a:r>
              <a:rPr lang="ar-SA" sz="3200" dirty="0" err="1" smtClean="0">
                <a:cs typeface="Arabic Transparent" pitchFamily="2" charset="0"/>
              </a:rPr>
              <a:t>و</a:t>
            </a:r>
            <a:r>
              <a:rPr lang="ar-DZ" sz="3200" dirty="0" smtClean="0">
                <a:cs typeface="Arabic Transparent" pitchFamily="2" charset="0"/>
              </a:rPr>
              <a:t>العمل على </a:t>
            </a:r>
            <a:r>
              <a:rPr lang="ar-SA" sz="3200" dirty="0" smtClean="0">
                <a:cs typeface="Arabic Transparent" pitchFamily="2" charset="0"/>
              </a:rPr>
              <a:t>احترام </a:t>
            </a:r>
            <a:r>
              <a:rPr lang="ar-SA" sz="3200" dirty="0" err="1" smtClean="0">
                <a:cs typeface="Arabic Transparent" pitchFamily="2" charset="0"/>
              </a:rPr>
              <a:t>و</a:t>
            </a:r>
            <a:r>
              <a:rPr lang="ar-DZ" sz="3200" dirty="0" err="1" smtClean="0">
                <a:cs typeface="Arabic Transparent" pitchFamily="2" charset="0"/>
              </a:rPr>
              <a:t>تائر</a:t>
            </a:r>
            <a:r>
              <a:rPr lang="ar-DZ" sz="3200" dirty="0" smtClean="0">
                <a:cs typeface="Arabic Transparent" pitchFamily="2" charset="0"/>
              </a:rPr>
              <a:t> </a:t>
            </a:r>
            <a:r>
              <a:rPr lang="ar-SA" sz="3200" dirty="0" smtClean="0">
                <a:cs typeface="Arabic Transparent" pitchFamily="2" charset="0"/>
              </a:rPr>
              <a:t>نموهم </a:t>
            </a:r>
            <a:r>
              <a:rPr lang="ar-SA" sz="3200" dirty="0" err="1" smtClean="0">
                <a:cs typeface="Arabic Transparent" pitchFamily="2" charset="0"/>
              </a:rPr>
              <a:t>و</a:t>
            </a:r>
            <a:r>
              <a:rPr lang="ar-SA" sz="3200" dirty="0" smtClean="0">
                <a:cs typeface="Arabic Transparent" pitchFamily="2" charset="0"/>
              </a:rPr>
              <a:t> </a:t>
            </a:r>
            <a:r>
              <a:rPr lang="ar-DZ" sz="3200" dirty="0" err="1" smtClean="0">
                <a:cs typeface="Arabic Transparent" pitchFamily="2" charset="0"/>
              </a:rPr>
              <a:t>وتائر</a:t>
            </a:r>
            <a:r>
              <a:rPr lang="ar-SA" sz="3200" dirty="0" smtClean="0">
                <a:cs typeface="Arabic Transparent" pitchFamily="2" charset="0"/>
              </a:rPr>
              <a:t> التعلم التي يتميز بها كل طفل .</a:t>
            </a:r>
          </a:p>
          <a:p>
            <a:pPr lvl="0" algn="just" rtl="1">
              <a:lnSpc>
                <a:spcPct val="90000"/>
              </a:lnSpc>
              <a:buFont typeface="Wingdings" pitchFamily="2" charset="2"/>
              <a:buChar char="q"/>
              <a:defRPr/>
            </a:pPr>
            <a:r>
              <a:rPr lang="ar-SA" sz="3200" dirty="0" smtClean="0">
                <a:cs typeface="Arabic Transparent" pitchFamily="2" charset="0"/>
              </a:rPr>
              <a:t>توفير الشروط الضرورية لنمو شخصية الطفل ونمو استقلاليته وتعلم الحياة</a:t>
            </a:r>
            <a:r>
              <a:rPr lang="fr-FR" sz="3200" dirty="0" smtClean="0">
                <a:cs typeface="Arabic Transparent" pitchFamily="2" charset="0"/>
              </a:rPr>
              <a:t>.</a:t>
            </a:r>
            <a:endParaRPr lang="fr-FR" sz="3200" b="1" dirty="0"/>
          </a:p>
        </p:txBody>
      </p:sp>
      <p:sp>
        <p:nvSpPr>
          <p:cNvPr id="4" name="Espace réservé de la date 3"/>
          <p:cNvSpPr>
            <a:spLocks noGrp="1"/>
          </p:cNvSpPr>
          <p:nvPr>
            <p:ph type="dt" sz="half" idx="10"/>
          </p:nvPr>
        </p:nvSpPr>
        <p:spPr>
          <a:xfrm>
            <a:off x="10790951" y="6354260"/>
            <a:ext cx="1291163" cy="304799"/>
          </a:xfrm>
        </p:spPr>
        <p:txBody>
          <a:bodyPr/>
          <a:lstStyle/>
          <a:p>
            <a:pPr algn="ctr" rtl="1"/>
            <a:fld id="{87D3C963-D222-475F-B91E-F425122E021D}" type="datetime1">
              <a:rPr lang="fr-FR" sz="1200" smtClean="0"/>
              <a:pPr algn="ctr" rtl="1"/>
              <a:t>05/03/2013</a:t>
            </a:fld>
            <a:endParaRPr lang="fr-FR" sz="1200" dirty="0"/>
          </a:p>
        </p:txBody>
      </p:sp>
      <p:sp>
        <p:nvSpPr>
          <p:cNvPr id="5" name="Espace réservé du pied de page 4"/>
          <p:cNvSpPr>
            <a:spLocks noGrp="1"/>
          </p:cNvSpPr>
          <p:nvPr>
            <p:ph type="ftr" sz="quarter" idx="11"/>
          </p:nvPr>
        </p:nvSpPr>
        <p:spPr>
          <a:xfrm>
            <a:off x="1154954" y="6345296"/>
            <a:ext cx="4380768" cy="304801"/>
          </a:xfrm>
        </p:spPr>
        <p:txBody>
          <a:bodyPr/>
          <a:lstStyle/>
          <a:p>
            <a:pPr algn="ctr" rtl="1"/>
            <a:r>
              <a:rPr lang="ar-DZ" sz="1200" dirty="0" smtClean="0"/>
              <a:t>المجموعة المتخصصة للتربية التحضيرية</a:t>
            </a:r>
            <a:endParaRPr lang="fr-FR" sz="1200" dirty="0"/>
          </a:p>
        </p:txBody>
      </p:sp>
      <p:sp>
        <p:nvSpPr>
          <p:cNvPr id="6" name="Espace réservé du numéro de diapositive 5"/>
          <p:cNvSpPr>
            <a:spLocks noGrp="1"/>
          </p:cNvSpPr>
          <p:nvPr>
            <p:ph type="sldNum" sz="quarter" idx="12"/>
          </p:nvPr>
        </p:nvSpPr>
        <p:spPr/>
        <p:txBody>
          <a:bodyPr/>
          <a:lstStyle/>
          <a:p>
            <a:fld id="{60DD4152-23A6-411C-8103-9DD78742531D}" type="slidenum">
              <a:rPr lang="fr-FR" smtClean="0"/>
              <a:pPr/>
              <a:t>2</a:t>
            </a:fld>
            <a:endParaRPr lang="fr-FR"/>
          </a:p>
        </p:txBody>
      </p:sp>
      <p:pic>
        <p:nvPicPr>
          <p:cNvPr id="7" name="Image 6"/>
          <p:cNvPicPr>
            <a:picLocks noChangeAspect="1"/>
          </p:cNvPicPr>
          <p:nvPr/>
        </p:nvPicPr>
        <p:blipFill rotWithShape="1">
          <a:blip r:embed="rId3">
            <a:extLst>
              <a:ext uri="{28A0092B-C50C-407E-A947-70E740481C1C}">
                <a14:useLocalDpi xmlns="" xmlns:a14="http://schemas.microsoft.com/office/drawing/2010/main" val="0"/>
              </a:ext>
            </a:extLst>
          </a:blip>
          <a:srcRect t="18652"/>
          <a:stretch/>
        </p:blipFill>
        <p:spPr>
          <a:xfrm>
            <a:off x="604603" y="577546"/>
            <a:ext cx="850183" cy="964612"/>
          </a:xfrm>
          <a:prstGeom prst="rect">
            <a:avLst/>
          </a:prstGeom>
        </p:spPr>
      </p:pic>
      <p:sp>
        <p:nvSpPr>
          <p:cNvPr id="8" name="Rectangle 3"/>
          <p:cNvSpPr txBox="1">
            <a:spLocks noChangeArrowheads="1"/>
          </p:cNvSpPr>
          <p:nvPr/>
        </p:nvSpPr>
        <p:spPr>
          <a:xfrm>
            <a:off x="685800" y="1905000"/>
            <a:ext cx="7772400" cy="4191000"/>
          </a:xfrm>
          <a:prstGeom prst="rect">
            <a:avLst/>
          </a:prstGeom>
        </p:spPr>
        <p:txBody>
          <a:bodyPr vert="horz" lIns="91440" tIns="45720" rIns="91440" bIns="45720" rtlCol="0">
            <a:normAutofit/>
          </a:bodyPr>
          <a:lstStyle/>
          <a:p>
            <a:pPr marL="342900" marR="0" lvl="0" indent="-342900" algn="just" defTabSz="457200" rtl="1" eaLnBrk="1" fontAlgn="auto" latinLnBrk="0" hangingPunct="1">
              <a:lnSpc>
                <a:spcPct val="90000"/>
              </a:lnSpc>
              <a:spcBef>
                <a:spcPts val="1000"/>
              </a:spcBef>
              <a:spcAft>
                <a:spcPts val="0"/>
              </a:spcAft>
              <a:buClr>
                <a:schemeClr val="accent1"/>
              </a:buClr>
              <a:buSzPct val="80000"/>
              <a:buFontTx/>
              <a:buNone/>
              <a:tabLst/>
              <a:defRPr/>
            </a:pPr>
            <a:endParaRPr kumimoji="0" lang="ar-DZ" sz="2800" b="0" i="0" u="none" strike="noStrike" kern="1200" cap="none" spc="0" normalizeH="0" baseline="0" noProof="0" dirty="0" smtClean="0">
              <a:ln>
                <a:noFill/>
              </a:ln>
              <a:solidFill>
                <a:schemeClr val="tx1">
                  <a:lumMod val="75000"/>
                  <a:lumOff val="25000"/>
                </a:schemeClr>
              </a:solidFill>
              <a:effectLst/>
              <a:uLnTx/>
              <a:uFillTx/>
              <a:latin typeface="+mn-lt"/>
              <a:ea typeface="+mn-ea"/>
              <a:cs typeface="Arabic Transparent" pitchFamily="2" charset="0"/>
            </a:endParaRPr>
          </a:p>
        </p:txBody>
      </p:sp>
    </p:spTree>
    <p:extLst>
      <p:ext uri="{BB962C8B-B14F-4D97-AF65-F5344CB8AC3E}">
        <p14:creationId xmlns="" xmlns:p14="http://schemas.microsoft.com/office/powerpoint/2010/main" val="747415275"/>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3000">
        <p15:prstTrans prst="drape"/>
      </p:transition>
    </mc:Choice>
    <mc:Fallback>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23071" y="808299"/>
            <a:ext cx="8314722" cy="706964"/>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lstStyle/>
          <a:p>
            <a:pPr algn="ctr" rtl="1"/>
            <a:r>
              <a:rPr lang="ar-DZ" b="1" dirty="0" smtClean="0">
                <a:solidFill>
                  <a:schemeClr val="bg1"/>
                </a:solidFill>
              </a:rPr>
              <a:t>أثر النمو في عملية التعلم لدى طفل التربية التحضيرية</a:t>
            </a:r>
            <a:endParaRPr lang="fr-FR" b="1" dirty="0">
              <a:solidFill>
                <a:schemeClr val="bg1"/>
              </a:solidFill>
              <a:latin typeface="Aldhabi"/>
            </a:endParaRPr>
          </a:p>
        </p:txBody>
      </p:sp>
      <p:sp>
        <p:nvSpPr>
          <p:cNvPr id="3" name="Espace réservé du contenu 2"/>
          <p:cNvSpPr>
            <a:spLocks noGrp="1"/>
          </p:cNvSpPr>
          <p:nvPr>
            <p:ph idx="1"/>
          </p:nvPr>
        </p:nvSpPr>
        <p:spPr>
          <a:xfrm>
            <a:off x="1154954" y="2367419"/>
            <a:ext cx="8825659" cy="3977877"/>
          </a:xfrm>
          <a:ln>
            <a:solidFill>
              <a:schemeClr val="accent1"/>
            </a:solidFill>
          </a:ln>
        </p:spPr>
        <p:txBody>
          <a:bodyPr anchor="ctr">
            <a:noAutofit/>
          </a:bodyPr>
          <a:lstStyle/>
          <a:p>
            <a:pPr algn="r" rtl="1"/>
            <a:r>
              <a:rPr lang="ar-DZ" sz="3600" dirty="0" smtClean="0"/>
              <a:t>إن الأساليب الحديثة في التعلم تركز على أهمية الطفل بوصفه عنصرا إيجابيا في عملية التعلم، يسأل ويستفسر ويجيب، ويجرب ويكتشف، أما دور المربي (ة)فينحصر في المرافقة </a:t>
            </a:r>
            <a:r>
              <a:rPr lang="ar-DZ" sz="3600" dirty="0" err="1" smtClean="0"/>
              <a:t>و</a:t>
            </a:r>
            <a:r>
              <a:rPr lang="ar-DZ" sz="3600" dirty="0" smtClean="0"/>
              <a:t> المساعدة للتعلم، واستخدام الملاحظة المركزة لمتابعة أعمال </a:t>
            </a:r>
            <a:r>
              <a:rPr lang="ar-DZ" sz="3600" dirty="0" err="1" smtClean="0"/>
              <a:t>و</a:t>
            </a:r>
            <a:r>
              <a:rPr lang="ar-DZ" sz="3600" dirty="0" smtClean="0"/>
              <a:t> </a:t>
            </a:r>
            <a:r>
              <a:rPr lang="ar-DZ" sz="3600" dirty="0" err="1" smtClean="0"/>
              <a:t>سلوكات</a:t>
            </a:r>
            <a:r>
              <a:rPr lang="ar-DZ" sz="3600" dirty="0" smtClean="0"/>
              <a:t>  الطفل.</a:t>
            </a:r>
            <a:endParaRPr lang="fr-FR" sz="3600" dirty="0" smtClean="0"/>
          </a:p>
          <a:p>
            <a:pPr lvl="0" algn="r" rtl="1">
              <a:buNone/>
            </a:pPr>
            <a:endParaRPr lang="fr-FR" sz="3600" dirty="0"/>
          </a:p>
        </p:txBody>
      </p:sp>
      <p:sp>
        <p:nvSpPr>
          <p:cNvPr id="4" name="Espace réservé de la date 3"/>
          <p:cNvSpPr>
            <a:spLocks noGrp="1"/>
          </p:cNvSpPr>
          <p:nvPr>
            <p:ph type="dt" sz="half" idx="10"/>
          </p:nvPr>
        </p:nvSpPr>
        <p:spPr>
          <a:xfrm>
            <a:off x="10790951" y="6354260"/>
            <a:ext cx="1291163" cy="304799"/>
          </a:xfrm>
        </p:spPr>
        <p:txBody>
          <a:bodyPr/>
          <a:lstStyle/>
          <a:p>
            <a:pPr algn="ctr" rtl="1"/>
            <a:fld id="{87D3C963-D222-475F-B91E-F425122E021D}" type="datetime1">
              <a:rPr lang="fr-FR" sz="1200" smtClean="0"/>
              <a:pPr algn="ctr" rtl="1"/>
              <a:t>05/03/2013</a:t>
            </a:fld>
            <a:endParaRPr lang="fr-FR" sz="1200" dirty="0"/>
          </a:p>
        </p:txBody>
      </p:sp>
      <p:sp>
        <p:nvSpPr>
          <p:cNvPr id="5" name="Espace réservé du pied de page 4"/>
          <p:cNvSpPr>
            <a:spLocks noGrp="1"/>
          </p:cNvSpPr>
          <p:nvPr>
            <p:ph type="ftr" sz="quarter" idx="11"/>
          </p:nvPr>
        </p:nvSpPr>
        <p:spPr>
          <a:xfrm>
            <a:off x="1154954" y="6345296"/>
            <a:ext cx="4380768" cy="304801"/>
          </a:xfrm>
        </p:spPr>
        <p:txBody>
          <a:bodyPr/>
          <a:lstStyle/>
          <a:p>
            <a:pPr algn="ctr" rtl="1"/>
            <a:r>
              <a:rPr lang="ar-SA" sz="1200" smtClean="0"/>
              <a:t>خمسينية المنظومــــــة التربـــويّـــــــة 1962 - 2012</a:t>
            </a:r>
            <a:endParaRPr lang="fr-FR" sz="1200" dirty="0"/>
          </a:p>
        </p:txBody>
      </p:sp>
      <p:sp>
        <p:nvSpPr>
          <p:cNvPr id="6" name="Espace réservé du numéro de diapositive 5"/>
          <p:cNvSpPr>
            <a:spLocks noGrp="1"/>
          </p:cNvSpPr>
          <p:nvPr>
            <p:ph type="sldNum" sz="quarter" idx="12"/>
          </p:nvPr>
        </p:nvSpPr>
        <p:spPr/>
        <p:txBody>
          <a:bodyPr/>
          <a:lstStyle/>
          <a:p>
            <a:fld id="{60DD4152-23A6-411C-8103-9DD78742531D}" type="slidenum">
              <a:rPr lang="fr-FR" smtClean="0"/>
              <a:pPr/>
              <a:t>20</a:t>
            </a:fld>
            <a:endParaRPr lang="fr-FR"/>
          </a:p>
        </p:txBody>
      </p:sp>
      <p:pic>
        <p:nvPicPr>
          <p:cNvPr id="7" name="Image 6"/>
          <p:cNvPicPr>
            <a:picLocks noChangeAspect="1"/>
          </p:cNvPicPr>
          <p:nvPr/>
        </p:nvPicPr>
        <p:blipFill rotWithShape="1">
          <a:blip r:embed="rId3">
            <a:extLst>
              <a:ext uri="{28A0092B-C50C-407E-A947-70E740481C1C}">
                <a14:useLocalDpi xmlns="" xmlns:a14="http://schemas.microsoft.com/office/drawing/2010/main" val="0"/>
              </a:ext>
            </a:extLst>
          </a:blip>
          <a:srcRect t="18652"/>
          <a:stretch/>
        </p:blipFill>
        <p:spPr>
          <a:xfrm>
            <a:off x="604603" y="577546"/>
            <a:ext cx="850183" cy="964612"/>
          </a:xfrm>
          <a:prstGeom prst="rect">
            <a:avLst/>
          </a:prstGeom>
        </p:spPr>
      </p:pic>
    </p:spTree>
    <p:extLst>
      <p:ext uri="{BB962C8B-B14F-4D97-AF65-F5344CB8AC3E}">
        <p14:creationId xmlns="" xmlns:p14="http://schemas.microsoft.com/office/powerpoint/2010/main" val="747415275"/>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3000">
        <p15:prstTrans prst="drape"/>
      </p:transition>
    </mc:Choice>
    <mc:Fallback>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23071" y="808299"/>
            <a:ext cx="8314722" cy="706964"/>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lstStyle/>
          <a:p>
            <a:pPr algn="ctr" rtl="1"/>
            <a:r>
              <a:rPr lang="ar-DZ" b="1" dirty="0" smtClean="0">
                <a:solidFill>
                  <a:schemeClr val="bg1"/>
                </a:solidFill>
              </a:rPr>
              <a:t>أثر النمو في عملية التعلم لدى طفل التربية التحضيرية</a:t>
            </a:r>
            <a:endParaRPr lang="fr-FR" b="1" dirty="0">
              <a:solidFill>
                <a:schemeClr val="bg1"/>
              </a:solidFill>
              <a:latin typeface="Aldhabi"/>
            </a:endParaRPr>
          </a:p>
        </p:txBody>
      </p:sp>
      <p:sp>
        <p:nvSpPr>
          <p:cNvPr id="3" name="Espace réservé du contenu 2"/>
          <p:cNvSpPr>
            <a:spLocks noGrp="1"/>
          </p:cNvSpPr>
          <p:nvPr>
            <p:ph idx="1"/>
          </p:nvPr>
        </p:nvSpPr>
        <p:spPr>
          <a:xfrm>
            <a:off x="1154954" y="2367419"/>
            <a:ext cx="8825659" cy="3977877"/>
          </a:xfrm>
          <a:ln>
            <a:solidFill>
              <a:schemeClr val="accent1"/>
            </a:solidFill>
          </a:ln>
        </p:spPr>
        <p:txBody>
          <a:bodyPr anchor="ctr">
            <a:noAutofit/>
          </a:bodyPr>
          <a:lstStyle/>
          <a:p>
            <a:pPr algn="r" rtl="1">
              <a:buNone/>
            </a:pPr>
            <a:r>
              <a:rPr lang="ar-DZ" sz="3600" dirty="0" smtClean="0"/>
              <a:t>	عموما، ينبغي أن يهتم الأسلوب الذي يعتمده المربي على  الإستراتيجيات التالية:</a:t>
            </a:r>
            <a:endParaRPr lang="fr-FR" sz="3600" dirty="0" smtClean="0"/>
          </a:p>
          <a:p>
            <a:pPr algn="r" rtl="1"/>
            <a:r>
              <a:rPr lang="ar-DZ" sz="3600" dirty="0" smtClean="0"/>
              <a:t>- </a:t>
            </a:r>
            <a:r>
              <a:rPr lang="ar-DZ" sz="3600" b="1" dirty="0" smtClean="0"/>
              <a:t>مبادئ التعلم</a:t>
            </a:r>
            <a:r>
              <a:rPr lang="ar-DZ" sz="3600" dirty="0" smtClean="0"/>
              <a:t>: وتضم، الدافعية، التعزيز، بقاء أثر التعلم، انتقال أثر التعلم لمواقف أخرى.</a:t>
            </a:r>
            <a:endParaRPr lang="fr-FR" sz="3600" dirty="0" smtClean="0"/>
          </a:p>
          <a:p>
            <a:pPr algn="r" rtl="1"/>
            <a:r>
              <a:rPr lang="ar-DZ" sz="3600" dirty="0" smtClean="0"/>
              <a:t>- اعتماد </a:t>
            </a:r>
            <a:r>
              <a:rPr lang="ar-DZ" sz="3600" b="1" dirty="0" smtClean="0"/>
              <a:t>الوضعية التعلمية</a:t>
            </a:r>
            <a:r>
              <a:rPr lang="ar-DZ" sz="3600" dirty="0" smtClean="0"/>
              <a:t> التي تدمج أكثر من نشاط</a:t>
            </a:r>
            <a:endParaRPr lang="fr-FR" sz="3600" dirty="0" smtClean="0"/>
          </a:p>
          <a:p>
            <a:pPr lvl="0" algn="r" rtl="1">
              <a:buNone/>
            </a:pPr>
            <a:endParaRPr lang="fr-FR" sz="3600" dirty="0"/>
          </a:p>
        </p:txBody>
      </p:sp>
      <p:sp>
        <p:nvSpPr>
          <p:cNvPr id="4" name="Espace réservé de la date 3"/>
          <p:cNvSpPr>
            <a:spLocks noGrp="1"/>
          </p:cNvSpPr>
          <p:nvPr>
            <p:ph type="dt" sz="half" idx="10"/>
          </p:nvPr>
        </p:nvSpPr>
        <p:spPr>
          <a:xfrm>
            <a:off x="10790951" y="6354260"/>
            <a:ext cx="1291163" cy="304799"/>
          </a:xfrm>
        </p:spPr>
        <p:txBody>
          <a:bodyPr/>
          <a:lstStyle/>
          <a:p>
            <a:pPr algn="ctr" rtl="1"/>
            <a:fld id="{87D3C963-D222-475F-B91E-F425122E021D}" type="datetime1">
              <a:rPr lang="fr-FR" sz="1200" smtClean="0"/>
              <a:pPr algn="ctr" rtl="1"/>
              <a:t>05/03/2013</a:t>
            </a:fld>
            <a:endParaRPr lang="fr-FR" sz="1200" dirty="0"/>
          </a:p>
        </p:txBody>
      </p:sp>
      <p:sp>
        <p:nvSpPr>
          <p:cNvPr id="5" name="Espace réservé du pied de page 4"/>
          <p:cNvSpPr>
            <a:spLocks noGrp="1"/>
          </p:cNvSpPr>
          <p:nvPr>
            <p:ph type="ftr" sz="quarter" idx="11"/>
          </p:nvPr>
        </p:nvSpPr>
        <p:spPr>
          <a:xfrm>
            <a:off x="1154954" y="6345296"/>
            <a:ext cx="4380768" cy="304801"/>
          </a:xfrm>
        </p:spPr>
        <p:txBody>
          <a:bodyPr/>
          <a:lstStyle/>
          <a:p>
            <a:pPr algn="ctr" rtl="1"/>
            <a:r>
              <a:rPr lang="ar-SA" sz="1200" smtClean="0"/>
              <a:t>خمسينية المنظومــــــة التربـــويّـــــــة 1962 - 2012</a:t>
            </a:r>
            <a:endParaRPr lang="fr-FR" sz="1200" dirty="0"/>
          </a:p>
        </p:txBody>
      </p:sp>
      <p:sp>
        <p:nvSpPr>
          <p:cNvPr id="6" name="Espace réservé du numéro de diapositive 5"/>
          <p:cNvSpPr>
            <a:spLocks noGrp="1"/>
          </p:cNvSpPr>
          <p:nvPr>
            <p:ph type="sldNum" sz="quarter" idx="12"/>
          </p:nvPr>
        </p:nvSpPr>
        <p:spPr/>
        <p:txBody>
          <a:bodyPr/>
          <a:lstStyle/>
          <a:p>
            <a:fld id="{60DD4152-23A6-411C-8103-9DD78742531D}" type="slidenum">
              <a:rPr lang="fr-FR" smtClean="0"/>
              <a:pPr/>
              <a:t>21</a:t>
            </a:fld>
            <a:endParaRPr lang="fr-FR"/>
          </a:p>
        </p:txBody>
      </p:sp>
      <p:pic>
        <p:nvPicPr>
          <p:cNvPr id="7" name="Image 6"/>
          <p:cNvPicPr>
            <a:picLocks noChangeAspect="1"/>
          </p:cNvPicPr>
          <p:nvPr/>
        </p:nvPicPr>
        <p:blipFill rotWithShape="1">
          <a:blip r:embed="rId3">
            <a:extLst>
              <a:ext uri="{28A0092B-C50C-407E-A947-70E740481C1C}">
                <a14:useLocalDpi xmlns="" xmlns:a14="http://schemas.microsoft.com/office/drawing/2010/main" val="0"/>
              </a:ext>
            </a:extLst>
          </a:blip>
          <a:srcRect t="18652"/>
          <a:stretch/>
        </p:blipFill>
        <p:spPr>
          <a:xfrm>
            <a:off x="604603" y="577546"/>
            <a:ext cx="850183" cy="964612"/>
          </a:xfrm>
          <a:prstGeom prst="rect">
            <a:avLst/>
          </a:prstGeom>
        </p:spPr>
      </p:pic>
    </p:spTree>
    <p:extLst>
      <p:ext uri="{BB962C8B-B14F-4D97-AF65-F5344CB8AC3E}">
        <p14:creationId xmlns="" xmlns:p14="http://schemas.microsoft.com/office/powerpoint/2010/main" val="747415275"/>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3000">
        <p15:prstTrans prst="drape"/>
      </p:transition>
    </mc:Choice>
    <mc:Fallback>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23071" y="808299"/>
            <a:ext cx="8314722" cy="706964"/>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lstStyle/>
          <a:p>
            <a:pPr algn="ctr" rtl="1"/>
            <a:r>
              <a:rPr lang="ar-DZ" b="1" dirty="0" smtClean="0">
                <a:solidFill>
                  <a:schemeClr val="bg1"/>
                </a:solidFill>
              </a:rPr>
              <a:t>أثر النمو في عملية التعلم لدى طفل التربية التحضيرية</a:t>
            </a:r>
            <a:endParaRPr lang="fr-FR" b="1" dirty="0">
              <a:solidFill>
                <a:schemeClr val="bg1"/>
              </a:solidFill>
              <a:latin typeface="Aldhabi"/>
            </a:endParaRPr>
          </a:p>
        </p:txBody>
      </p:sp>
      <p:sp>
        <p:nvSpPr>
          <p:cNvPr id="3" name="Espace réservé du contenu 2"/>
          <p:cNvSpPr>
            <a:spLocks noGrp="1"/>
          </p:cNvSpPr>
          <p:nvPr>
            <p:ph idx="1"/>
          </p:nvPr>
        </p:nvSpPr>
        <p:spPr>
          <a:xfrm>
            <a:off x="1154954" y="2367419"/>
            <a:ext cx="8825659" cy="3977877"/>
          </a:xfrm>
          <a:ln>
            <a:solidFill>
              <a:schemeClr val="accent1"/>
            </a:solidFill>
          </a:ln>
        </p:spPr>
        <p:txBody>
          <a:bodyPr anchor="ctr">
            <a:noAutofit/>
          </a:bodyPr>
          <a:lstStyle/>
          <a:p>
            <a:pPr algn="r" rtl="1"/>
            <a:r>
              <a:rPr lang="ar-DZ" sz="3600" b="1" dirty="0" smtClean="0"/>
              <a:t>التنويع في النشاطات</a:t>
            </a:r>
            <a:r>
              <a:rPr lang="ar-DZ" sz="3600" dirty="0" smtClean="0"/>
              <a:t> </a:t>
            </a:r>
            <a:r>
              <a:rPr lang="ar-DZ" sz="3600" dirty="0" err="1" smtClean="0"/>
              <a:t>و</a:t>
            </a:r>
            <a:r>
              <a:rPr lang="ar-DZ" sz="3600" dirty="0" smtClean="0"/>
              <a:t> اعتماد </a:t>
            </a:r>
            <a:r>
              <a:rPr lang="ar-DZ" sz="3600" b="1" dirty="0" smtClean="0"/>
              <a:t>مبدأ التناوب</a:t>
            </a:r>
            <a:r>
              <a:rPr lang="ar-DZ" sz="3600" dirty="0" smtClean="0"/>
              <a:t> بينها بين النشاطات التي تستوجب النشاط الفكري </a:t>
            </a:r>
            <a:r>
              <a:rPr lang="ar-DZ" sz="3600" dirty="0" err="1" smtClean="0"/>
              <a:t>و</a:t>
            </a:r>
            <a:r>
              <a:rPr lang="ar-DZ" sz="3600" dirty="0" smtClean="0"/>
              <a:t> تلك التي تستدعي النشاط الحركي.</a:t>
            </a:r>
            <a:endParaRPr lang="fr-FR" sz="3600" dirty="0" smtClean="0"/>
          </a:p>
          <a:p>
            <a:pPr algn="r" rtl="1"/>
            <a:r>
              <a:rPr lang="ar-DZ" sz="3600" dirty="0" smtClean="0"/>
              <a:t>- </a:t>
            </a:r>
            <a:r>
              <a:rPr lang="ar-DZ" sz="3600" b="1" dirty="0" smtClean="0"/>
              <a:t>التنويع في أشكال العمل</a:t>
            </a:r>
            <a:r>
              <a:rPr lang="ar-DZ" sz="3600" dirty="0" smtClean="0"/>
              <a:t> :عمل فردي ،فوجي </a:t>
            </a:r>
            <a:r>
              <a:rPr lang="ar-DZ" sz="3600" dirty="0" err="1" smtClean="0"/>
              <a:t>و</a:t>
            </a:r>
            <a:r>
              <a:rPr lang="ar-DZ" sz="3600" dirty="0" smtClean="0"/>
              <a:t> جماعي.</a:t>
            </a:r>
            <a:endParaRPr lang="fr-FR" sz="3600" dirty="0" smtClean="0"/>
          </a:p>
          <a:p>
            <a:pPr lvl="0" algn="r" rtl="1">
              <a:buNone/>
            </a:pPr>
            <a:endParaRPr lang="fr-FR" sz="3600" dirty="0"/>
          </a:p>
        </p:txBody>
      </p:sp>
      <p:sp>
        <p:nvSpPr>
          <p:cNvPr id="4" name="Espace réservé de la date 3"/>
          <p:cNvSpPr>
            <a:spLocks noGrp="1"/>
          </p:cNvSpPr>
          <p:nvPr>
            <p:ph type="dt" sz="half" idx="10"/>
          </p:nvPr>
        </p:nvSpPr>
        <p:spPr>
          <a:xfrm>
            <a:off x="10790951" y="6354260"/>
            <a:ext cx="1291163" cy="304799"/>
          </a:xfrm>
        </p:spPr>
        <p:txBody>
          <a:bodyPr/>
          <a:lstStyle/>
          <a:p>
            <a:pPr algn="ctr" rtl="1"/>
            <a:fld id="{87D3C963-D222-475F-B91E-F425122E021D}" type="datetime1">
              <a:rPr lang="fr-FR" sz="1200" smtClean="0"/>
              <a:pPr algn="ctr" rtl="1"/>
              <a:t>05/03/2013</a:t>
            </a:fld>
            <a:endParaRPr lang="fr-FR" sz="1200" dirty="0"/>
          </a:p>
        </p:txBody>
      </p:sp>
      <p:sp>
        <p:nvSpPr>
          <p:cNvPr id="5" name="Espace réservé du pied de page 4"/>
          <p:cNvSpPr>
            <a:spLocks noGrp="1"/>
          </p:cNvSpPr>
          <p:nvPr>
            <p:ph type="ftr" sz="quarter" idx="11"/>
          </p:nvPr>
        </p:nvSpPr>
        <p:spPr>
          <a:xfrm>
            <a:off x="1154954" y="6345296"/>
            <a:ext cx="4380768" cy="304801"/>
          </a:xfrm>
        </p:spPr>
        <p:txBody>
          <a:bodyPr/>
          <a:lstStyle/>
          <a:p>
            <a:pPr algn="ctr" rtl="1"/>
            <a:r>
              <a:rPr lang="ar-SA" sz="1200" smtClean="0"/>
              <a:t>خمسينية المنظومــــــة التربـــويّـــــــة 1962 - 2012</a:t>
            </a:r>
            <a:endParaRPr lang="fr-FR" sz="1200" dirty="0"/>
          </a:p>
        </p:txBody>
      </p:sp>
      <p:sp>
        <p:nvSpPr>
          <p:cNvPr id="6" name="Espace réservé du numéro de diapositive 5"/>
          <p:cNvSpPr>
            <a:spLocks noGrp="1"/>
          </p:cNvSpPr>
          <p:nvPr>
            <p:ph type="sldNum" sz="quarter" idx="12"/>
          </p:nvPr>
        </p:nvSpPr>
        <p:spPr/>
        <p:txBody>
          <a:bodyPr/>
          <a:lstStyle/>
          <a:p>
            <a:fld id="{60DD4152-23A6-411C-8103-9DD78742531D}" type="slidenum">
              <a:rPr lang="fr-FR" smtClean="0"/>
              <a:pPr/>
              <a:t>22</a:t>
            </a:fld>
            <a:endParaRPr lang="fr-FR"/>
          </a:p>
        </p:txBody>
      </p:sp>
      <p:pic>
        <p:nvPicPr>
          <p:cNvPr id="7" name="Image 6"/>
          <p:cNvPicPr>
            <a:picLocks noChangeAspect="1"/>
          </p:cNvPicPr>
          <p:nvPr/>
        </p:nvPicPr>
        <p:blipFill rotWithShape="1">
          <a:blip r:embed="rId3">
            <a:extLst>
              <a:ext uri="{28A0092B-C50C-407E-A947-70E740481C1C}">
                <a14:useLocalDpi xmlns="" xmlns:a14="http://schemas.microsoft.com/office/drawing/2010/main" val="0"/>
              </a:ext>
            </a:extLst>
          </a:blip>
          <a:srcRect t="18652"/>
          <a:stretch/>
        </p:blipFill>
        <p:spPr>
          <a:xfrm>
            <a:off x="604603" y="577546"/>
            <a:ext cx="850183" cy="964612"/>
          </a:xfrm>
          <a:prstGeom prst="rect">
            <a:avLst/>
          </a:prstGeom>
        </p:spPr>
      </p:pic>
    </p:spTree>
    <p:extLst>
      <p:ext uri="{BB962C8B-B14F-4D97-AF65-F5344CB8AC3E}">
        <p14:creationId xmlns="" xmlns:p14="http://schemas.microsoft.com/office/powerpoint/2010/main" val="747415275"/>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3000">
        <p15:prstTrans prst="drape"/>
      </p:transition>
    </mc:Choice>
    <mc:Fallback>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23071" y="808299"/>
            <a:ext cx="8314722" cy="706964"/>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lstStyle/>
          <a:p>
            <a:pPr algn="ctr" rtl="1"/>
            <a:r>
              <a:rPr lang="ar-DZ" b="1" dirty="0" smtClean="0">
                <a:solidFill>
                  <a:schemeClr val="bg1"/>
                </a:solidFill>
              </a:rPr>
              <a:t>أثر النمو في عملية التعلم لدى طفل التربية التحضيرية</a:t>
            </a:r>
            <a:endParaRPr lang="fr-FR" b="1" dirty="0">
              <a:solidFill>
                <a:schemeClr val="bg1"/>
              </a:solidFill>
              <a:latin typeface="Aldhabi"/>
            </a:endParaRPr>
          </a:p>
        </p:txBody>
      </p:sp>
      <p:sp>
        <p:nvSpPr>
          <p:cNvPr id="3" name="Espace réservé du contenu 2"/>
          <p:cNvSpPr>
            <a:spLocks noGrp="1"/>
          </p:cNvSpPr>
          <p:nvPr>
            <p:ph idx="1"/>
          </p:nvPr>
        </p:nvSpPr>
        <p:spPr>
          <a:xfrm>
            <a:off x="1154954" y="2367419"/>
            <a:ext cx="8825659" cy="3977877"/>
          </a:xfrm>
          <a:ln>
            <a:solidFill>
              <a:schemeClr val="accent1"/>
            </a:solidFill>
          </a:ln>
        </p:spPr>
        <p:txBody>
          <a:bodyPr anchor="ctr">
            <a:noAutofit/>
          </a:bodyPr>
          <a:lstStyle/>
          <a:p>
            <a:pPr algn="r" rtl="1"/>
            <a:r>
              <a:rPr lang="ar-DZ" sz="3600" b="1" dirty="0" smtClean="0"/>
              <a:t>التنويع في النشاطات</a:t>
            </a:r>
            <a:r>
              <a:rPr lang="ar-DZ" sz="3600" dirty="0" smtClean="0"/>
              <a:t> </a:t>
            </a:r>
            <a:r>
              <a:rPr lang="ar-DZ" sz="3600" dirty="0" err="1" smtClean="0"/>
              <a:t>و</a:t>
            </a:r>
            <a:r>
              <a:rPr lang="ar-DZ" sz="3600" dirty="0" smtClean="0"/>
              <a:t> اعتماد </a:t>
            </a:r>
            <a:r>
              <a:rPr lang="ar-DZ" sz="3600" b="1" dirty="0" smtClean="0"/>
              <a:t>مبدأ التناوب</a:t>
            </a:r>
            <a:r>
              <a:rPr lang="ar-DZ" sz="3600" dirty="0" smtClean="0"/>
              <a:t> بينها بين النشاطات التي تستوجب النشاط الفكري </a:t>
            </a:r>
            <a:r>
              <a:rPr lang="ar-DZ" sz="3600" dirty="0" err="1" smtClean="0"/>
              <a:t>و</a:t>
            </a:r>
            <a:r>
              <a:rPr lang="ar-DZ" sz="3600" dirty="0" smtClean="0"/>
              <a:t> تلك التي تستدعي النشاط الحركي.</a:t>
            </a:r>
            <a:endParaRPr lang="fr-FR" sz="3600" dirty="0" smtClean="0"/>
          </a:p>
          <a:p>
            <a:pPr algn="r" rtl="1"/>
            <a:r>
              <a:rPr lang="ar-DZ" sz="3600" dirty="0" smtClean="0"/>
              <a:t>- </a:t>
            </a:r>
            <a:r>
              <a:rPr lang="ar-DZ" sz="3600" b="1" dirty="0" smtClean="0"/>
              <a:t>التنويع في أشكال العمل</a:t>
            </a:r>
            <a:r>
              <a:rPr lang="ar-DZ" sz="3600" dirty="0" smtClean="0"/>
              <a:t> :عمل فردي ،فوجي </a:t>
            </a:r>
            <a:r>
              <a:rPr lang="ar-DZ" sz="3600" dirty="0" err="1" smtClean="0"/>
              <a:t>و</a:t>
            </a:r>
            <a:r>
              <a:rPr lang="ar-DZ" sz="3600" dirty="0" smtClean="0"/>
              <a:t> جماعي.</a:t>
            </a:r>
            <a:endParaRPr lang="fr-FR" sz="3600" dirty="0" smtClean="0"/>
          </a:p>
          <a:p>
            <a:pPr lvl="0" algn="r" rtl="1">
              <a:buNone/>
            </a:pPr>
            <a:endParaRPr lang="fr-FR" sz="3600" dirty="0"/>
          </a:p>
        </p:txBody>
      </p:sp>
      <p:sp>
        <p:nvSpPr>
          <p:cNvPr id="4" name="Espace réservé de la date 3"/>
          <p:cNvSpPr>
            <a:spLocks noGrp="1"/>
          </p:cNvSpPr>
          <p:nvPr>
            <p:ph type="dt" sz="half" idx="10"/>
          </p:nvPr>
        </p:nvSpPr>
        <p:spPr>
          <a:xfrm>
            <a:off x="10790951" y="6354260"/>
            <a:ext cx="1291163" cy="304799"/>
          </a:xfrm>
        </p:spPr>
        <p:txBody>
          <a:bodyPr/>
          <a:lstStyle/>
          <a:p>
            <a:pPr algn="ctr" rtl="1"/>
            <a:fld id="{87D3C963-D222-475F-B91E-F425122E021D}" type="datetime1">
              <a:rPr lang="fr-FR" sz="1200" smtClean="0"/>
              <a:pPr algn="ctr" rtl="1"/>
              <a:t>05/03/2013</a:t>
            </a:fld>
            <a:endParaRPr lang="fr-FR" sz="1200" dirty="0"/>
          </a:p>
        </p:txBody>
      </p:sp>
      <p:sp>
        <p:nvSpPr>
          <p:cNvPr id="5" name="Espace réservé du pied de page 4"/>
          <p:cNvSpPr>
            <a:spLocks noGrp="1"/>
          </p:cNvSpPr>
          <p:nvPr>
            <p:ph type="ftr" sz="quarter" idx="11"/>
          </p:nvPr>
        </p:nvSpPr>
        <p:spPr>
          <a:xfrm>
            <a:off x="1154954" y="6345296"/>
            <a:ext cx="4380768" cy="304801"/>
          </a:xfrm>
        </p:spPr>
        <p:txBody>
          <a:bodyPr/>
          <a:lstStyle/>
          <a:p>
            <a:pPr algn="ctr" rtl="1"/>
            <a:r>
              <a:rPr lang="ar-SA" sz="1200" smtClean="0"/>
              <a:t>خمسينية المنظومــــــة التربـــويّـــــــة 1962 - 2012</a:t>
            </a:r>
            <a:endParaRPr lang="fr-FR" sz="1200" dirty="0"/>
          </a:p>
        </p:txBody>
      </p:sp>
      <p:sp>
        <p:nvSpPr>
          <p:cNvPr id="6" name="Espace réservé du numéro de diapositive 5"/>
          <p:cNvSpPr>
            <a:spLocks noGrp="1"/>
          </p:cNvSpPr>
          <p:nvPr>
            <p:ph type="sldNum" sz="quarter" idx="12"/>
          </p:nvPr>
        </p:nvSpPr>
        <p:spPr/>
        <p:txBody>
          <a:bodyPr/>
          <a:lstStyle/>
          <a:p>
            <a:fld id="{60DD4152-23A6-411C-8103-9DD78742531D}" type="slidenum">
              <a:rPr lang="fr-FR" smtClean="0"/>
              <a:pPr/>
              <a:t>23</a:t>
            </a:fld>
            <a:endParaRPr lang="fr-FR"/>
          </a:p>
        </p:txBody>
      </p:sp>
      <p:pic>
        <p:nvPicPr>
          <p:cNvPr id="7" name="Image 6"/>
          <p:cNvPicPr>
            <a:picLocks noChangeAspect="1"/>
          </p:cNvPicPr>
          <p:nvPr/>
        </p:nvPicPr>
        <p:blipFill rotWithShape="1">
          <a:blip r:embed="rId3">
            <a:extLst>
              <a:ext uri="{28A0092B-C50C-407E-A947-70E740481C1C}">
                <a14:useLocalDpi xmlns="" xmlns:a14="http://schemas.microsoft.com/office/drawing/2010/main" val="0"/>
              </a:ext>
            </a:extLst>
          </a:blip>
          <a:srcRect t="18652"/>
          <a:stretch/>
        </p:blipFill>
        <p:spPr>
          <a:xfrm>
            <a:off x="604603" y="577546"/>
            <a:ext cx="850183" cy="964612"/>
          </a:xfrm>
          <a:prstGeom prst="rect">
            <a:avLst/>
          </a:prstGeom>
        </p:spPr>
      </p:pic>
    </p:spTree>
    <p:extLst>
      <p:ext uri="{BB962C8B-B14F-4D97-AF65-F5344CB8AC3E}">
        <p14:creationId xmlns="" xmlns:p14="http://schemas.microsoft.com/office/powerpoint/2010/main" val="747415275"/>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3000">
        <p15:prstTrans prst="drape"/>
      </p:transition>
    </mc:Choice>
    <mc:Fallback>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23071" y="808299"/>
            <a:ext cx="8314722" cy="706964"/>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lstStyle/>
          <a:p>
            <a:pPr algn="ctr" rtl="1"/>
            <a:r>
              <a:rPr lang="ar-DZ" b="1" dirty="0" smtClean="0">
                <a:solidFill>
                  <a:schemeClr val="bg1"/>
                </a:solidFill>
              </a:rPr>
              <a:t>أثر النمو في عملية التعلم لدى طفل التربية التحضيرية</a:t>
            </a:r>
            <a:endParaRPr lang="fr-FR" b="1" dirty="0">
              <a:solidFill>
                <a:schemeClr val="bg1"/>
              </a:solidFill>
              <a:latin typeface="Aldhabi"/>
            </a:endParaRPr>
          </a:p>
        </p:txBody>
      </p:sp>
      <p:sp>
        <p:nvSpPr>
          <p:cNvPr id="3" name="Espace réservé du contenu 2"/>
          <p:cNvSpPr>
            <a:spLocks noGrp="1"/>
          </p:cNvSpPr>
          <p:nvPr>
            <p:ph idx="1"/>
          </p:nvPr>
        </p:nvSpPr>
        <p:spPr>
          <a:xfrm>
            <a:off x="1154954" y="2367419"/>
            <a:ext cx="8825659" cy="3977877"/>
          </a:xfrm>
          <a:ln>
            <a:solidFill>
              <a:schemeClr val="accent1"/>
            </a:solidFill>
          </a:ln>
        </p:spPr>
        <p:txBody>
          <a:bodyPr anchor="ctr">
            <a:noAutofit/>
          </a:bodyPr>
          <a:lstStyle/>
          <a:p>
            <a:pPr algn="r" rtl="1"/>
            <a:r>
              <a:rPr lang="ar-DZ" sz="3600" dirty="0" smtClean="0"/>
              <a:t>- دور المربي(مساعد </a:t>
            </a:r>
            <a:r>
              <a:rPr lang="ar-DZ" sz="3600" dirty="0" err="1" smtClean="0"/>
              <a:t>و</a:t>
            </a:r>
            <a:r>
              <a:rPr lang="ar-DZ" sz="3600" dirty="0" smtClean="0"/>
              <a:t> مرافق).</a:t>
            </a:r>
            <a:endParaRPr lang="fr-FR" sz="3600" dirty="0" smtClean="0"/>
          </a:p>
          <a:p>
            <a:pPr algn="r" rtl="1"/>
            <a:r>
              <a:rPr lang="ar-DZ" sz="3600" dirty="0" smtClean="0"/>
              <a:t>- دور الطفل (نشط وايجابي).</a:t>
            </a:r>
            <a:endParaRPr lang="fr-FR" sz="3600" dirty="0" smtClean="0"/>
          </a:p>
          <a:p>
            <a:pPr algn="r" rtl="1"/>
            <a:r>
              <a:rPr lang="ar-DZ" sz="3600" dirty="0" smtClean="0"/>
              <a:t>- التعلم باللعب.</a:t>
            </a:r>
            <a:endParaRPr lang="fr-FR" sz="3600" dirty="0" smtClean="0"/>
          </a:p>
          <a:p>
            <a:pPr lvl="0" algn="r" rtl="1">
              <a:buNone/>
            </a:pPr>
            <a:endParaRPr lang="fr-FR" sz="3600" dirty="0"/>
          </a:p>
        </p:txBody>
      </p:sp>
      <p:sp>
        <p:nvSpPr>
          <p:cNvPr id="4" name="Espace réservé de la date 3"/>
          <p:cNvSpPr>
            <a:spLocks noGrp="1"/>
          </p:cNvSpPr>
          <p:nvPr>
            <p:ph type="dt" sz="half" idx="10"/>
          </p:nvPr>
        </p:nvSpPr>
        <p:spPr>
          <a:xfrm>
            <a:off x="10790951" y="6354260"/>
            <a:ext cx="1291163" cy="304799"/>
          </a:xfrm>
        </p:spPr>
        <p:txBody>
          <a:bodyPr/>
          <a:lstStyle/>
          <a:p>
            <a:pPr algn="ctr" rtl="1"/>
            <a:fld id="{87D3C963-D222-475F-B91E-F425122E021D}" type="datetime1">
              <a:rPr lang="fr-FR" sz="1200" smtClean="0"/>
              <a:pPr algn="ctr" rtl="1"/>
              <a:t>05/03/2013</a:t>
            </a:fld>
            <a:endParaRPr lang="fr-FR" sz="1200" dirty="0"/>
          </a:p>
        </p:txBody>
      </p:sp>
      <p:sp>
        <p:nvSpPr>
          <p:cNvPr id="5" name="Espace réservé du pied de page 4"/>
          <p:cNvSpPr>
            <a:spLocks noGrp="1"/>
          </p:cNvSpPr>
          <p:nvPr>
            <p:ph type="ftr" sz="quarter" idx="11"/>
          </p:nvPr>
        </p:nvSpPr>
        <p:spPr>
          <a:xfrm>
            <a:off x="1154954" y="6345296"/>
            <a:ext cx="4380768" cy="304801"/>
          </a:xfrm>
        </p:spPr>
        <p:txBody>
          <a:bodyPr/>
          <a:lstStyle/>
          <a:p>
            <a:pPr algn="ctr" rtl="1"/>
            <a:r>
              <a:rPr lang="ar-SA" sz="1200" smtClean="0"/>
              <a:t>خمسينية المنظومــــــة التربـــويّـــــــة 1962 - 2012</a:t>
            </a:r>
            <a:endParaRPr lang="fr-FR" sz="1200" dirty="0"/>
          </a:p>
        </p:txBody>
      </p:sp>
      <p:sp>
        <p:nvSpPr>
          <p:cNvPr id="6" name="Espace réservé du numéro de diapositive 5"/>
          <p:cNvSpPr>
            <a:spLocks noGrp="1"/>
          </p:cNvSpPr>
          <p:nvPr>
            <p:ph type="sldNum" sz="quarter" idx="12"/>
          </p:nvPr>
        </p:nvSpPr>
        <p:spPr/>
        <p:txBody>
          <a:bodyPr/>
          <a:lstStyle/>
          <a:p>
            <a:fld id="{60DD4152-23A6-411C-8103-9DD78742531D}" type="slidenum">
              <a:rPr lang="fr-FR" smtClean="0"/>
              <a:pPr/>
              <a:t>24</a:t>
            </a:fld>
            <a:endParaRPr lang="fr-FR"/>
          </a:p>
        </p:txBody>
      </p:sp>
      <p:pic>
        <p:nvPicPr>
          <p:cNvPr id="7" name="Image 6"/>
          <p:cNvPicPr>
            <a:picLocks noChangeAspect="1"/>
          </p:cNvPicPr>
          <p:nvPr/>
        </p:nvPicPr>
        <p:blipFill rotWithShape="1">
          <a:blip r:embed="rId3">
            <a:extLst>
              <a:ext uri="{28A0092B-C50C-407E-A947-70E740481C1C}">
                <a14:useLocalDpi xmlns="" xmlns:a14="http://schemas.microsoft.com/office/drawing/2010/main" val="0"/>
              </a:ext>
            </a:extLst>
          </a:blip>
          <a:srcRect t="18652"/>
          <a:stretch/>
        </p:blipFill>
        <p:spPr>
          <a:xfrm>
            <a:off x="604603" y="577546"/>
            <a:ext cx="850183" cy="964612"/>
          </a:xfrm>
          <a:prstGeom prst="rect">
            <a:avLst/>
          </a:prstGeom>
        </p:spPr>
      </p:pic>
    </p:spTree>
    <p:extLst>
      <p:ext uri="{BB962C8B-B14F-4D97-AF65-F5344CB8AC3E}">
        <p14:creationId xmlns="" xmlns:p14="http://schemas.microsoft.com/office/powerpoint/2010/main" val="747415275"/>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3000">
        <p15:prstTrans prst="drape"/>
      </p:transition>
    </mc:Choice>
    <mc:Fallback>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23071" y="808299"/>
            <a:ext cx="8314722" cy="706964"/>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lstStyle/>
          <a:p>
            <a:pPr algn="ctr" rtl="1"/>
            <a:r>
              <a:rPr lang="ar-DZ" b="1" dirty="0" smtClean="0">
                <a:solidFill>
                  <a:schemeClr val="bg1"/>
                </a:solidFill>
              </a:rPr>
              <a:t>أثر النمو في عملية التعلم لدى طفل التربية التحضيرية</a:t>
            </a:r>
            <a:endParaRPr lang="fr-FR" b="1" dirty="0">
              <a:solidFill>
                <a:schemeClr val="bg1"/>
              </a:solidFill>
              <a:latin typeface="Aldhabi"/>
            </a:endParaRPr>
          </a:p>
        </p:txBody>
      </p:sp>
      <p:sp>
        <p:nvSpPr>
          <p:cNvPr id="3" name="Espace réservé du contenu 2"/>
          <p:cNvSpPr>
            <a:spLocks noGrp="1"/>
          </p:cNvSpPr>
          <p:nvPr>
            <p:ph idx="1"/>
          </p:nvPr>
        </p:nvSpPr>
        <p:spPr>
          <a:xfrm>
            <a:off x="1154954" y="2367419"/>
            <a:ext cx="8825659" cy="3977877"/>
          </a:xfrm>
          <a:ln>
            <a:solidFill>
              <a:schemeClr val="accent1"/>
            </a:solidFill>
          </a:ln>
        </p:spPr>
        <p:txBody>
          <a:bodyPr anchor="ctr">
            <a:noAutofit/>
          </a:bodyPr>
          <a:lstStyle/>
          <a:p>
            <a:pPr algn="r" rtl="1">
              <a:buNone/>
            </a:pPr>
            <a:r>
              <a:rPr lang="fr-FR" sz="3600" dirty="0" smtClean="0"/>
              <a:t>        </a:t>
            </a:r>
            <a:r>
              <a:rPr lang="ar-DZ" sz="3600" dirty="0" smtClean="0"/>
              <a:t>لمزيد من التفصيل نقول: بالعودة إلى نظريات التعلم والنمو وكيفية تعلم الأطفال في المرحلة التحضيرية يمكننا تقديم التوصيات التالية الخاصة بأساليب التعلم الملائمة لأطفال هذه المرحلة.</a:t>
            </a:r>
            <a:r>
              <a:rPr lang="fr-FR" sz="3600" dirty="0" smtClean="0"/>
              <a:t> </a:t>
            </a:r>
          </a:p>
          <a:p>
            <a:pPr>
              <a:buNone/>
            </a:pPr>
            <a:r>
              <a:rPr lang="ar-DZ" sz="3600" dirty="0" smtClean="0"/>
              <a:t>	</a:t>
            </a:r>
            <a:endParaRPr lang="fr-FR" sz="3600" dirty="0"/>
          </a:p>
        </p:txBody>
      </p:sp>
      <p:sp>
        <p:nvSpPr>
          <p:cNvPr id="4" name="Espace réservé de la date 3"/>
          <p:cNvSpPr>
            <a:spLocks noGrp="1"/>
          </p:cNvSpPr>
          <p:nvPr>
            <p:ph type="dt" sz="half" idx="10"/>
          </p:nvPr>
        </p:nvSpPr>
        <p:spPr>
          <a:xfrm>
            <a:off x="10790951" y="6354260"/>
            <a:ext cx="1291163" cy="304799"/>
          </a:xfrm>
        </p:spPr>
        <p:txBody>
          <a:bodyPr/>
          <a:lstStyle/>
          <a:p>
            <a:pPr algn="ctr" rtl="1"/>
            <a:fld id="{87D3C963-D222-475F-B91E-F425122E021D}" type="datetime1">
              <a:rPr lang="fr-FR" sz="1200" smtClean="0"/>
              <a:pPr algn="ctr" rtl="1"/>
              <a:t>05/03/2013</a:t>
            </a:fld>
            <a:endParaRPr lang="fr-FR" sz="1200" dirty="0"/>
          </a:p>
        </p:txBody>
      </p:sp>
      <p:sp>
        <p:nvSpPr>
          <p:cNvPr id="5" name="Espace réservé du pied de page 4"/>
          <p:cNvSpPr>
            <a:spLocks noGrp="1"/>
          </p:cNvSpPr>
          <p:nvPr>
            <p:ph type="ftr" sz="quarter" idx="11"/>
          </p:nvPr>
        </p:nvSpPr>
        <p:spPr>
          <a:xfrm>
            <a:off x="1154954" y="6345296"/>
            <a:ext cx="4380768" cy="304801"/>
          </a:xfrm>
        </p:spPr>
        <p:txBody>
          <a:bodyPr/>
          <a:lstStyle/>
          <a:p>
            <a:pPr algn="ctr" rtl="1"/>
            <a:r>
              <a:rPr lang="ar-SA" sz="1200" smtClean="0"/>
              <a:t>خمسينية المنظومــــــة التربـــويّـــــــة 1962 - 2012</a:t>
            </a:r>
            <a:endParaRPr lang="fr-FR" sz="1200" dirty="0"/>
          </a:p>
        </p:txBody>
      </p:sp>
      <p:sp>
        <p:nvSpPr>
          <p:cNvPr id="6" name="Espace réservé du numéro de diapositive 5"/>
          <p:cNvSpPr>
            <a:spLocks noGrp="1"/>
          </p:cNvSpPr>
          <p:nvPr>
            <p:ph type="sldNum" sz="quarter" idx="12"/>
          </p:nvPr>
        </p:nvSpPr>
        <p:spPr/>
        <p:txBody>
          <a:bodyPr/>
          <a:lstStyle/>
          <a:p>
            <a:fld id="{60DD4152-23A6-411C-8103-9DD78742531D}" type="slidenum">
              <a:rPr lang="fr-FR" smtClean="0"/>
              <a:pPr/>
              <a:t>25</a:t>
            </a:fld>
            <a:endParaRPr lang="fr-FR"/>
          </a:p>
        </p:txBody>
      </p:sp>
      <p:pic>
        <p:nvPicPr>
          <p:cNvPr id="7" name="Image 6"/>
          <p:cNvPicPr>
            <a:picLocks noChangeAspect="1"/>
          </p:cNvPicPr>
          <p:nvPr/>
        </p:nvPicPr>
        <p:blipFill rotWithShape="1">
          <a:blip r:embed="rId3">
            <a:extLst>
              <a:ext uri="{28A0092B-C50C-407E-A947-70E740481C1C}">
                <a14:useLocalDpi xmlns="" xmlns:a14="http://schemas.microsoft.com/office/drawing/2010/main" val="0"/>
              </a:ext>
            </a:extLst>
          </a:blip>
          <a:srcRect t="18652"/>
          <a:stretch/>
        </p:blipFill>
        <p:spPr>
          <a:xfrm>
            <a:off x="604603" y="577546"/>
            <a:ext cx="850183" cy="964612"/>
          </a:xfrm>
          <a:prstGeom prst="rect">
            <a:avLst/>
          </a:prstGeom>
        </p:spPr>
      </p:pic>
    </p:spTree>
    <p:extLst>
      <p:ext uri="{BB962C8B-B14F-4D97-AF65-F5344CB8AC3E}">
        <p14:creationId xmlns="" xmlns:p14="http://schemas.microsoft.com/office/powerpoint/2010/main" val="747415275"/>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3000">
        <p15:prstTrans prst="drape"/>
      </p:transition>
    </mc:Choice>
    <mc:Fallback>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23071" y="808299"/>
            <a:ext cx="8314722" cy="706964"/>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lstStyle/>
          <a:p>
            <a:pPr algn="ctr" rtl="1"/>
            <a:r>
              <a:rPr lang="ar-DZ" b="1" dirty="0" smtClean="0">
                <a:solidFill>
                  <a:schemeClr val="bg1"/>
                </a:solidFill>
              </a:rPr>
              <a:t>أثر النمو في عملية التعلم لدى طفل التربية التحضيرية</a:t>
            </a:r>
            <a:endParaRPr lang="fr-FR" b="1" dirty="0">
              <a:solidFill>
                <a:schemeClr val="bg1"/>
              </a:solidFill>
              <a:latin typeface="Aldhabi"/>
            </a:endParaRPr>
          </a:p>
        </p:txBody>
      </p:sp>
      <p:sp>
        <p:nvSpPr>
          <p:cNvPr id="3" name="Espace réservé du contenu 2"/>
          <p:cNvSpPr>
            <a:spLocks noGrp="1"/>
          </p:cNvSpPr>
          <p:nvPr>
            <p:ph idx="1"/>
          </p:nvPr>
        </p:nvSpPr>
        <p:spPr>
          <a:xfrm>
            <a:off x="1154954" y="2367419"/>
            <a:ext cx="8825659" cy="3977877"/>
          </a:xfrm>
          <a:ln>
            <a:solidFill>
              <a:schemeClr val="accent1"/>
            </a:solidFill>
          </a:ln>
        </p:spPr>
        <p:txBody>
          <a:bodyPr anchor="ctr">
            <a:noAutofit/>
          </a:bodyPr>
          <a:lstStyle/>
          <a:p>
            <a:pPr algn="r" rtl="1">
              <a:buNone/>
            </a:pPr>
            <a:r>
              <a:rPr lang="fr-FR" sz="3600" dirty="0" smtClean="0"/>
              <a:t>        </a:t>
            </a:r>
            <a:r>
              <a:rPr lang="ar-DZ" sz="3600" dirty="0" smtClean="0"/>
              <a:t>لمزيد من التفصيل نقول: بالعودة إلى نظريات التعلم والنمو وكيفية تعلم الأطفال في المرحلة التحضيرية يمكننا تقديم التوصيات التالية الخاصة بأساليب التعلم الملائمة لأطفال هذه المرحلة.</a:t>
            </a:r>
            <a:r>
              <a:rPr lang="fr-FR" sz="3600" dirty="0" smtClean="0"/>
              <a:t> </a:t>
            </a:r>
          </a:p>
          <a:p>
            <a:pPr>
              <a:buNone/>
            </a:pPr>
            <a:r>
              <a:rPr lang="ar-DZ" sz="3600" dirty="0" smtClean="0"/>
              <a:t>	</a:t>
            </a:r>
            <a:endParaRPr lang="fr-FR" sz="3600" dirty="0"/>
          </a:p>
        </p:txBody>
      </p:sp>
      <p:sp>
        <p:nvSpPr>
          <p:cNvPr id="4" name="Espace réservé de la date 3"/>
          <p:cNvSpPr>
            <a:spLocks noGrp="1"/>
          </p:cNvSpPr>
          <p:nvPr>
            <p:ph type="dt" sz="half" idx="10"/>
          </p:nvPr>
        </p:nvSpPr>
        <p:spPr>
          <a:xfrm>
            <a:off x="10790951" y="6354260"/>
            <a:ext cx="1291163" cy="304799"/>
          </a:xfrm>
        </p:spPr>
        <p:txBody>
          <a:bodyPr/>
          <a:lstStyle/>
          <a:p>
            <a:pPr algn="ctr" rtl="1"/>
            <a:fld id="{87D3C963-D222-475F-B91E-F425122E021D}" type="datetime1">
              <a:rPr lang="fr-FR" sz="1200" smtClean="0"/>
              <a:pPr algn="ctr" rtl="1"/>
              <a:t>05/03/2013</a:t>
            </a:fld>
            <a:endParaRPr lang="fr-FR" sz="1200" dirty="0"/>
          </a:p>
        </p:txBody>
      </p:sp>
      <p:sp>
        <p:nvSpPr>
          <p:cNvPr id="5" name="Espace réservé du pied de page 4"/>
          <p:cNvSpPr>
            <a:spLocks noGrp="1"/>
          </p:cNvSpPr>
          <p:nvPr>
            <p:ph type="ftr" sz="quarter" idx="11"/>
          </p:nvPr>
        </p:nvSpPr>
        <p:spPr>
          <a:xfrm>
            <a:off x="1154954" y="6345296"/>
            <a:ext cx="4380768" cy="304801"/>
          </a:xfrm>
        </p:spPr>
        <p:txBody>
          <a:bodyPr/>
          <a:lstStyle/>
          <a:p>
            <a:pPr algn="ctr" rtl="1"/>
            <a:r>
              <a:rPr lang="ar-SA" sz="1200" smtClean="0"/>
              <a:t>خمسينية المنظومــــــة التربـــويّـــــــة 1962 - 2012</a:t>
            </a:r>
            <a:endParaRPr lang="fr-FR" sz="1200" dirty="0"/>
          </a:p>
        </p:txBody>
      </p:sp>
      <p:sp>
        <p:nvSpPr>
          <p:cNvPr id="6" name="Espace réservé du numéro de diapositive 5"/>
          <p:cNvSpPr>
            <a:spLocks noGrp="1"/>
          </p:cNvSpPr>
          <p:nvPr>
            <p:ph type="sldNum" sz="quarter" idx="12"/>
          </p:nvPr>
        </p:nvSpPr>
        <p:spPr/>
        <p:txBody>
          <a:bodyPr/>
          <a:lstStyle/>
          <a:p>
            <a:fld id="{60DD4152-23A6-411C-8103-9DD78742531D}" type="slidenum">
              <a:rPr lang="fr-FR" smtClean="0"/>
              <a:pPr/>
              <a:t>26</a:t>
            </a:fld>
            <a:endParaRPr lang="fr-FR"/>
          </a:p>
        </p:txBody>
      </p:sp>
      <p:pic>
        <p:nvPicPr>
          <p:cNvPr id="7" name="Image 6"/>
          <p:cNvPicPr>
            <a:picLocks noChangeAspect="1"/>
          </p:cNvPicPr>
          <p:nvPr/>
        </p:nvPicPr>
        <p:blipFill rotWithShape="1">
          <a:blip r:embed="rId3">
            <a:extLst>
              <a:ext uri="{28A0092B-C50C-407E-A947-70E740481C1C}">
                <a14:useLocalDpi xmlns="" xmlns:a14="http://schemas.microsoft.com/office/drawing/2010/main" val="0"/>
              </a:ext>
            </a:extLst>
          </a:blip>
          <a:srcRect t="18652"/>
          <a:stretch/>
        </p:blipFill>
        <p:spPr>
          <a:xfrm>
            <a:off x="604603" y="577546"/>
            <a:ext cx="850183" cy="964612"/>
          </a:xfrm>
          <a:prstGeom prst="rect">
            <a:avLst/>
          </a:prstGeom>
        </p:spPr>
      </p:pic>
    </p:spTree>
    <p:extLst>
      <p:ext uri="{BB962C8B-B14F-4D97-AF65-F5344CB8AC3E}">
        <p14:creationId xmlns="" xmlns:p14="http://schemas.microsoft.com/office/powerpoint/2010/main" val="747415275"/>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3000">
        <p15:prstTrans prst="drape"/>
      </p:transition>
    </mc:Choice>
    <mc:Fallback>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23071" y="808299"/>
            <a:ext cx="8314722" cy="706964"/>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lstStyle/>
          <a:p>
            <a:pPr algn="ctr" rtl="1"/>
            <a:r>
              <a:rPr lang="ar-DZ" b="1" dirty="0" smtClean="0">
                <a:solidFill>
                  <a:schemeClr val="bg1"/>
                </a:solidFill>
              </a:rPr>
              <a:t>أثر النمو في عملية التعلم لدى طفل التربية التحضيرية</a:t>
            </a:r>
            <a:endParaRPr lang="fr-FR" b="1" dirty="0">
              <a:solidFill>
                <a:schemeClr val="bg1"/>
              </a:solidFill>
              <a:latin typeface="Aldhabi"/>
            </a:endParaRPr>
          </a:p>
        </p:txBody>
      </p:sp>
      <p:sp>
        <p:nvSpPr>
          <p:cNvPr id="3" name="Espace réservé du contenu 2"/>
          <p:cNvSpPr>
            <a:spLocks noGrp="1"/>
          </p:cNvSpPr>
          <p:nvPr>
            <p:ph idx="1"/>
          </p:nvPr>
        </p:nvSpPr>
        <p:spPr>
          <a:xfrm>
            <a:off x="1154954" y="2367419"/>
            <a:ext cx="8825659" cy="3977877"/>
          </a:xfrm>
          <a:ln>
            <a:solidFill>
              <a:schemeClr val="accent1"/>
            </a:solidFill>
          </a:ln>
        </p:spPr>
        <p:txBody>
          <a:bodyPr anchor="ctr">
            <a:noAutofit/>
          </a:bodyPr>
          <a:lstStyle/>
          <a:p>
            <a:pPr rtl="1"/>
            <a:r>
              <a:rPr lang="fr-FR" sz="3600" dirty="0" smtClean="0"/>
              <a:t> </a:t>
            </a:r>
          </a:p>
          <a:p>
            <a:pPr rtl="1"/>
            <a:endParaRPr lang="fr-FR" sz="3600" dirty="0" smtClean="0"/>
          </a:p>
          <a:p>
            <a:pPr algn="r" rtl="1"/>
            <a:r>
              <a:rPr lang="ar-DZ" sz="3600" dirty="0" smtClean="0"/>
              <a:t>استخدام أسلوب التعلم بالتقليد والمحاكاة وعن طريق التعزيز.</a:t>
            </a:r>
            <a:endParaRPr lang="fr-FR" sz="3600" dirty="0" smtClean="0"/>
          </a:p>
          <a:p>
            <a:pPr algn="r" rtl="1"/>
            <a:r>
              <a:rPr lang="ar-DZ" sz="3600" dirty="0" smtClean="0"/>
              <a:t>	- تفعيل دور الطفل والعمل على اندماجه النشط في عملية التعلم وذلك عن طريق توفير بيئة غنية بمواردها وفرص التعلم التجريبي، وإيجاد مربون بإمكانهم فهم وتشخيص طبيعة الطفل وتهيئة الفرص أمامه لتحقيق غايات التربية التحضيرية .</a:t>
            </a:r>
            <a:endParaRPr lang="fr-FR" sz="3600" dirty="0" smtClean="0"/>
          </a:p>
          <a:p>
            <a:pPr algn="r" rtl="1">
              <a:buNone/>
            </a:pPr>
            <a:r>
              <a:rPr lang="fr-FR" sz="3600" dirty="0" smtClean="0"/>
              <a:t> </a:t>
            </a:r>
          </a:p>
          <a:p>
            <a:pPr>
              <a:buNone/>
            </a:pPr>
            <a:r>
              <a:rPr lang="ar-DZ" sz="3600" dirty="0" smtClean="0"/>
              <a:t>	</a:t>
            </a:r>
            <a:endParaRPr lang="fr-FR" sz="3600" dirty="0"/>
          </a:p>
        </p:txBody>
      </p:sp>
      <p:sp>
        <p:nvSpPr>
          <p:cNvPr id="4" name="Espace réservé de la date 3"/>
          <p:cNvSpPr>
            <a:spLocks noGrp="1"/>
          </p:cNvSpPr>
          <p:nvPr>
            <p:ph type="dt" sz="half" idx="10"/>
          </p:nvPr>
        </p:nvSpPr>
        <p:spPr>
          <a:xfrm>
            <a:off x="10790951" y="6354260"/>
            <a:ext cx="1291163" cy="304799"/>
          </a:xfrm>
        </p:spPr>
        <p:txBody>
          <a:bodyPr/>
          <a:lstStyle/>
          <a:p>
            <a:pPr algn="ctr" rtl="1"/>
            <a:fld id="{87D3C963-D222-475F-B91E-F425122E021D}" type="datetime1">
              <a:rPr lang="fr-FR" sz="1200" smtClean="0"/>
              <a:pPr algn="ctr" rtl="1"/>
              <a:t>05/03/2013</a:t>
            </a:fld>
            <a:endParaRPr lang="fr-FR" sz="1200" dirty="0"/>
          </a:p>
        </p:txBody>
      </p:sp>
      <p:sp>
        <p:nvSpPr>
          <p:cNvPr id="5" name="Espace réservé du pied de page 4"/>
          <p:cNvSpPr>
            <a:spLocks noGrp="1"/>
          </p:cNvSpPr>
          <p:nvPr>
            <p:ph type="ftr" sz="quarter" idx="11"/>
          </p:nvPr>
        </p:nvSpPr>
        <p:spPr>
          <a:xfrm>
            <a:off x="1154954" y="6345296"/>
            <a:ext cx="4380768" cy="304801"/>
          </a:xfrm>
        </p:spPr>
        <p:txBody>
          <a:bodyPr/>
          <a:lstStyle/>
          <a:p>
            <a:pPr algn="ctr" rtl="1"/>
            <a:r>
              <a:rPr lang="ar-SA" sz="1200" smtClean="0"/>
              <a:t>خمسينية المنظومــــــة التربـــويّـــــــة 1962 - 2012</a:t>
            </a:r>
            <a:endParaRPr lang="fr-FR" sz="1200" dirty="0"/>
          </a:p>
        </p:txBody>
      </p:sp>
      <p:sp>
        <p:nvSpPr>
          <p:cNvPr id="6" name="Espace réservé du numéro de diapositive 5"/>
          <p:cNvSpPr>
            <a:spLocks noGrp="1"/>
          </p:cNvSpPr>
          <p:nvPr>
            <p:ph type="sldNum" sz="quarter" idx="12"/>
          </p:nvPr>
        </p:nvSpPr>
        <p:spPr/>
        <p:txBody>
          <a:bodyPr/>
          <a:lstStyle/>
          <a:p>
            <a:fld id="{60DD4152-23A6-411C-8103-9DD78742531D}" type="slidenum">
              <a:rPr lang="fr-FR" smtClean="0"/>
              <a:pPr/>
              <a:t>27</a:t>
            </a:fld>
            <a:endParaRPr lang="fr-FR"/>
          </a:p>
        </p:txBody>
      </p:sp>
      <p:pic>
        <p:nvPicPr>
          <p:cNvPr id="7" name="Image 6"/>
          <p:cNvPicPr>
            <a:picLocks noChangeAspect="1"/>
          </p:cNvPicPr>
          <p:nvPr/>
        </p:nvPicPr>
        <p:blipFill rotWithShape="1">
          <a:blip r:embed="rId3">
            <a:extLst>
              <a:ext uri="{28A0092B-C50C-407E-A947-70E740481C1C}">
                <a14:useLocalDpi xmlns="" xmlns:a14="http://schemas.microsoft.com/office/drawing/2010/main" val="0"/>
              </a:ext>
            </a:extLst>
          </a:blip>
          <a:srcRect t="18652"/>
          <a:stretch/>
        </p:blipFill>
        <p:spPr>
          <a:xfrm>
            <a:off x="604603" y="577546"/>
            <a:ext cx="850183" cy="964612"/>
          </a:xfrm>
          <a:prstGeom prst="rect">
            <a:avLst/>
          </a:prstGeom>
        </p:spPr>
      </p:pic>
    </p:spTree>
    <p:extLst>
      <p:ext uri="{BB962C8B-B14F-4D97-AF65-F5344CB8AC3E}">
        <p14:creationId xmlns="" xmlns:p14="http://schemas.microsoft.com/office/powerpoint/2010/main" val="747415275"/>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3000">
        <p15:prstTrans prst="drape"/>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23071" y="808299"/>
            <a:ext cx="8314722" cy="706964"/>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lstStyle/>
          <a:p>
            <a:pPr algn="ctr" rtl="1"/>
            <a:r>
              <a:rPr lang="ar-DZ" b="1" dirty="0" smtClean="0">
                <a:solidFill>
                  <a:schemeClr val="bg1"/>
                </a:solidFill>
              </a:rPr>
              <a:t>أثر النمو في عملية التعلم لدى طفل التربية التحضيرية</a:t>
            </a:r>
            <a:endParaRPr lang="fr-FR" b="1" dirty="0">
              <a:solidFill>
                <a:schemeClr val="bg1"/>
              </a:solidFill>
              <a:latin typeface="Aldhabi"/>
            </a:endParaRPr>
          </a:p>
        </p:txBody>
      </p:sp>
      <p:sp>
        <p:nvSpPr>
          <p:cNvPr id="3" name="Espace réservé du contenu 2"/>
          <p:cNvSpPr>
            <a:spLocks noGrp="1"/>
          </p:cNvSpPr>
          <p:nvPr>
            <p:ph idx="1"/>
          </p:nvPr>
        </p:nvSpPr>
        <p:spPr>
          <a:xfrm>
            <a:off x="1154954" y="2367419"/>
            <a:ext cx="8825659" cy="3977877"/>
          </a:xfrm>
          <a:ln>
            <a:solidFill>
              <a:schemeClr val="accent1"/>
            </a:solidFill>
          </a:ln>
        </p:spPr>
        <p:txBody>
          <a:bodyPr anchor="ctr">
            <a:noAutofit/>
          </a:bodyPr>
          <a:lstStyle/>
          <a:p>
            <a:pPr algn="r" rtl="1">
              <a:buNone/>
            </a:pPr>
            <a:r>
              <a:rPr lang="ar-SA" sz="3600" b="1" dirty="0" smtClean="0"/>
              <a:t> </a:t>
            </a:r>
            <a:r>
              <a:rPr lang="ar-SA" sz="3600" dirty="0" smtClean="0"/>
              <a:t> </a:t>
            </a:r>
            <a:r>
              <a:rPr lang="ar-DZ" sz="3600" dirty="0" smtClean="0"/>
              <a:t>    ثم إن  معرفة الخصائص النمائية لأطفال التربية التحضيرية تساعد المربي على  تنظيم تعلمهم من حيث الآتي:</a:t>
            </a:r>
            <a:endParaRPr lang="fr-FR" sz="3600" dirty="0" smtClean="0"/>
          </a:p>
          <a:p>
            <a:pPr algn="r" rtl="1"/>
            <a:r>
              <a:rPr lang="ar-DZ" sz="3600" dirty="0" smtClean="0"/>
              <a:t>1- طبيعة التعلم في هذه المرحلة.</a:t>
            </a:r>
            <a:endParaRPr lang="fr-FR" sz="3600" dirty="0" smtClean="0"/>
          </a:p>
          <a:p>
            <a:pPr algn="r" rtl="1"/>
            <a:r>
              <a:rPr lang="ar-DZ" sz="3600" dirty="0" smtClean="0"/>
              <a:t>2- استراتيجيات التعلم </a:t>
            </a:r>
            <a:r>
              <a:rPr lang="ar-DZ" sz="3600" dirty="0" err="1" smtClean="0"/>
              <a:t>و</a:t>
            </a:r>
            <a:r>
              <a:rPr lang="ar-DZ" sz="3600" dirty="0" smtClean="0"/>
              <a:t> وسائله.</a:t>
            </a:r>
            <a:endParaRPr lang="fr-FR" sz="3600" dirty="0" smtClean="0"/>
          </a:p>
          <a:p>
            <a:pPr algn="r" rtl="1"/>
            <a:r>
              <a:rPr lang="ar-DZ" sz="3600" b="1" dirty="0" smtClean="0"/>
              <a:t>3</a:t>
            </a:r>
            <a:r>
              <a:rPr lang="ar-DZ" sz="3600" dirty="0" smtClean="0"/>
              <a:t>-أساليب التعلم ووسائله:</a:t>
            </a:r>
            <a:endParaRPr lang="fr-FR" sz="3600" dirty="0" smtClean="0"/>
          </a:p>
          <a:p>
            <a:pPr algn="r" rtl="1">
              <a:buNone/>
            </a:pPr>
            <a:r>
              <a:rPr lang="ar-SA" sz="3600" dirty="0" smtClean="0"/>
              <a:t>.</a:t>
            </a:r>
            <a:endParaRPr lang="fr-FR" sz="3600" b="1" dirty="0"/>
          </a:p>
        </p:txBody>
      </p:sp>
      <p:sp>
        <p:nvSpPr>
          <p:cNvPr id="4" name="Espace réservé de la date 3"/>
          <p:cNvSpPr>
            <a:spLocks noGrp="1"/>
          </p:cNvSpPr>
          <p:nvPr>
            <p:ph type="dt" sz="half" idx="10"/>
          </p:nvPr>
        </p:nvSpPr>
        <p:spPr>
          <a:xfrm>
            <a:off x="10790951" y="6354260"/>
            <a:ext cx="1291163" cy="304799"/>
          </a:xfrm>
        </p:spPr>
        <p:txBody>
          <a:bodyPr/>
          <a:lstStyle/>
          <a:p>
            <a:pPr algn="ctr" rtl="1"/>
            <a:fld id="{87D3C963-D222-475F-B91E-F425122E021D}" type="datetime1">
              <a:rPr lang="fr-FR" sz="1200" smtClean="0"/>
              <a:pPr algn="ctr" rtl="1"/>
              <a:t>05/03/2013</a:t>
            </a:fld>
            <a:endParaRPr lang="fr-FR" sz="1200" dirty="0"/>
          </a:p>
        </p:txBody>
      </p:sp>
      <p:sp>
        <p:nvSpPr>
          <p:cNvPr id="5" name="Espace réservé du pied de page 4"/>
          <p:cNvSpPr>
            <a:spLocks noGrp="1"/>
          </p:cNvSpPr>
          <p:nvPr>
            <p:ph type="ftr" sz="quarter" idx="11"/>
          </p:nvPr>
        </p:nvSpPr>
        <p:spPr>
          <a:xfrm>
            <a:off x="1154954" y="6345296"/>
            <a:ext cx="4380768" cy="304801"/>
          </a:xfrm>
        </p:spPr>
        <p:txBody>
          <a:bodyPr/>
          <a:lstStyle/>
          <a:p>
            <a:pPr algn="ctr" rtl="1"/>
            <a:r>
              <a:rPr lang="ar-SA" sz="1200" smtClean="0"/>
              <a:t>خمسينية المنظومــــــة التربـــويّـــــــة 1962 - 2012</a:t>
            </a:r>
            <a:endParaRPr lang="fr-FR" sz="1200" dirty="0"/>
          </a:p>
        </p:txBody>
      </p:sp>
      <p:sp>
        <p:nvSpPr>
          <p:cNvPr id="6" name="Espace réservé du numéro de diapositive 5"/>
          <p:cNvSpPr>
            <a:spLocks noGrp="1"/>
          </p:cNvSpPr>
          <p:nvPr>
            <p:ph type="sldNum" sz="quarter" idx="12"/>
          </p:nvPr>
        </p:nvSpPr>
        <p:spPr/>
        <p:txBody>
          <a:bodyPr/>
          <a:lstStyle/>
          <a:p>
            <a:fld id="{60DD4152-23A6-411C-8103-9DD78742531D}" type="slidenum">
              <a:rPr lang="fr-FR" smtClean="0"/>
              <a:pPr/>
              <a:t>3</a:t>
            </a:fld>
            <a:endParaRPr lang="fr-FR"/>
          </a:p>
        </p:txBody>
      </p:sp>
      <p:pic>
        <p:nvPicPr>
          <p:cNvPr id="7" name="Image 6"/>
          <p:cNvPicPr>
            <a:picLocks noChangeAspect="1"/>
          </p:cNvPicPr>
          <p:nvPr/>
        </p:nvPicPr>
        <p:blipFill rotWithShape="1">
          <a:blip r:embed="rId3">
            <a:extLst>
              <a:ext uri="{28A0092B-C50C-407E-A947-70E740481C1C}">
                <a14:useLocalDpi xmlns="" xmlns:a14="http://schemas.microsoft.com/office/drawing/2010/main" val="0"/>
              </a:ext>
            </a:extLst>
          </a:blip>
          <a:srcRect t="18652"/>
          <a:stretch/>
        </p:blipFill>
        <p:spPr>
          <a:xfrm>
            <a:off x="604603" y="577546"/>
            <a:ext cx="850183" cy="964612"/>
          </a:xfrm>
          <a:prstGeom prst="rect">
            <a:avLst/>
          </a:prstGeom>
        </p:spPr>
      </p:pic>
    </p:spTree>
    <p:extLst>
      <p:ext uri="{BB962C8B-B14F-4D97-AF65-F5344CB8AC3E}">
        <p14:creationId xmlns="" xmlns:p14="http://schemas.microsoft.com/office/powerpoint/2010/main" val="747415275"/>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3000">
        <p15:prstTrans prst="drape"/>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23071" y="808299"/>
            <a:ext cx="8314722" cy="706964"/>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lstStyle/>
          <a:p>
            <a:pPr algn="ctr" rtl="1"/>
            <a:r>
              <a:rPr lang="ar-DZ" b="1" dirty="0" smtClean="0">
                <a:solidFill>
                  <a:schemeClr val="bg1"/>
                </a:solidFill>
              </a:rPr>
              <a:t>أثر النمو في عملية التعلم لدى طفل التربية التحضيرية</a:t>
            </a:r>
            <a:endParaRPr lang="fr-FR" b="1" dirty="0">
              <a:solidFill>
                <a:schemeClr val="bg1"/>
              </a:solidFill>
              <a:latin typeface="Aldhabi"/>
            </a:endParaRPr>
          </a:p>
        </p:txBody>
      </p:sp>
      <p:sp>
        <p:nvSpPr>
          <p:cNvPr id="3" name="Espace réservé du contenu 2"/>
          <p:cNvSpPr>
            <a:spLocks noGrp="1"/>
          </p:cNvSpPr>
          <p:nvPr>
            <p:ph idx="1"/>
          </p:nvPr>
        </p:nvSpPr>
        <p:spPr>
          <a:xfrm>
            <a:off x="1154954" y="2367419"/>
            <a:ext cx="8825659" cy="3977877"/>
          </a:xfrm>
          <a:ln>
            <a:solidFill>
              <a:schemeClr val="accent1"/>
            </a:solidFill>
          </a:ln>
        </p:spPr>
        <p:txBody>
          <a:bodyPr anchor="ctr">
            <a:noAutofit/>
          </a:bodyPr>
          <a:lstStyle/>
          <a:p>
            <a:pPr algn="ctr" rtl="1">
              <a:buNone/>
            </a:pPr>
            <a:r>
              <a:rPr lang="ar-DZ" sz="3600" b="1" dirty="0" smtClean="0"/>
              <a:t>طبيعة التعلم</a:t>
            </a:r>
            <a:endParaRPr lang="fr-FR" sz="3600" dirty="0" smtClean="0"/>
          </a:p>
        </p:txBody>
      </p:sp>
      <p:sp>
        <p:nvSpPr>
          <p:cNvPr id="4" name="Espace réservé de la date 3"/>
          <p:cNvSpPr>
            <a:spLocks noGrp="1"/>
          </p:cNvSpPr>
          <p:nvPr>
            <p:ph type="dt" sz="half" idx="10"/>
          </p:nvPr>
        </p:nvSpPr>
        <p:spPr>
          <a:xfrm>
            <a:off x="10790951" y="6354260"/>
            <a:ext cx="1291163" cy="304799"/>
          </a:xfrm>
        </p:spPr>
        <p:txBody>
          <a:bodyPr/>
          <a:lstStyle/>
          <a:p>
            <a:pPr algn="ctr" rtl="1"/>
            <a:fld id="{87D3C963-D222-475F-B91E-F425122E021D}" type="datetime1">
              <a:rPr lang="fr-FR" sz="1200" smtClean="0"/>
              <a:pPr algn="ctr" rtl="1"/>
              <a:t>05/03/2013</a:t>
            </a:fld>
            <a:endParaRPr lang="fr-FR" sz="1200" dirty="0"/>
          </a:p>
        </p:txBody>
      </p:sp>
      <p:sp>
        <p:nvSpPr>
          <p:cNvPr id="5" name="Espace réservé du pied de page 4"/>
          <p:cNvSpPr>
            <a:spLocks noGrp="1"/>
          </p:cNvSpPr>
          <p:nvPr>
            <p:ph type="ftr" sz="quarter" idx="11"/>
          </p:nvPr>
        </p:nvSpPr>
        <p:spPr>
          <a:xfrm>
            <a:off x="1154954" y="6345296"/>
            <a:ext cx="4380768" cy="304801"/>
          </a:xfrm>
        </p:spPr>
        <p:txBody>
          <a:bodyPr/>
          <a:lstStyle/>
          <a:p>
            <a:pPr algn="ctr" rtl="1"/>
            <a:r>
              <a:rPr lang="ar-SA" sz="1200" smtClean="0"/>
              <a:t>خمسينية المنظومــــــة التربـــويّـــــــة 1962 - 2012</a:t>
            </a:r>
            <a:endParaRPr lang="fr-FR" sz="1200" dirty="0"/>
          </a:p>
        </p:txBody>
      </p:sp>
      <p:sp>
        <p:nvSpPr>
          <p:cNvPr id="6" name="Espace réservé du numéro de diapositive 5"/>
          <p:cNvSpPr>
            <a:spLocks noGrp="1"/>
          </p:cNvSpPr>
          <p:nvPr>
            <p:ph type="sldNum" sz="quarter" idx="12"/>
          </p:nvPr>
        </p:nvSpPr>
        <p:spPr/>
        <p:txBody>
          <a:bodyPr/>
          <a:lstStyle/>
          <a:p>
            <a:fld id="{60DD4152-23A6-411C-8103-9DD78742531D}" type="slidenum">
              <a:rPr lang="fr-FR" smtClean="0"/>
              <a:pPr/>
              <a:t>4</a:t>
            </a:fld>
            <a:endParaRPr lang="fr-FR"/>
          </a:p>
        </p:txBody>
      </p:sp>
      <p:pic>
        <p:nvPicPr>
          <p:cNvPr id="7" name="Image 6"/>
          <p:cNvPicPr>
            <a:picLocks noChangeAspect="1"/>
          </p:cNvPicPr>
          <p:nvPr/>
        </p:nvPicPr>
        <p:blipFill rotWithShape="1">
          <a:blip r:embed="rId3">
            <a:extLst>
              <a:ext uri="{28A0092B-C50C-407E-A947-70E740481C1C}">
                <a14:useLocalDpi xmlns="" xmlns:a14="http://schemas.microsoft.com/office/drawing/2010/main" val="0"/>
              </a:ext>
            </a:extLst>
          </a:blip>
          <a:srcRect t="18652"/>
          <a:stretch/>
        </p:blipFill>
        <p:spPr>
          <a:xfrm>
            <a:off x="604603" y="577546"/>
            <a:ext cx="850183" cy="964612"/>
          </a:xfrm>
          <a:prstGeom prst="rect">
            <a:avLst/>
          </a:prstGeom>
        </p:spPr>
      </p:pic>
    </p:spTree>
    <p:extLst>
      <p:ext uri="{BB962C8B-B14F-4D97-AF65-F5344CB8AC3E}">
        <p14:creationId xmlns="" xmlns:p14="http://schemas.microsoft.com/office/powerpoint/2010/main" val="747415275"/>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3000">
        <p15:prstTrans prst="drape"/>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23071" y="808299"/>
            <a:ext cx="8314722" cy="706964"/>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lstStyle/>
          <a:p>
            <a:pPr algn="ctr" rtl="1"/>
            <a:r>
              <a:rPr lang="ar-DZ" b="1" dirty="0" smtClean="0">
                <a:solidFill>
                  <a:schemeClr val="bg1"/>
                </a:solidFill>
              </a:rPr>
              <a:t>أثر النمو في عملية التعلم لدى طفل التربية التحضيرية</a:t>
            </a:r>
            <a:endParaRPr lang="fr-FR" b="1" dirty="0">
              <a:solidFill>
                <a:schemeClr val="bg1"/>
              </a:solidFill>
              <a:latin typeface="Aldhabi"/>
            </a:endParaRPr>
          </a:p>
        </p:txBody>
      </p:sp>
      <p:sp>
        <p:nvSpPr>
          <p:cNvPr id="3" name="Espace réservé du contenu 2"/>
          <p:cNvSpPr>
            <a:spLocks noGrp="1"/>
          </p:cNvSpPr>
          <p:nvPr>
            <p:ph idx="1"/>
          </p:nvPr>
        </p:nvSpPr>
        <p:spPr>
          <a:xfrm>
            <a:off x="1249083" y="2394314"/>
            <a:ext cx="8825659" cy="3977877"/>
          </a:xfrm>
          <a:ln>
            <a:solidFill>
              <a:schemeClr val="accent1"/>
            </a:solidFill>
          </a:ln>
        </p:spPr>
        <p:txBody>
          <a:bodyPr anchor="ctr">
            <a:noAutofit/>
          </a:bodyPr>
          <a:lstStyle/>
          <a:p>
            <a:pPr rtl="1"/>
            <a:r>
              <a:rPr lang="ar-SA" sz="3600" b="1" dirty="0" smtClean="0"/>
              <a:t> </a:t>
            </a:r>
            <a:r>
              <a:rPr lang="ar-SA" sz="3600" dirty="0" smtClean="0"/>
              <a:t> </a:t>
            </a:r>
            <a:endParaRPr lang="fr-FR" sz="3600" dirty="0" smtClean="0"/>
          </a:p>
          <a:p>
            <a:pPr rtl="1"/>
            <a:endParaRPr lang="fr-FR" sz="3600" dirty="0" smtClean="0"/>
          </a:p>
          <a:p>
            <a:pPr algn="r" rtl="1"/>
            <a:r>
              <a:rPr lang="ar-DZ" sz="3600" dirty="0" smtClean="0"/>
              <a:t>من أهم أهداف التربية التحضيرية تنمية شخصية الطفل في مختلف جوانبها،بما يجعله مقبلا على التعلم ، محبا للحياة وللآخرين.</a:t>
            </a:r>
            <a:endParaRPr lang="fr-FR" sz="3600" dirty="0" smtClean="0"/>
          </a:p>
          <a:p>
            <a:pPr algn="r" rtl="1"/>
            <a:r>
              <a:rPr lang="ar-DZ" sz="3600" dirty="0" smtClean="0"/>
              <a:t>	في الحقيقة، إن تنمية شخصية الطفل وتفاعله الإيجابي مع الآخرين سيجعل منه إنسانا قادرا على مواجهة الصعوبات وحل المشكلات وعلى </a:t>
            </a:r>
            <a:r>
              <a:rPr lang="ar-DZ" sz="3600" smtClean="0"/>
              <a:t>التنشئة الاجتماعية.</a:t>
            </a:r>
            <a:endParaRPr lang="fr-FR" sz="3600" dirty="0" smtClean="0"/>
          </a:p>
          <a:p>
            <a:pPr algn="r" rtl="1"/>
            <a:r>
              <a:rPr lang="ar-DZ" sz="3600" dirty="0" smtClean="0"/>
              <a:t>.</a:t>
            </a:r>
            <a:endParaRPr lang="fr-FR" sz="3600" dirty="0" smtClean="0"/>
          </a:p>
          <a:p>
            <a:pPr algn="l" rtl="1">
              <a:buNone/>
            </a:pPr>
            <a:r>
              <a:rPr lang="ar-DZ" sz="3600" dirty="0" smtClean="0"/>
              <a:t>	</a:t>
            </a:r>
            <a:endParaRPr lang="fr-FR" sz="3600" b="1" dirty="0"/>
          </a:p>
        </p:txBody>
      </p:sp>
      <p:sp>
        <p:nvSpPr>
          <p:cNvPr id="4" name="Espace réservé de la date 3"/>
          <p:cNvSpPr>
            <a:spLocks noGrp="1"/>
          </p:cNvSpPr>
          <p:nvPr>
            <p:ph type="dt" sz="half" idx="10"/>
          </p:nvPr>
        </p:nvSpPr>
        <p:spPr>
          <a:xfrm>
            <a:off x="10790951" y="6354260"/>
            <a:ext cx="1291163" cy="304799"/>
          </a:xfrm>
        </p:spPr>
        <p:txBody>
          <a:bodyPr/>
          <a:lstStyle/>
          <a:p>
            <a:pPr algn="ctr" rtl="1"/>
            <a:fld id="{87D3C963-D222-475F-B91E-F425122E021D}" type="datetime1">
              <a:rPr lang="fr-FR" sz="1200" smtClean="0"/>
              <a:pPr algn="ctr" rtl="1"/>
              <a:t>05/03/2013</a:t>
            </a:fld>
            <a:endParaRPr lang="fr-FR" sz="1200" dirty="0"/>
          </a:p>
        </p:txBody>
      </p:sp>
      <p:sp>
        <p:nvSpPr>
          <p:cNvPr id="5" name="Espace réservé du pied de page 4"/>
          <p:cNvSpPr>
            <a:spLocks noGrp="1"/>
          </p:cNvSpPr>
          <p:nvPr>
            <p:ph type="ftr" sz="quarter" idx="11"/>
          </p:nvPr>
        </p:nvSpPr>
        <p:spPr>
          <a:xfrm>
            <a:off x="1154954" y="6345296"/>
            <a:ext cx="4380768" cy="304801"/>
          </a:xfrm>
        </p:spPr>
        <p:txBody>
          <a:bodyPr/>
          <a:lstStyle/>
          <a:p>
            <a:pPr algn="ctr" rtl="1"/>
            <a:r>
              <a:rPr lang="ar-SA" sz="1200" smtClean="0"/>
              <a:t>خمسينية المنظومــــــة التربـــويّـــــــة 1962 - 2012</a:t>
            </a:r>
            <a:endParaRPr lang="fr-FR" sz="1200" dirty="0"/>
          </a:p>
        </p:txBody>
      </p:sp>
      <p:sp>
        <p:nvSpPr>
          <p:cNvPr id="6" name="Espace réservé du numéro de diapositive 5"/>
          <p:cNvSpPr>
            <a:spLocks noGrp="1"/>
          </p:cNvSpPr>
          <p:nvPr>
            <p:ph type="sldNum" sz="quarter" idx="12"/>
          </p:nvPr>
        </p:nvSpPr>
        <p:spPr/>
        <p:txBody>
          <a:bodyPr/>
          <a:lstStyle/>
          <a:p>
            <a:fld id="{60DD4152-23A6-411C-8103-9DD78742531D}" type="slidenum">
              <a:rPr lang="fr-FR" smtClean="0"/>
              <a:pPr/>
              <a:t>5</a:t>
            </a:fld>
            <a:endParaRPr lang="fr-FR"/>
          </a:p>
        </p:txBody>
      </p:sp>
      <p:pic>
        <p:nvPicPr>
          <p:cNvPr id="7" name="Image 6"/>
          <p:cNvPicPr>
            <a:picLocks noChangeAspect="1"/>
          </p:cNvPicPr>
          <p:nvPr/>
        </p:nvPicPr>
        <p:blipFill rotWithShape="1">
          <a:blip r:embed="rId3">
            <a:extLst>
              <a:ext uri="{28A0092B-C50C-407E-A947-70E740481C1C}">
                <a14:useLocalDpi xmlns="" xmlns:a14="http://schemas.microsoft.com/office/drawing/2010/main" val="0"/>
              </a:ext>
            </a:extLst>
          </a:blip>
          <a:srcRect t="18652"/>
          <a:stretch/>
        </p:blipFill>
        <p:spPr>
          <a:xfrm>
            <a:off x="604603" y="577546"/>
            <a:ext cx="850183" cy="964612"/>
          </a:xfrm>
          <a:prstGeom prst="rect">
            <a:avLst/>
          </a:prstGeom>
        </p:spPr>
      </p:pic>
    </p:spTree>
    <p:extLst>
      <p:ext uri="{BB962C8B-B14F-4D97-AF65-F5344CB8AC3E}">
        <p14:creationId xmlns="" xmlns:p14="http://schemas.microsoft.com/office/powerpoint/2010/main" val="747415275"/>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3000">
        <p15:prstTrans prst="drape"/>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23071" y="808299"/>
            <a:ext cx="8314722" cy="706964"/>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lstStyle/>
          <a:p>
            <a:pPr algn="ctr" rtl="1"/>
            <a:r>
              <a:rPr lang="ar-DZ" b="1" dirty="0" smtClean="0">
                <a:solidFill>
                  <a:schemeClr val="bg1"/>
                </a:solidFill>
              </a:rPr>
              <a:t>أثر النمو في عملية التعلم لدى طفل التربية التحضيرية</a:t>
            </a:r>
            <a:endParaRPr lang="fr-FR" b="1" dirty="0">
              <a:solidFill>
                <a:schemeClr val="bg1"/>
              </a:solidFill>
              <a:latin typeface="Aldhabi"/>
            </a:endParaRPr>
          </a:p>
        </p:txBody>
      </p:sp>
      <p:sp>
        <p:nvSpPr>
          <p:cNvPr id="3" name="Espace réservé du contenu 2"/>
          <p:cNvSpPr>
            <a:spLocks noGrp="1"/>
          </p:cNvSpPr>
          <p:nvPr>
            <p:ph idx="1"/>
          </p:nvPr>
        </p:nvSpPr>
        <p:spPr>
          <a:xfrm>
            <a:off x="1249083" y="2394314"/>
            <a:ext cx="8825659" cy="3977877"/>
          </a:xfrm>
          <a:ln>
            <a:solidFill>
              <a:schemeClr val="accent1"/>
            </a:solidFill>
          </a:ln>
        </p:spPr>
        <p:txBody>
          <a:bodyPr anchor="ctr">
            <a:noAutofit/>
          </a:bodyPr>
          <a:lstStyle/>
          <a:p>
            <a:pPr rtl="1"/>
            <a:r>
              <a:rPr lang="ar-SA" sz="3600" b="1" dirty="0" smtClean="0"/>
              <a:t> </a:t>
            </a:r>
            <a:r>
              <a:rPr lang="ar-SA" sz="3600" dirty="0" smtClean="0"/>
              <a:t> </a:t>
            </a:r>
            <a:endParaRPr lang="fr-FR" sz="3600" dirty="0" smtClean="0"/>
          </a:p>
          <a:p>
            <a:pPr rtl="1"/>
            <a:endParaRPr lang="fr-FR" sz="3600" dirty="0" smtClean="0"/>
          </a:p>
          <a:p>
            <a:pPr algn="r" rtl="1"/>
            <a:r>
              <a:rPr lang="ar-DZ" sz="3600" dirty="0" smtClean="0"/>
              <a:t>قادرا على التغيير والنمو.فعندما نحيط  الطفل بالراحة </a:t>
            </a:r>
            <a:r>
              <a:rPr lang="ar-DZ" sz="3600" dirty="0" err="1" smtClean="0"/>
              <a:t>و</a:t>
            </a:r>
            <a:r>
              <a:rPr lang="ar-DZ" sz="3600" dirty="0" smtClean="0"/>
              <a:t> الأمن  </a:t>
            </a:r>
            <a:r>
              <a:rPr lang="ar-DZ" sz="3600" dirty="0" err="1" smtClean="0"/>
              <a:t>و</a:t>
            </a:r>
            <a:r>
              <a:rPr lang="ar-DZ" sz="3600" dirty="0" smtClean="0"/>
              <a:t> نثير لديه الدافعية </a:t>
            </a:r>
            <a:r>
              <a:rPr lang="ar-DZ" sz="3600" dirty="0" err="1" smtClean="0"/>
              <a:t>و</a:t>
            </a:r>
            <a:r>
              <a:rPr lang="ar-DZ" sz="3600" dirty="0" smtClean="0"/>
              <a:t> نشخص حاجاته فإنه </a:t>
            </a:r>
            <a:r>
              <a:rPr lang="ar-DZ" sz="3600" b="1" dirty="0" smtClean="0"/>
              <a:t>سيتعلم بشكل أفضل</a:t>
            </a:r>
            <a:r>
              <a:rPr lang="ar-DZ" sz="3600" dirty="0" smtClean="0"/>
              <a:t> من هنا يمكن أن نقول بأن الفضاء التحضيري يؤسس لبناء شخصية الطفل من جميع الجوانب، ولكي  يحدث التعلم لابد من تفاعل هذه النواحي إيجابيا.</a:t>
            </a:r>
            <a:endParaRPr lang="fr-FR" sz="3600" dirty="0" smtClean="0"/>
          </a:p>
          <a:p>
            <a:pPr rtl="1">
              <a:buNone/>
            </a:pPr>
            <a:r>
              <a:rPr lang="fr-FR" sz="3600" dirty="0" smtClean="0"/>
              <a:t> </a:t>
            </a:r>
          </a:p>
          <a:p>
            <a:pPr algn="r" rtl="1"/>
            <a:r>
              <a:rPr lang="ar-DZ" sz="3600" dirty="0" smtClean="0"/>
              <a:t>.</a:t>
            </a:r>
            <a:endParaRPr lang="fr-FR" sz="3600" dirty="0" smtClean="0"/>
          </a:p>
          <a:p>
            <a:pPr algn="l" rtl="1">
              <a:buNone/>
            </a:pPr>
            <a:r>
              <a:rPr lang="ar-DZ" sz="3600" dirty="0" smtClean="0"/>
              <a:t>	</a:t>
            </a:r>
            <a:endParaRPr lang="fr-FR" sz="3600" b="1" dirty="0"/>
          </a:p>
        </p:txBody>
      </p:sp>
      <p:sp>
        <p:nvSpPr>
          <p:cNvPr id="4" name="Espace réservé de la date 3"/>
          <p:cNvSpPr>
            <a:spLocks noGrp="1"/>
          </p:cNvSpPr>
          <p:nvPr>
            <p:ph type="dt" sz="half" idx="10"/>
          </p:nvPr>
        </p:nvSpPr>
        <p:spPr>
          <a:xfrm>
            <a:off x="10790951" y="6354260"/>
            <a:ext cx="1291163" cy="304799"/>
          </a:xfrm>
        </p:spPr>
        <p:txBody>
          <a:bodyPr/>
          <a:lstStyle/>
          <a:p>
            <a:pPr algn="ctr" rtl="1"/>
            <a:fld id="{87D3C963-D222-475F-B91E-F425122E021D}" type="datetime1">
              <a:rPr lang="fr-FR" sz="1200" smtClean="0"/>
              <a:pPr algn="ctr" rtl="1"/>
              <a:t>05/03/2013</a:t>
            </a:fld>
            <a:endParaRPr lang="fr-FR" sz="1200" dirty="0"/>
          </a:p>
        </p:txBody>
      </p:sp>
      <p:sp>
        <p:nvSpPr>
          <p:cNvPr id="5" name="Espace réservé du pied de page 4"/>
          <p:cNvSpPr>
            <a:spLocks noGrp="1"/>
          </p:cNvSpPr>
          <p:nvPr>
            <p:ph type="ftr" sz="quarter" idx="11"/>
          </p:nvPr>
        </p:nvSpPr>
        <p:spPr>
          <a:xfrm>
            <a:off x="1154954" y="6345296"/>
            <a:ext cx="4380768" cy="304801"/>
          </a:xfrm>
        </p:spPr>
        <p:txBody>
          <a:bodyPr/>
          <a:lstStyle/>
          <a:p>
            <a:pPr algn="ctr" rtl="1"/>
            <a:r>
              <a:rPr lang="ar-SA" sz="1200" smtClean="0"/>
              <a:t>خمسينية المنظومــــــة التربـــويّـــــــة 1962 - 2012</a:t>
            </a:r>
            <a:endParaRPr lang="fr-FR" sz="1200" dirty="0"/>
          </a:p>
        </p:txBody>
      </p:sp>
      <p:sp>
        <p:nvSpPr>
          <p:cNvPr id="6" name="Espace réservé du numéro de diapositive 5"/>
          <p:cNvSpPr>
            <a:spLocks noGrp="1"/>
          </p:cNvSpPr>
          <p:nvPr>
            <p:ph type="sldNum" sz="quarter" idx="12"/>
          </p:nvPr>
        </p:nvSpPr>
        <p:spPr/>
        <p:txBody>
          <a:bodyPr/>
          <a:lstStyle/>
          <a:p>
            <a:fld id="{60DD4152-23A6-411C-8103-9DD78742531D}" type="slidenum">
              <a:rPr lang="fr-FR" smtClean="0"/>
              <a:pPr/>
              <a:t>6</a:t>
            </a:fld>
            <a:endParaRPr lang="fr-FR"/>
          </a:p>
        </p:txBody>
      </p:sp>
      <p:pic>
        <p:nvPicPr>
          <p:cNvPr id="7" name="Image 6"/>
          <p:cNvPicPr>
            <a:picLocks noChangeAspect="1"/>
          </p:cNvPicPr>
          <p:nvPr/>
        </p:nvPicPr>
        <p:blipFill rotWithShape="1">
          <a:blip r:embed="rId3">
            <a:extLst>
              <a:ext uri="{28A0092B-C50C-407E-A947-70E740481C1C}">
                <a14:useLocalDpi xmlns="" xmlns:a14="http://schemas.microsoft.com/office/drawing/2010/main" val="0"/>
              </a:ext>
            </a:extLst>
          </a:blip>
          <a:srcRect t="18652"/>
          <a:stretch/>
        </p:blipFill>
        <p:spPr>
          <a:xfrm>
            <a:off x="604603" y="577546"/>
            <a:ext cx="850183" cy="964612"/>
          </a:xfrm>
          <a:prstGeom prst="rect">
            <a:avLst/>
          </a:prstGeom>
        </p:spPr>
      </p:pic>
    </p:spTree>
    <p:extLst>
      <p:ext uri="{BB962C8B-B14F-4D97-AF65-F5344CB8AC3E}">
        <p14:creationId xmlns="" xmlns:p14="http://schemas.microsoft.com/office/powerpoint/2010/main" val="747415275"/>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3000">
        <p15:prstTrans prst="drape"/>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23071" y="808299"/>
            <a:ext cx="8314722" cy="706964"/>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lstStyle/>
          <a:p>
            <a:pPr algn="ctr" rtl="1"/>
            <a:r>
              <a:rPr lang="ar-DZ" b="1" dirty="0" smtClean="0">
                <a:solidFill>
                  <a:schemeClr val="bg1"/>
                </a:solidFill>
              </a:rPr>
              <a:t>أثر النمو في عملية التعلم لدى طفل التربية التحضيرية</a:t>
            </a:r>
            <a:endParaRPr lang="fr-FR" b="1" dirty="0">
              <a:solidFill>
                <a:schemeClr val="bg1"/>
              </a:solidFill>
              <a:latin typeface="Aldhabi"/>
            </a:endParaRPr>
          </a:p>
        </p:txBody>
      </p:sp>
      <p:sp>
        <p:nvSpPr>
          <p:cNvPr id="3" name="Espace réservé du contenu 2"/>
          <p:cNvSpPr>
            <a:spLocks noGrp="1"/>
          </p:cNvSpPr>
          <p:nvPr>
            <p:ph idx="1"/>
          </p:nvPr>
        </p:nvSpPr>
        <p:spPr>
          <a:xfrm>
            <a:off x="1249083" y="2394314"/>
            <a:ext cx="8825659" cy="3977877"/>
          </a:xfrm>
          <a:ln>
            <a:solidFill>
              <a:schemeClr val="accent1"/>
            </a:solidFill>
          </a:ln>
        </p:spPr>
        <p:txBody>
          <a:bodyPr anchor="ctr">
            <a:noAutofit/>
          </a:bodyPr>
          <a:lstStyle/>
          <a:p>
            <a:pPr rtl="1">
              <a:buNone/>
            </a:pPr>
            <a:r>
              <a:rPr lang="ar-SA" sz="3600" b="1" dirty="0" smtClean="0"/>
              <a:t> </a:t>
            </a:r>
            <a:r>
              <a:rPr lang="ar-SA" sz="3600" dirty="0" smtClean="0"/>
              <a:t> </a:t>
            </a:r>
            <a:endParaRPr lang="fr-FR" sz="3600" dirty="0" smtClean="0"/>
          </a:p>
          <a:p>
            <a:pPr rtl="1">
              <a:buNone/>
            </a:pPr>
            <a:r>
              <a:rPr lang="fr-FR" sz="3600" dirty="0" smtClean="0"/>
              <a:t> </a:t>
            </a:r>
          </a:p>
          <a:p>
            <a:pPr algn="ctr" rtl="1">
              <a:buNone/>
            </a:pPr>
            <a:r>
              <a:rPr lang="ar-DZ" sz="3600" b="1" dirty="0" smtClean="0"/>
              <a:t>استراتيجيات التعلم </a:t>
            </a:r>
            <a:r>
              <a:rPr lang="ar-DZ" sz="3600" b="1" dirty="0" err="1" smtClean="0"/>
              <a:t>و</a:t>
            </a:r>
            <a:r>
              <a:rPr lang="ar-DZ" sz="3600" b="1" dirty="0" smtClean="0"/>
              <a:t> وسائله.</a:t>
            </a:r>
            <a:endParaRPr lang="fr-FR" sz="3600" dirty="0" smtClean="0"/>
          </a:p>
          <a:p>
            <a:pPr algn="ctr" rtl="1">
              <a:buNone/>
            </a:pPr>
            <a:r>
              <a:rPr lang="fr-FR" sz="3600" dirty="0" smtClean="0"/>
              <a:t> </a:t>
            </a:r>
          </a:p>
          <a:p>
            <a:pPr algn="r" rtl="1">
              <a:buNone/>
            </a:pPr>
            <a:r>
              <a:rPr lang="ar-DZ" sz="3600" dirty="0" smtClean="0"/>
              <a:t>.</a:t>
            </a:r>
            <a:endParaRPr lang="fr-FR" sz="3600" dirty="0" smtClean="0"/>
          </a:p>
          <a:p>
            <a:pPr algn="l" rtl="1">
              <a:buNone/>
            </a:pPr>
            <a:r>
              <a:rPr lang="ar-DZ" sz="3600" dirty="0" smtClean="0"/>
              <a:t>	</a:t>
            </a:r>
            <a:endParaRPr lang="fr-FR" sz="3600" b="1" dirty="0"/>
          </a:p>
        </p:txBody>
      </p:sp>
      <p:sp>
        <p:nvSpPr>
          <p:cNvPr id="4" name="Espace réservé de la date 3"/>
          <p:cNvSpPr>
            <a:spLocks noGrp="1"/>
          </p:cNvSpPr>
          <p:nvPr>
            <p:ph type="dt" sz="half" idx="10"/>
          </p:nvPr>
        </p:nvSpPr>
        <p:spPr>
          <a:xfrm>
            <a:off x="10790951" y="6354260"/>
            <a:ext cx="1291163" cy="304799"/>
          </a:xfrm>
        </p:spPr>
        <p:txBody>
          <a:bodyPr/>
          <a:lstStyle/>
          <a:p>
            <a:pPr algn="ctr" rtl="1"/>
            <a:fld id="{87D3C963-D222-475F-B91E-F425122E021D}" type="datetime1">
              <a:rPr lang="fr-FR" sz="1200" smtClean="0"/>
              <a:pPr algn="ctr" rtl="1"/>
              <a:t>05/03/2013</a:t>
            </a:fld>
            <a:endParaRPr lang="fr-FR" sz="1200" dirty="0"/>
          </a:p>
        </p:txBody>
      </p:sp>
      <p:sp>
        <p:nvSpPr>
          <p:cNvPr id="5" name="Espace réservé du pied de page 4"/>
          <p:cNvSpPr>
            <a:spLocks noGrp="1"/>
          </p:cNvSpPr>
          <p:nvPr>
            <p:ph type="ftr" sz="quarter" idx="11"/>
          </p:nvPr>
        </p:nvSpPr>
        <p:spPr>
          <a:xfrm>
            <a:off x="1154954" y="6345296"/>
            <a:ext cx="4380768" cy="304801"/>
          </a:xfrm>
        </p:spPr>
        <p:txBody>
          <a:bodyPr/>
          <a:lstStyle/>
          <a:p>
            <a:pPr algn="ctr" rtl="1"/>
            <a:r>
              <a:rPr lang="ar-SA" sz="1200" smtClean="0"/>
              <a:t>خمسينية المنظومــــــة التربـــويّـــــــة 1962 - 2012</a:t>
            </a:r>
            <a:endParaRPr lang="fr-FR" sz="1200" dirty="0"/>
          </a:p>
        </p:txBody>
      </p:sp>
      <p:sp>
        <p:nvSpPr>
          <p:cNvPr id="6" name="Espace réservé du numéro de diapositive 5"/>
          <p:cNvSpPr>
            <a:spLocks noGrp="1"/>
          </p:cNvSpPr>
          <p:nvPr>
            <p:ph type="sldNum" sz="quarter" idx="12"/>
          </p:nvPr>
        </p:nvSpPr>
        <p:spPr/>
        <p:txBody>
          <a:bodyPr/>
          <a:lstStyle/>
          <a:p>
            <a:fld id="{60DD4152-23A6-411C-8103-9DD78742531D}" type="slidenum">
              <a:rPr lang="fr-FR" smtClean="0"/>
              <a:pPr/>
              <a:t>7</a:t>
            </a:fld>
            <a:endParaRPr lang="fr-FR"/>
          </a:p>
        </p:txBody>
      </p:sp>
      <p:pic>
        <p:nvPicPr>
          <p:cNvPr id="7" name="Image 6"/>
          <p:cNvPicPr>
            <a:picLocks noChangeAspect="1"/>
          </p:cNvPicPr>
          <p:nvPr/>
        </p:nvPicPr>
        <p:blipFill rotWithShape="1">
          <a:blip r:embed="rId3">
            <a:extLst>
              <a:ext uri="{28A0092B-C50C-407E-A947-70E740481C1C}">
                <a14:useLocalDpi xmlns="" xmlns:a14="http://schemas.microsoft.com/office/drawing/2010/main" val="0"/>
              </a:ext>
            </a:extLst>
          </a:blip>
          <a:srcRect t="18652"/>
          <a:stretch/>
        </p:blipFill>
        <p:spPr>
          <a:xfrm>
            <a:off x="604603" y="577546"/>
            <a:ext cx="850183" cy="964612"/>
          </a:xfrm>
          <a:prstGeom prst="rect">
            <a:avLst/>
          </a:prstGeom>
        </p:spPr>
      </p:pic>
    </p:spTree>
    <p:extLst>
      <p:ext uri="{BB962C8B-B14F-4D97-AF65-F5344CB8AC3E}">
        <p14:creationId xmlns="" xmlns:p14="http://schemas.microsoft.com/office/powerpoint/2010/main" val="747415275"/>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3000">
        <p15:prstTrans prst="drape"/>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23071" y="808299"/>
            <a:ext cx="8314722" cy="706964"/>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lstStyle/>
          <a:p>
            <a:pPr algn="ctr" rtl="1"/>
            <a:r>
              <a:rPr lang="ar-DZ" b="1" dirty="0" smtClean="0">
                <a:solidFill>
                  <a:schemeClr val="bg1"/>
                </a:solidFill>
              </a:rPr>
              <a:t>أثر النمو في عملية التعلم لدى طفل التربية التحضيرية</a:t>
            </a:r>
            <a:endParaRPr lang="fr-FR" b="1" dirty="0">
              <a:solidFill>
                <a:schemeClr val="bg1"/>
              </a:solidFill>
              <a:latin typeface="Aldhabi"/>
            </a:endParaRPr>
          </a:p>
        </p:txBody>
      </p:sp>
      <p:sp>
        <p:nvSpPr>
          <p:cNvPr id="3" name="Espace réservé du contenu 2"/>
          <p:cNvSpPr>
            <a:spLocks noGrp="1"/>
          </p:cNvSpPr>
          <p:nvPr>
            <p:ph idx="1"/>
          </p:nvPr>
        </p:nvSpPr>
        <p:spPr>
          <a:xfrm>
            <a:off x="1154954" y="2367419"/>
            <a:ext cx="8825659" cy="3977877"/>
          </a:xfrm>
          <a:ln>
            <a:solidFill>
              <a:schemeClr val="accent1"/>
            </a:solidFill>
          </a:ln>
        </p:spPr>
        <p:txBody>
          <a:bodyPr anchor="ctr">
            <a:noAutofit/>
          </a:bodyPr>
          <a:lstStyle/>
          <a:p>
            <a:pPr algn="r" rtl="1"/>
            <a:r>
              <a:rPr lang="ar-DZ" sz="3600" dirty="0" smtClean="0"/>
              <a:t>حتى ينمو الطفل نموا متكاملا لابد من تحديد ميادين تعلمية تنمي كل أبعاد شخصيته (الحركية </a:t>
            </a:r>
            <a:r>
              <a:rPr lang="ar-DZ" sz="3600" dirty="0" err="1" smtClean="0"/>
              <a:t>و</a:t>
            </a:r>
            <a:r>
              <a:rPr lang="ar-DZ" sz="3600" dirty="0" smtClean="0"/>
              <a:t> النفس حركية،العقلية المعرفية ،اللغوية </a:t>
            </a:r>
            <a:r>
              <a:rPr lang="ar-DZ" sz="3600" dirty="0" err="1" smtClean="0"/>
              <a:t>و</a:t>
            </a:r>
            <a:r>
              <a:rPr lang="ar-DZ" sz="3600" dirty="0" smtClean="0"/>
              <a:t> الاجتماعية الوجدانية )</a:t>
            </a:r>
            <a:endParaRPr lang="fr-FR" sz="3600" dirty="0" smtClean="0"/>
          </a:p>
          <a:p>
            <a:pPr algn="r">
              <a:buNone/>
            </a:pPr>
            <a:r>
              <a:rPr lang="ar-DZ" sz="3600" dirty="0" smtClean="0"/>
              <a:t>	ونقدم فيما يلي بعض الاستراتيجيات التي يوظفها الطفل لإنماء جوانب شخصيته:</a:t>
            </a:r>
            <a:endParaRPr lang="fr-FR" sz="3600" b="1" dirty="0"/>
          </a:p>
        </p:txBody>
      </p:sp>
      <p:sp>
        <p:nvSpPr>
          <p:cNvPr id="4" name="Espace réservé de la date 3"/>
          <p:cNvSpPr>
            <a:spLocks noGrp="1"/>
          </p:cNvSpPr>
          <p:nvPr>
            <p:ph type="dt" sz="half" idx="10"/>
          </p:nvPr>
        </p:nvSpPr>
        <p:spPr>
          <a:xfrm>
            <a:off x="10790951" y="6354260"/>
            <a:ext cx="1291163" cy="304799"/>
          </a:xfrm>
        </p:spPr>
        <p:txBody>
          <a:bodyPr/>
          <a:lstStyle/>
          <a:p>
            <a:pPr algn="ctr" rtl="1"/>
            <a:fld id="{87D3C963-D222-475F-B91E-F425122E021D}" type="datetime1">
              <a:rPr lang="fr-FR" sz="1200" smtClean="0"/>
              <a:pPr algn="ctr" rtl="1"/>
              <a:t>05/03/2013</a:t>
            </a:fld>
            <a:endParaRPr lang="fr-FR" sz="1200" dirty="0"/>
          </a:p>
        </p:txBody>
      </p:sp>
      <p:sp>
        <p:nvSpPr>
          <p:cNvPr id="5" name="Espace réservé du pied de page 4"/>
          <p:cNvSpPr>
            <a:spLocks noGrp="1"/>
          </p:cNvSpPr>
          <p:nvPr>
            <p:ph type="ftr" sz="quarter" idx="11"/>
          </p:nvPr>
        </p:nvSpPr>
        <p:spPr>
          <a:xfrm>
            <a:off x="1154954" y="6345296"/>
            <a:ext cx="4380768" cy="304801"/>
          </a:xfrm>
        </p:spPr>
        <p:txBody>
          <a:bodyPr/>
          <a:lstStyle/>
          <a:p>
            <a:pPr algn="ctr" rtl="1"/>
            <a:r>
              <a:rPr lang="ar-SA" sz="1200" smtClean="0"/>
              <a:t>خمسينية المنظومــــــة التربـــويّـــــــة 1962 - 2012</a:t>
            </a:r>
            <a:endParaRPr lang="fr-FR" sz="1200" dirty="0"/>
          </a:p>
        </p:txBody>
      </p:sp>
      <p:sp>
        <p:nvSpPr>
          <p:cNvPr id="6" name="Espace réservé du numéro de diapositive 5"/>
          <p:cNvSpPr>
            <a:spLocks noGrp="1"/>
          </p:cNvSpPr>
          <p:nvPr>
            <p:ph type="sldNum" sz="quarter" idx="12"/>
          </p:nvPr>
        </p:nvSpPr>
        <p:spPr/>
        <p:txBody>
          <a:bodyPr/>
          <a:lstStyle/>
          <a:p>
            <a:fld id="{60DD4152-23A6-411C-8103-9DD78742531D}" type="slidenum">
              <a:rPr lang="fr-FR" smtClean="0"/>
              <a:pPr/>
              <a:t>8</a:t>
            </a:fld>
            <a:endParaRPr lang="fr-FR"/>
          </a:p>
        </p:txBody>
      </p:sp>
      <p:pic>
        <p:nvPicPr>
          <p:cNvPr id="7" name="Image 6"/>
          <p:cNvPicPr>
            <a:picLocks noChangeAspect="1"/>
          </p:cNvPicPr>
          <p:nvPr/>
        </p:nvPicPr>
        <p:blipFill rotWithShape="1">
          <a:blip r:embed="rId3">
            <a:extLst>
              <a:ext uri="{28A0092B-C50C-407E-A947-70E740481C1C}">
                <a14:useLocalDpi xmlns="" xmlns:a14="http://schemas.microsoft.com/office/drawing/2010/main" val="0"/>
              </a:ext>
            </a:extLst>
          </a:blip>
          <a:srcRect t="18652"/>
          <a:stretch/>
        </p:blipFill>
        <p:spPr>
          <a:xfrm>
            <a:off x="604603" y="577546"/>
            <a:ext cx="850183" cy="964612"/>
          </a:xfrm>
          <a:prstGeom prst="rect">
            <a:avLst/>
          </a:prstGeom>
        </p:spPr>
      </p:pic>
    </p:spTree>
    <p:extLst>
      <p:ext uri="{BB962C8B-B14F-4D97-AF65-F5344CB8AC3E}">
        <p14:creationId xmlns="" xmlns:p14="http://schemas.microsoft.com/office/powerpoint/2010/main" val="747415275"/>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3000">
        <p15:prstTrans prst="drape"/>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23071" y="808299"/>
            <a:ext cx="8314722" cy="706964"/>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lstStyle/>
          <a:p>
            <a:pPr algn="ctr" rtl="1"/>
            <a:r>
              <a:rPr lang="ar-DZ" b="1" dirty="0" smtClean="0">
                <a:solidFill>
                  <a:schemeClr val="bg1"/>
                </a:solidFill>
              </a:rPr>
              <a:t>أثر النمو في عملية التعلم لدى طفل التربية التحضيرية</a:t>
            </a:r>
            <a:endParaRPr lang="fr-FR" b="1" dirty="0">
              <a:solidFill>
                <a:schemeClr val="bg1"/>
              </a:solidFill>
              <a:latin typeface="Aldhabi"/>
            </a:endParaRPr>
          </a:p>
        </p:txBody>
      </p:sp>
      <p:sp>
        <p:nvSpPr>
          <p:cNvPr id="3" name="Espace réservé du contenu 2"/>
          <p:cNvSpPr>
            <a:spLocks noGrp="1"/>
          </p:cNvSpPr>
          <p:nvPr>
            <p:ph idx="1"/>
          </p:nvPr>
        </p:nvSpPr>
        <p:spPr>
          <a:xfrm>
            <a:off x="1154954" y="2367419"/>
            <a:ext cx="8825659" cy="3977877"/>
          </a:xfrm>
          <a:ln>
            <a:solidFill>
              <a:schemeClr val="accent1"/>
            </a:solidFill>
          </a:ln>
        </p:spPr>
        <p:txBody>
          <a:bodyPr anchor="ctr">
            <a:noAutofit/>
          </a:bodyPr>
          <a:lstStyle/>
          <a:p>
            <a:pPr algn="ctr" rtl="1">
              <a:buNone/>
            </a:pPr>
            <a:r>
              <a:rPr lang="ar-SA" sz="3600" b="1" dirty="0" smtClean="0"/>
              <a:t> </a:t>
            </a:r>
            <a:r>
              <a:rPr lang="ar-DZ" sz="3600" b="1" dirty="0" smtClean="0"/>
              <a:t>الاستراتيجيات </a:t>
            </a:r>
            <a:r>
              <a:rPr lang="ar-DZ" sz="3600" b="1" smtClean="0"/>
              <a:t>التي يوظفها </a:t>
            </a:r>
            <a:r>
              <a:rPr lang="ar-DZ" sz="3600" b="1" dirty="0" smtClean="0"/>
              <a:t>الطفل  لإنماء المجال الحركي </a:t>
            </a:r>
            <a:r>
              <a:rPr lang="ar-DZ" sz="3600" b="1" dirty="0" err="1" smtClean="0"/>
              <a:t>و</a:t>
            </a:r>
            <a:r>
              <a:rPr lang="ar-DZ" sz="3600" b="1" dirty="0" smtClean="0"/>
              <a:t> النفس حركي</a:t>
            </a:r>
            <a:endParaRPr lang="fr-FR" sz="3600" b="1" dirty="0"/>
          </a:p>
        </p:txBody>
      </p:sp>
      <p:sp>
        <p:nvSpPr>
          <p:cNvPr id="4" name="Espace réservé de la date 3"/>
          <p:cNvSpPr>
            <a:spLocks noGrp="1"/>
          </p:cNvSpPr>
          <p:nvPr>
            <p:ph type="dt" sz="half" idx="10"/>
          </p:nvPr>
        </p:nvSpPr>
        <p:spPr>
          <a:xfrm>
            <a:off x="10790951" y="6354260"/>
            <a:ext cx="1291163" cy="304799"/>
          </a:xfrm>
        </p:spPr>
        <p:txBody>
          <a:bodyPr/>
          <a:lstStyle/>
          <a:p>
            <a:pPr algn="ctr" rtl="1"/>
            <a:fld id="{87D3C963-D222-475F-B91E-F425122E021D}" type="datetime1">
              <a:rPr lang="fr-FR" sz="1200" smtClean="0"/>
              <a:pPr algn="ctr" rtl="1"/>
              <a:t>05/03/2013</a:t>
            </a:fld>
            <a:endParaRPr lang="fr-FR" sz="1200" dirty="0"/>
          </a:p>
        </p:txBody>
      </p:sp>
      <p:sp>
        <p:nvSpPr>
          <p:cNvPr id="5" name="Espace réservé du pied de page 4"/>
          <p:cNvSpPr>
            <a:spLocks noGrp="1"/>
          </p:cNvSpPr>
          <p:nvPr>
            <p:ph type="ftr" sz="quarter" idx="11"/>
          </p:nvPr>
        </p:nvSpPr>
        <p:spPr>
          <a:xfrm>
            <a:off x="1154954" y="6345296"/>
            <a:ext cx="4380768" cy="304801"/>
          </a:xfrm>
        </p:spPr>
        <p:txBody>
          <a:bodyPr/>
          <a:lstStyle/>
          <a:p>
            <a:pPr algn="ctr" rtl="1"/>
            <a:r>
              <a:rPr lang="ar-SA" sz="1200" smtClean="0"/>
              <a:t>خمسينية المنظومــــــة التربـــويّـــــــة 1962 - 2012</a:t>
            </a:r>
            <a:endParaRPr lang="fr-FR" sz="1200" dirty="0"/>
          </a:p>
        </p:txBody>
      </p:sp>
      <p:sp>
        <p:nvSpPr>
          <p:cNvPr id="6" name="Espace réservé du numéro de diapositive 5"/>
          <p:cNvSpPr>
            <a:spLocks noGrp="1"/>
          </p:cNvSpPr>
          <p:nvPr>
            <p:ph type="sldNum" sz="quarter" idx="12"/>
          </p:nvPr>
        </p:nvSpPr>
        <p:spPr/>
        <p:txBody>
          <a:bodyPr/>
          <a:lstStyle/>
          <a:p>
            <a:fld id="{60DD4152-23A6-411C-8103-9DD78742531D}" type="slidenum">
              <a:rPr lang="fr-FR" smtClean="0"/>
              <a:pPr/>
              <a:t>9</a:t>
            </a:fld>
            <a:endParaRPr lang="fr-FR"/>
          </a:p>
        </p:txBody>
      </p:sp>
      <p:pic>
        <p:nvPicPr>
          <p:cNvPr id="7" name="Image 6"/>
          <p:cNvPicPr>
            <a:picLocks noChangeAspect="1"/>
          </p:cNvPicPr>
          <p:nvPr/>
        </p:nvPicPr>
        <p:blipFill rotWithShape="1">
          <a:blip r:embed="rId3">
            <a:extLst>
              <a:ext uri="{28A0092B-C50C-407E-A947-70E740481C1C}">
                <a14:useLocalDpi xmlns="" xmlns:a14="http://schemas.microsoft.com/office/drawing/2010/main" val="0"/>
              </a:ext>
            </a:extLst>
          </a:blip>
          <a:srcRect t="18652"/>
          <a:stretch/>
        </p:blipFill>
        <p:spPr>
          <a:xfrm>
            <a:off x="604603" y="577546"/>
            <a:ext cx="850183" cy="964612"/>
          </a:xfrm>
          <a:prstGeom prst="rect">
            <a:avLst/>
          </a:prstGeom>
        </p:spPr>
      </p:pic>
    </p:spTree>
    <p:extLst>
      <p:ext uri="{BB962C8B-B14F-4D97-AF65-F5344CB8AC3E}">
        <p14:creationId xmlns="" xmlns:p14="http://schemas.microsoft.com/office/powerpoint/2010/main" val="747415275"/>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3000">
        <p15:prstTrans prst="drape"/>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irection Ion">
  <a:themeElements>
    <a:clrScheme name="Direction Ion">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Direction 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irection 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Theme1">
  <a:themeElements>
    <a:clrScheme name="Vert jaune">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entury Gothic">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dirty="0"/>
        </a:defPPr>
      </a:lstStyle>
      <a:style>
        <a:lnRef idx="3">
          <a:schemeClr val="lt1"/>
        </a:lnRef>
        <a:fillRef idx="1">
          <a:schemeClr val="accent5"/>
        </a:fillRef>
        <a:effectRef idx="1">
          <a:schemeClr val="accent5"/>
        </a:effectRef>
        <a:fontRef idx="minor">
          <a:schemeClr val="lt1"/>
        </a:fontRef>
      </a:style>
    </a:spDef>
    <a:lnDef>
      <a:spPr>
        <a:ln>
          <a:solidFill>
            <a:schemeClr val="accent5"/>
          </a:solidFill>
        </a:ln>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square" rtlCol="0" anchor="ctr" anchorCtr="1">
        <a:spAutoFit/>
      </a:bodyPr>
      <a:lstStyle>
        <a:defPPr>
          <a:defRPr dirty="0" smtClean="0"/>
        </a:defPPr>
      </a:lstStyle>
    </a:txDef>
  </a:objectDefaults>
  <a:extraClrSchemeLst/>
  <a:extLst>
    <a:ext uri="{05A4C25C-085E-4340-85A3-A5531E510DB2}">
      <thm15:themeFamily xmlns="" xmlns:thm15="http://schemas.microsoft.com/office/thememl/2012/main" name="Theme1" id="{F06F33E2-32CE-485B-B12F-4ED4B0C8CBA9}" vid="{0AC743CA-8BB9-4737-9F65-2B5017123935}"/>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669</TotalTime>
  <Words>981</Words>
  <Application>Microsoft Office PowerPoint</Application>
  <PresentationFormat>Personnalisé</PresentationFormat>
  <Paragraphs>212</Paragraphs>
  <Slides>27</Slides>
  <Notes>26</Notes>
  <HiddenSlides>0</HiddenSlides>
  <MMClips>0</MMClips>
  <ScaleCrop>false</ScaleCrop>
  <HeadingPairs>
    <vt:vector size="4" baseType="variant">
      <vt:variant>
        <vt:lpstr>Thème</vt:lpstr>
      </vt:variant>
      <vt:variant>
        <vt:i4>2</vt:i4>
      </vt:variant>
      <vt:variant>
        <vt:lpstr>Titres des diapositives</vt:lpstr>
      </vt:variant>
      <vt:variant>
        <vt:i4>27</vt:i4>
      </vt:variant>
    </vt:vector>
  </HeadingPairs>
  <TitlesOfParts>
    <vt:vector size="29" baseType="lpstr">
      <vt:lpstr>Direction Ion</vt:lpstr>
      <vt:lpstr>Theme1</vt:lpstr>
      <vt:lpstr>أثر النمو على التعلم لدى طفل التربية التحضيرية</vt:lpstr>
      <vt:lpstr>أثر النمو في عملية التعلم لدى طفل التربية التحضيرية</vt:lpstr>
      <vt:lpstr>أثر النمو في عملية التعلم لدى طفل التربية التحضيرية</vt:lpstr>
      <vt:lpstr>أثر النمو في عملية التعلم لدى طفل التربية التحضيرية</vt:lpstr>
      <vt:lpstr>أثر النمو في عملية التعلم لدى طفل التربية التحضيرية</vt:lpstr>
      <vt:lpstr>أثر النمو في عملية التعلم لدى طفل التربية التحضيرية</vt:lpstr>
      <vt:lpstr>أثر النمو في عملية التعلم لدى طفل التربية التحضيرية</vt:lpstr>
      <vt:lpstr>أثر النمو في عملية التعلم لدى طفل التربية التحضيرية</vt:lpstr>
      <vt:lpstr>أثر النمو في عملية التعلم لدى طفل التربية التحضيرية</vt:lpstr>
      <vt:lpstr>أثر النمو في عملية التعلم لدى طفل التربية التحضيرية</vt:lpstr>
      <vt:lpstr>أثر النمو في عملية التعلم لدى طفل التربية التحضيرية</vt:lpstr>
      <vt:lpstr>أثر النمو في عملية التعلم لدى طفل التربية التحضيرية</vt:lpstr>
      <vt:lpstr>أثر النمو في عملية التعلم لدى طفل التربية التحضيرية</vt:lpstr>
      <vt:lpstr>أثر النمو في عملية التعلم لدى طفل التربية التحضيرية</vt:lpstr>
      <vt:lpstr>أثر النمو في عملية التعلم لدى طفل التربية التحضيرية</vt:lpstr>
      <vt:lpstr>أثر النمو في عملية التعلم لدى طفل التربية التحضيرية</vt:lpstr>
      <vt:lpstr>أثر النمو في عملية التعلم لدى طفل التربية التحضيرية</vt:lpstr>
      <vt:lpstr>أثر النمو في عملية التعلم لدى طفل التربية التحضيرية</vt:lpstr>
      <vt:lpstr>أثر النمو في عملية التعلم لدى طفل التربية التحضيرية</vt:lpstr>
      <vt:lpstr>أثر النمو في عملية التعلم لدى طفل التربية التحضيرية</vt:lpstr>
      <vt:lpstr>أثر النمو في عملية التعلم لدى طفل التربية التحضيرية</vt:lpstr>
      <vt:lpstr>أثر النمو في عملية التعلم لدى طفل التربية التحضيرية</vt:lpstr>
      <vt:lpstr>أثر النمو في عملية التعلم لدى طفل التربية التحضيرية</vt:lpstr>
      <vt:lpstr>أثر النمو في عملية التعلم لدى طفل التربية التحضيرية</vt:lpstr>
      <vt:lpstr>أثر النمو في عملية التعلم لدى طفل التربية التحضيرية</vt:lpstr>
      <vt:lpstr>أثر النمو في عملية التعلم لدى طفل التربية التحضيرية</vt:lpstr>
      <vt:lpstr>أثر النمو في عملية التعلم لدى طفل التربية التحضيرية</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Layachi Salah</dc:creator>
  <cp:lastModifiedBy>ncis</cp:lastModifiedBy>
  <cp:revision>62</cp:revision>
  <dcterms:created xsi:type="dcterms:W3CDTF">2013-02-15T15:40:40Z</dcterms:created>
  <dcterms:modified xsi:type="dcterms:W3CDTF">2013-03-05T17:32:20Z</dcterms:modified>
</cp:coreProperties>
</file>