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8" r:id="rId3"/>
    <p:sldId id="259" r:id="rId4"/>
    <p:sldId id="306" r:id="rId5"/>
    <p:sldId id="298" r:id="rId6"/>
    <p:sldId id="299" r:id="rId7"/>
    <p:sldId id="300" r:id="rId8"/>
    <p:sldId id="301" r:id="rId9"/>
    <p:sldId id="302" r:id="rId10"/>
    <p:sldId id="303" r:id="rId11"/>
    <p:sldId id="304" r:id="rId12"/>
    <p:sldId id="305" r:id="rId13"/>
    <p:sldId id="268" r:id="rId14"/>
    <p:sldId id="269" r:id="rId15"/>
    <p:sldId id="271" r:id="rId16"/>
    <p:sldId id="272" r:id="rId17"/>
    <p:sldId id="274" r:id="rId18"/>
    <p:sldId id="276" r:id="rId19"/>
    <p:sldId id="275" r:id="rId20"/>
    <p:sldId id="277" r:id="rId21"/>
    <p:sldId id="278" r:id="rId22"/>
    <p:sldId id="279" r:id="rId23"/>
    <p:sldId id="280" r:id="rId24"/>
    <p:sldId id="281" r:id="rId25"/>
    <p:sldId id="282" r:id="rId26"/>
    <p:sldId id="283" r:id="rId27"/>
    <p:sldId id="284" r:id="rId28"/>
    <p:sldId id="285" r:id="rId29"/>
    <p:sldId id="286" r:id="rId30"/>
    <p:sldId id="288" r:id="rId31"/>
    <p:sldId id="289" r:id="rId32"/>
    <p:sldId id="290" r:id="rId33"/>
    <p:sldId id="287" r:id="rId34"/>
    <p:sldId id="291" r:id="rId35"/>
    <p:sldId id="292" r:id="rId36"/>
    <p:sldId id="293" r:id="rId37"/>
    <p:sldId id="294" r:id="rId38"/>
    <p:sldId id="296" r:id="rId39"/>
    <p:sldId id="295" r:id="rId40"/>
    <p:sldId id="297" r:id="rId41"/>
    <p:sldId id="308" r:id="rId42"/>
    <p:sldId id="309" r:id="rId43"/>
    <p:sldId id="311" r:id="rId44"/>
    <p:sldId id="317" r:id="rId45"/>
    <p:sldId id="310" r:id="rId46"/>
    <p:sldId id="316" r:id="rId47"/>
    <p:sldId id="312" r:id="rId48"/>
    <p:sldId id="314" r:id="rId49"/>
    <p:sldId id="315" r:id="rId50"/>
    <p:sldId id="313" r:id="rId51"/>
    <p:sldId id="307"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نمط متوسط 4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88" autoAdjust="0"/>
    <p:restoredTop sz="94660"/>
  </p:normalViewPr>
  <p:slideViewPr>
    <p:cSldViewPr snapToGrid="0">
      <p:cViewPr varScale="1">
        <p:scale>
          <a:sx n="75" d="100"/>
          <a:sy n="75" d="100"/>
        </p:scale>
        <p:origin x="-103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005B2229-29D5-4D98-AFF9-554A9C673EC3}" type="datetimeFigureOut">
              <a:rPr lang="fr-FR" smtClean="0"/>
              <a:t>07/10/2016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75774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05B2229-29D5-4D98-AFF9-554A9C673EC3}" type="datetimeFigureOut">
              <a:rPr lang="fr-FR" smtClean="0"/>
              <a:t>07/10/2016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36666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05B2229-29D5-4D98-AFF9-554A9C673EC3}" type="datetimeFigureOut">
              <a:rPr lang="fr-FR" smtClean="0"/>
              <a:t>07/10/2016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46825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05B2229-29D5-4D98-AFF9-554A9C673EC3}" type="datetimeFigureOut">
              <a:rPr lang="fr-FR" smtClean="0"/>
              <a:t>07/10/2016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66191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05B2229-29D5-4D98-AFF9-554A9C673EC3}" type="datetimeFigureOut">
              <a:rPr lang="fr-FR" smtClean="0"/>
              <a:t>07/10/2016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99611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05B2229-29D5-4D98-AFF9-554A9C673EC3}" type="datetimeFigureOut">
              <a:rPr lang="fr-FR" smtClean="0"/>
              <a:t>07/10/2016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758263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05B2229-29D5-4D98-AFF9-554A9C673EC3}" type="datetimeFigureOut">
              <a:rPr lang="fr-FR" smtClean="0"/>
              <a:t>07/10/2016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69194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05B2229-29D5-4D98-AFF9-554A9C673EC3}" type="datetimeFigureOut">
              <a:rPr lang="fr-FR" smtClean="0"/>
              <a:t>07/10/2016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2002828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B2229-29D5-4D98-AFF9-554A9C673EC3}" type="datetimeFigureOut">
              <a:rPr lang="fr-FR" smtClean="0"/>
              <a:t>07/10/2016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380171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05B2229-29D5-4D98-AFF9-554A9C673EC3}" type="datetimeFigureOut">
              <a:rPr lang="fr-FR" smtClean="0"/>
              <a:t>07/10/2016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03753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05B2229-29D5-4D98-AFF9-554A9C673EC3}" type="datetimeFigureOut">
              <a:rPr lang="fr-FR" smtClean="0"/>
              <a:t>07/10/2016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B4F57D0-9F09-4C6F-9757-B171D264F81D}" type="slidenum">
              <a:rPr lang="fr-FR" smtClean="0"/>
              <a:t>‹N°›</a:t>
            </a:fld>
            <a:endParaRPr lang="fr-FR"/>
          </a:p>
        </p:txBody>
      </p:sp>
    </p:spTree>
    <p:extLst>
      <p:ext uri="{BB962C8B-B14F-4D97-AF65-F5344CB8AC3E}">
        <p14:creationId xmlns:p14="http://schemas.microsoft.com/office/powerpoint/2010/main" val="124434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weave">
          <a:fgClr>
            <a:schemeClr val="accent2">
              <a:lumMod val="7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B2229-29D5-4D98-AFF9-554A9C673EC3}" type="datetimeFigureOut">
              <a:rPr lang="fr-FR" smtClean="0"/>
              <a:t>07/10/2016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F57D0-9F09-4C6F-9757-B171D264F81D}" type="slidenum">
              <a:rPr lang="fr-FR" smtClean="0"/>
              <a:t>‹N°›</a:t>
            </a:fld>
            <a:endParaRPr lang="fr-FR"/>
          </a:p>
        </p:txBody>
      </p:sp>
    </p:spTree>
    <p:extLst>
      <p:ext uri="{BB962C8B-B14F-4D97-AF65-F5344CB8AC3E}">
        <p14:creationId xmlns:p14="http://schemas.microsoft.com/office/powerpoint/2010/main" val="629916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8.gif"/><Relationship Id="rId4" Type="http://schemas.openxmlformats.org/officeDocument/2006/relationships/image" Target="../media/image4.png"/><Relationship Id="rId9" Type="http://schemas.openxmlformats.org/officeDocument/2006/relationships/image" Target="../media/image7.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7.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مستطيل 10"/>
          <p:cNvSpPr/>
          <p:nvPr/>
        </p:nvSpPr>
        <p:spPr>
          <a:xfrm>
            <a:off x="119268" y="2846770"/>
            <a:ext cx="8971722" cy="1323439"/>
          </a:xfrm>
          <a:prstGeom prst="rect">
            <a:avLst/>
          </a:prstGeom>
        </p:spPr>
        <p:txBody>
          <a:bodyPr wrap="square">
            <a:spAutoFit/>
          </a:bodyPr>
          <a:lstStyle/>
          <a:p>
            <a:pPr algn="ctr" rtl="1"/>
            <a:r>
              <a:rPr lang="ar-DZ" sz="8000" b="1" u="sng" dirty="0">
                <a:ln w="57150" cmpd="sng">
                  <a:solidFill>
                    <a:sysClr val="windowText" lastClr="000000">
                      <a:alpha val="55000"/>
                    </a:sysClr>
                  </a:solidFill>
                  <a:prstDash val="solid"/>
                </a:ln>
                <a:solidFill>
                  <a:srgbClr val="FFFF00"/>
                </a:solidFill>
                <a:effectLst>
                  <a:glow rad="228600">
                    <a:schemeClr val="accent2">
                      <a:satMod val="175000"/>
                      <a:alpha val="40000"/>
                    </a:schemeClr>
                  </a:glow>
                  <a:innerShdw blurRad="101600" dist="76200" dir="5400000">
                    <a:schemeClr val="accent1">
                      <a:satMod val="190000"/>
                      <a:tint val="100000"/>
                      <a:alpha val="74000"/>
                    </a:schemeClr>
                  </a:innerShdw>
                </a:effectLst>
                <a:cs typeface="Al-Hadith1" pitchFamily="2" charset="-78"/>
              </a:rPr>
              <a:t>بسم الله الرحمن الرحيم</a:t>
            </a:r>
            <a:endParaRPr lang="fr-FR" sz="8000" dirty="0"/>
          </a:p>
        </p:txBody>
      </p:sp>
    </p:spTree>
    <p:extLst>
      <p:ext uri="{BB962C8B-B14F-4D97-AF65-F5344CB8AC3E}">
        <p14:creationId xmlns:p14="http://schemas.microsoft.com/office/powerpoint/2010/main" val="2093882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9"/>
          <p:cNvSpPr/>
          <p:nvPr/>
        </p:nvSpPr>
        <p:spPr>
          <a:xfrm>
            <a:off x="1043608" y="584776"/>
            <a:ext cx="6480720"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حل الوضعية المشكلة </a:t>
            </a:r>
            <a:r>
              <a:rPr lang="ar-DZ" sz="4000" b="1" dirty="0" err="1">
                <a:latin typeface="Traditional Arabic" panose="02020603050405020304" pitchFamily="18" charset="-78"/>
                <a:cs typeface="Traditional Arabic" panose="02020603050405020304" pitchFamily="18" charset="-78"/>
              </a:rPr>
              <a:t>الانطلاقية</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4" name="Ellipse 10"/>
          <p:cNvSpPr/>
          <p:nvPr/>
        </p:nvSpPr>
        <p:spPr>
          <a:xfrm>
            <a:off x="7380312" y="584776"/>
            <a:ext cx="648072" cy="82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5</a:t>
            </a:r>
            <a:endParaRPr lang="fr-FR" sz="2800" dirty="0"/>
          </a:p>
        </p:txBody>
      </p:sp>
      <p:sp>
        <p:nvSpPr>
          <p:cNvPr id="5" name="مستطيل: زوايا مستديرة 3"/>
          <p:cNvSpPr/>
          <p:nvPr/>
        </p:nvSpPr>
        <p:spPr>
          <a:xfrm>
            <a:off x="178297" y="1988840"/>
            <a:ext cx="8786191" cy="417646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الغرض منها هو التأكد من مدى تجاوز العقبات التي تم ملاحظتها لدى المتعلمين أثناء عرض الوضعية المشكلة </a:t>
            </a:r>
            <a:r>
              <a:rPr lang="ar-DZ" sz="4000" b="1" dirty="0" err="1">
                <a:solidFill>
                  <a:schemeClr val="tx1"/>
                </a:solidFill>
                <a:cs typeface="+mj-cs"/>
              </a:rPr>
              <a:t>الانطلاقية</a:t>
            </a:r>
            <a:r>
              <a:rPr lang="ar-DZ" sz="4000" b="1" dirty="0">
                <a:solidFill>
                  <a:schemeClr val="tx1"/>
                </a:solidFill>
                <a:cs typeface="+mj-cs"/>
              </a:rPr>
              <a:t> في بداية المقطع.</a:t>
            </a:r>
            <a:endParaRPr lang="fr-FR" sz="4000" b="1" dirty="0">
              <a:solidFill>
                <a:schemeClr val="tx1"/>
              </a:solidFill>
              <a:cs typeface="+mj-cs"/>
            </a:endParaRPr>
          </a:p>
        </p:txBody>
      </p:sp>
    </p:spTree>
    <p:extLst>
      <p:ext uri="{BB962C8B-B14F-4D97-AF65-F5344CB8AC3E}">
        <p14:creationId xmlns:p14="http://schemas.microsoft.com/office/powerpoint/2010/main" val="148483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9"/>
          <p:cNvSpPr/>
          <p:nvPr/>
        </p:nvSpPr>
        <p:spPr>
          <a:xfrm>
            <a:off x="2699792" y="476672"/>
            <a:ext cx="3024336"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التقويم</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4" name="Ellipse 10"/>
          <p:cNvSpPr/>
          <p:nvPr/>
        </p:nvSpPr>
        <p:spPr>
          <a:xfrm>
            <a:off x="5580112" y="476672"/>
            <a:ext cx="648072" cy="82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6</a:t>
            </a:r>
            <a:endParaRPr lang="fr-FR" sz="2800" dirty="0"/>
          </a:p>
        </p:txBody>
      </p:sp>
      <p:sp>
        <p:nvSpPr>
          <p:cNvPr id="5" name="مستطيل: زوايا مستديرة 3"/>
          <p:cNvSpPr/>
          <p:nvPr/>
        </p:nvSpPr>
        <p:spPr>
          <a:xfrm>
            <a:off x="178297" y="1700808"/>
            <a:ext cx="8786191" cy="468052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ويكون عن طريق وضعية مشكلة </a:t>
            </a:r>
            <a:r>
              <a:rPr lang="ar-DZ" sz="4000" b="1" dirty="0" err="1">
                <a:solidFill>
                  <a:schemeClr val="tx1"/>
                </a:solidFill>
                <a:cs typeface="+mj-cs"/>
              </a:rPr>
              <a:t>إدماجية</a:t>
            </a:r>
            <a:r>
              <a:rPr lang="ar-DZ" sz="4000" b="1" dirty="0">
                <a:solidFill>
                  <a:schemeClr val="tx1"/>
                </a:solidFill>
                <a:cs typeface="+mj-cs"/>
              </a:rPr>
              <a:t> شاملة لعناصر الكفاءة الختامية المستهدفة، القصد منه التأكد من درجة تحكم المتعلم في الموارد، والقدرة على تجنيدها وتحويلها، تعبيرا عن مدى تنصيب الكفاءة الختامية لدى المتعلم، قصد اتخاذ القرار المناسب.</a:t>
            </a:r>
            <a:endParaRPr lang="fr-FR" sz="4000" b="1" dirty="0">
              <a:solidFill>
                <a:schemeClr val="tx1"/>
              </a:solidFill>
              <a:cs typeface="+mj-cs"/>
            </a:endParaRPr>
          </a:p>
        </p:txBody>
      </p:sp>
    </p:spTree>
    <p:extLst>
      <p:ext uri="{BB962C8B-B14F-4D97-AF65-F5344CB8AC3E}">
        <p14:creationId xmlns:p14="http://schemas.microsoft.com/office/powerpoint/2010/main" val="279567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9"/>
          <p:cNvSpPr/>
          <p:nvPr/>
        </p:nvSpPr>
        <p:spPr>
          <a:xfrm>
            <a:off x="2915816" y="620688"/>
            <a:ext cx="3024336"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المعالجة</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4" name="Ellipse 10"/>
          <p:cNvSpPr/>
          <p:nvPr/>
        </p:nvSpPr>
        <p:spPr>
          <a:xfrm>
            <a:off x="5796136" y="620688"/>
            <a:ext cx="648072" cy="82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7</a:t>
            </a:r>
            <a:endParaRPr lang="fr-FR" sz="2800" dirty="0"/>
          </a:p>
        </p:txBody>
      </p:sp>
      <p:sp>
        <p:nvSpPr>
          <p:cNvPr id="5" name="مستطيل: زوايا مستديرة 3"/>
          <p:cNvSpPr/>
          <p:nvPr/>
        </p:nvSpPr>
        <p:spPr>
          <a:xfrm>
            <a:off x="178297" y="1988840"/>
            <a:ext cx="8786191" cy="417646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وتأتي كنتيجة لمرحلة التقويم القصد منها تدارك مواطن الضعف الملاحظة لدى المتعلم ومعالجتها في حينها.</a:t>
            </a:r>
            <a:endParaRPr lang="fr-FR" sz="4000" b="1" dirty="0">
              <a:solidFill>
                <a:schemeClr val="tx1"/>
              </a:solidFill>
              <a:cs typeface="+mj-cs"/>
            </a:endParaRPr>
          </a:p>
        </p:txBody>
      </p:sp>
    </p:spTree>
    <p:extLst>
      <p:ext uri="{BB962C8B-B14F-4D97-AF65-F5344CB8AC3E}">
        <p14:creationId xmlns:p14="http://schemas.microsoft.com/office/powerpoint/2010/main" val="410668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055077" y="185533"/>
            <a:ext cx="6991643" cy="1580555"/>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400" dirty="0">
                <a:solidFill>
                  <a:srgbClr val="FF0000"/>
                </a:solidFill>
                <a:cs typeface="Al-Hadith1" pitchFamily="2" charset="-78"/>
              </a:rPr>
              <a:t>مقترح توزيع حصص اللغة العربية في أسبوع الإدماج</a:t>
            </a:r>
            <a:endParaRPr lang="fr-FR" sz="4400" dirty="0">
              <a:solidFill>
                <a:srgbClr val="FF0000"/>
              </a:solidFill>
              <a:cs typeface="Al-Hadith1" pitchFamily="2" charset="-78"/>
            </a:endParaRPr>
          </a:p>
        </p:txBody>
      </p:sp>
      <p:sp>
        <p:nvSpPr>
          <p:cNvPr id="3" name="Rectangle à coins arrondis 2"/>
          <p:cNvSpPr/>
          <p:nvPr/>
        </p:nvSpPr>
        <p:spPr>
          <a:xfrm>
            <a:off x="6361043" y="1898210"/>
            <a:ext cx="2520000" cy="966624"/>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(ح1): </a:t>
            </a:r>
            <a:r>
              <a:rPr lang="ar-DZ" sz="2400" b="1" dirty="0">
                <a:ln>
                  <a:solidFill>
                    <a:schemeClr val="tx1"/>
                  </a:solidFill>
                </a:ln>
                <a:solidFill>
                  <a:srgbClr val="002060"/>
                </a:solidFill>
              </a:rPr>
              <a:t>فهم المنطوق والتعبير الشفهي</a:t>
            </a:r>
            <a:endParaRPr lang="fr-FR" sz="2800" b="1" dirty="0">
              <a:ln>
                <a:solidFill>
                  <a:schemeClr val="tx1"/>
                </a:solidFill>
              </a:ln>
              <a:solidFill>
                <a:srgbClr val="002060"/>
              </a:solidFill>
            </a:endParaRPr>
          </a:p>
        </p:txBody>
      </p:sp>
      <p:sp>
        <p:nvSpPr>
          <p:cNvPr id="4" name="Rectangle à coins arrondis 2"/>
          <p:cNvSpPr/>
          <p:nvPr/>
        </p:nvSpPr>
        <p:spPr>
          <a:xfrm>
            <a:off x="6361043" y="3155200"/>
            <a:ext cx="2520000"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(ح2): التعبير الشفهي</a:t>
            </a:r>
            <a:endParaRPr lang="fr-FR" sz="2800" b="1" dirty="0">
              <a:ln>
                <a:solidFill>
                  <a:schemeClr val="tx1"/>
                </a:solidFill>
              </a:ln>
              <a:solidFill>
                <a:srgbClr val="002060"/>
              </a:solidFill>
            </a:endParaRPr>
          </a:p>
        </p:txBody>
      </p:sp>
      <p:sp>
        <p:nvSpPr>
          <p:cNvPr id="5" name="Rectangle à coins arrondis 2"/>
          <p:cNvSpPr/>
          <p:nvPr/>
        </p:nvSpPr>
        <p:spPr>
          <a:xfrm>
            <a:off x="6361043" y="4453566"/>
            <a:ext cx="2520000"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(ح3 + ح4): إنتاج شفوي وقراءة</a:t>
            </a:r>
            <a:endParaRPr lang="fr-FR" sz="2800" b="1" dirty="0">
              <a:ln>
                <a:solidFill>
                  <a:schemeClr val="tx1"/>
                </a:solidFill>
              </a:ln>
              <a:solidFill>
                <a:srgbClr val="002060"/>
              </a:solidFill>
            </a:endParaRPr>
          </a:p>
        </p:txBody>
      </p:sp>
      <p:sp>
        <p:nvSpPr>
          <p:cNvPr id="6" name="Rectangle à coins arrondis 2"/>
          <p:cNvSpPr/>
          <p:nvPr/>
        </p:nvSpPr>
        <p:spPr>
          <a:xfrm>
            <a:off x="6361043" y="5751932"/>
            <a:ext cx="2520000"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(ح5): محفوظات</a:t>
            </a:r>
            <a:endParaRPr lang="fr-FR" sz="2800" b="1" dirty="0">
              <a:ln>
                <a:solidFill>
                  <a:schemeClr val="tx1"/>
                </a:solidFill>
              </a:ln>
              <a:solidFill>
                <a:srgbClr val="002060"/>
              </a:solidFill>
            </a:endParaRPr>
          </a:p>
        </p:txBody>
      </p:sp>
      <p:sp>
        <p:nvSpPr>
          <p:cNvPr id="9" name="Rectangle à coins arrondis 2"/>
          <p:cNvSpPr/>
          <p:nvPr/>
        </p:nvSpPr>
        <p:spPr>
          <a:xfrm>
            <a:off x="103239" y="1898210"/>
            <a:ext cx="5555439"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200" b="1" dirty="0">
                <a:ln>
                  <a:solidFill>
                    <a:schemeClr val="tx1"/>
                  </a:solidFill>
                </a:ln>
                <a:solidFill>
                  <a:schemeClr val="accent1">
                    <a:lumMod val="75000"/>
                  </a:schemeClr>
                </a:solidFill>
              </a:rPr>
              <a:t>- استذكار القصص المنطوقة + استعمال التراكيب والصيغ في وضعيات دالة </a:t>
            </a:r>
            <a:endParaRPr lang="fr-FR" sz="3200" b="1" dirty="0">
              <a:ln>
                <a:solidFill>
                  <a:schemeClr val="tx1"/>
                </a:solidFill>
              </a:ln>
              <a:solidFill>
                <a:schemeClr val="accent1">
                  <a:lumMod val="75000"/>
                </a:schemeClr>
              </a:solidFill>
            </a:endParaRPr>
          </a:p>
        </p:txBody>
      </p:sp>
      <p:sp>
        <p:nvSpPr>
          <p:cNvPr id="10" name="Rectangle à coins arrondis 2"/>
          <p:cNvSpPr/>
          <p:nvPr/>
        </p:nvSpPr>
        <p:spPr>
          <a:xfrm>
            <a:off x="103239" y="3152852"/>
            <a:ext cx="5555439"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200" b="1" dirty="0">
                <a:ln>
                  <a:solidFill>
                    <a:schemeClr val="tx1"/>
                  </a:solidFill>
                </a:ln>
                <a:solidFill>
                  <a:schemeClr val="accent1">
                    <a:lumMod val="75000"/>
                  </a:schemeClr>
                </a:solidFill>
              </a:rPr>
              <a:t>- توظيف الصيغ والتراكيب</a:t>
            </a:r>
            <a:endParaRPr lang="fr-FR" sz="3200" b="1" dirty="0">
              <a:ln>
                <a:solidFill>
                  <a:schemeClr val="tx1"/>
                </a:solidFill>
              </a:ln>
              <a:solidFill>
                <a:schemeClr val="accent1">
                  <a:lumMod val="75000"/>
                </a:schemeClr>
              </a:solidFill>
            </a:endParaRPr>
          </a:p>
        </p:txBody>
      </p:sp>
      <p:sp>
        <p:nvSpPr>
          <p:cNvPr id="11" name="Rectangle à coins arrondis 2"/>
          <p:cNvSpPr/>
          <p:nvPr/>
        </p:nvSpPr>
        <p:spPr>
          <a:xfrm>
            <a:off x="103239" y="4403526"/>
            <a:ext cx="5555439"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600" b="1" dirty="0">
                <a:ln>
                  <a:solidFill>
                    <a:schemeClr val="tx1"/>
                  </a:solidFill>
                </a:ln>
                <a:solidFill>
                  <a:schemeClr val="accent1">
                    <a:lumMod val="75000"/>
                  </a:schemeClr>
                </a:solidFill>
              </a:rPr>
              <a:t>- </a:t>
            </a:r>
            <a:r>
              <a:rPr lang="ar-DZ" sz="2800" b="1" dirty="0">
                <a:ln>
                  <a:solidFill>
                    <a:schemeClr val="tx1"/>
                  </a:solidFill>
                </a:ln>
                <a:solidFill>
                  <a:schemeClr val="accent1">
                    <a:lumMod val="75000"/>
                  </a:schemeClr>
                </a:solidFill>
              </a:rPr>
              <a:t>قراءة النصوص الثلاثة + أفهم وأجيب لأسبوع التقويم + مراجعة حروف المقطع</a:t>
            </a:r>
            <a:endParaRPr lang="fr-FR" sz="3600" b="1" dirty="0">
              <a:ln>
                <a:solidFill>
                  <a:schemeClr val="tx1"/>
                </a:solidFill>
              </a:ln>
              <a:solidFill>
                <a:schemeClr val="accent1">
                  <a:lumMod val="75000"/>
                </a:schemeClr>
              </a:solidFill>
            </a:endParaRPr>
          </a:p>
        </p:txBody>
      </p:sp>
      <p:sp>
        <p:nvSpPr>
          <p:cNvPr id="12" name="Rectangle à coins arrondis 2"/>
          <p:cNvSpPr/>
          <p:nvPr/>
        </p:nvSpPr>
        <p:spPr>
          <a:xfrm>
            <a:off x="103239" y="5751932"/>
            <a:ext cx="5555439"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200" b="1" dirty="0">
                <a:ln>
                  <a:solidFill>
                    <a:schemeClr val="tx1"/>
                  </a:solidFill>
                </a:ln>
                <a:solidFill>
                  <a:schemeClr val="accent1">
                    <a:lumMod val="75000"/>
                  </a:schemeClr>
                </a:solidFill>
              </a:rPr>
              <a:t>- مسرحة أحداث المحفوظة أو الأنشودة</a:t>
            </a:r>
            <a:endParaRPr lang="fr-FR" sz="3200" b="1" dirty="0">
              <a:ln>
                <a:solidFill>
                  <a:schemeClr val="tx1"/>
                </a:solidFill>
              </a:ln>
              <a:solidFill>
                <a:schemeClr val="accent1">
                  <a:lumMod val="75000"/>
                </a:schemeClr>
              </a:solidFill>
            </a:endParaRPr>
          </a:p>
        </p:txBody>
      </p:sp>
    </p:spTree>
    <p:extLst>
      <p:ext uri="{BB962C8B-B14F-4D97-AF65-F5344CB8AC3E}">
        <p14:creationId xmlns:p14="http://schemas.microsoft.com/office/powerpoint/2010/main" val="196550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anim calcmode="lin" valueType="num">
                                      <p:cBhvr>
                                        <p:cTn id="40" dur="2000" fill="hold"/>
                                        <p:tgtEl>
                                          <p:spTgt spid="4"/>
                                        </p:tgtEl>
                                        <p:attrNameLst>
                                          <p:attrName>ppt_w</p:attrName>
                                        </p:attrNameLst>
                                      </p:cBhvr>
                                      <p:tavLst>
                                        <p:tav tm="0" fmla="#ppt_w*sin(2.5*pi*$)">
                                          <p:val>
                                            <p:fltVal val="0"/>
                                          </p:val>
                                        </p:tav>
                                        <p:tav tm="100000">
                                          <p:val>
                                            <p:fltVal val="1"/>
                                          </p:val>
                                        </p:tav>
                                      </p:tavLst>
                                    </p:anim>
                                    <p:anim calcmode="lin" valueType="num">
                                      <p:cBhvr>
                                        <p:cTn id="41"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80">
                                          <p:stCondLst>
                                            <p:cond delay="0"/>
                                          </p:stCondLst>
                                        </p:cTn>
                                        <p:tgtEl>
                                          <p:spTgt spid="10"/>
                                        </p:tgtEl>
                                      </p:cBhvr>
                                    </p:animEffect>
                                    <p:anim calcmode="lin" valueType="num">
                                      <p:cBhvr>
                                        <p:cTn id="4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2" dur="26">
                                          <p:stCondLst>
                                            <p:cond delay="650"/>
                                          </p:stCondLst>
                                        </p:cTn>
                                        <p:tgtEl>
                                          <p:spTgt spid="10"/>
                                        </p:tgtEl>
                                      </p:cBhvr>
                                      <p:to x="100000" y="60000"/>
                                    </p:animScale>
                                    <p:animScale>
                                      <p:cBhvr>
                                        <p:cTn id="53" dur="166" decel="50000">
                                          <p:stCondLst>
                                            <p:cond delay="676"/>
                                          </p:stCondLst>
                                        </p:cTn>
                                        <p:tgtEl>
                                          <p:spTgt spid="10"/>
                                        </p:tgtEl>
                                      </p:cBhvr>
                                      <p:to x="100000" y="100000"/>
                                    </p:animScale>
                                    <p:animScale>
                                      <p:cBhvr>
                                        <p:cTn id="54" dur="26">
                                          <p:stCondLst>
                                            <p:cond delay="1312"/>
                                          </p:stCondLst>
                                        </p:cTn>
                                        <p:tgtEl>
                                          <p:spTgt spid="10"/>
                                        </p:tgtEl>
                                      </p:cBhvr>
                                      <p:to x="100000" y="80000"/>
                                    </p:animScale>
                                    <p:animScale>
                                      <p:cBhvr>
                                        <p:cTn id="55" dur="166" decel="50000">
                                          <p:stCondLst>
                                            <p:cond delay="1338"/>
                                          </p:stCondLst>
                                        </p:cTn>
                                        <p:tgtEl>
                                          <p:spTgt spid="10"/>
                                        </p:tgtEl>
                                      </p:cBhvr>
                                      <p:to x="100000" y="100000"/>
                                    </p:animScale>
                                    <p:animScale>
                                      <p:cBhvr>
                                        <p:cTn id="56" dur="26">
                                          <p:stCondLst>
                                            <p:cond delay="1642"/>
                                          </p:stCondLst>
                                        </p:cTn>
                                        <p:tgtEl>
                                          <p:spTgt spid="10"/>
                                        </p:tgtEl>
                                      </p:cBhvr>
                                      <p:to x="100000" y="90000"/>
                                    </p:animScale>
                                    <p:animScale>
                                      <p:cBhvr>
                                        <p:cTn id="57" dur="166" decel="50000">
                                          <p:stCondLst>
                                            <p:cond delay="1668"/>
                                          </p:stCondLst>
                                        </p:cTn>
                                        <p:tgtEl>
                                          <p:spTgt spid="10"/>
                                        </p:tgtEl>
                                      </p:cBhvr>
                                      <p:to x="100000" y="100000"/>
                                    </p:animScale>
                                    <p:animScale>
                                      <p:cBhvr>
                                        <p:cTn id="58" dur="26">
                                          <p:stCondLst>
                                            <p:cond delay="1808"/>
                                          </p:stCondLst>
                                        </p:cTn>
                                        <p:tgtEl>
                                          <p:spTgt spid="10"/>
                                        </p:tgtEl>
                                      </p:cBhvr>
                                      <p:to x="100000" y="95000"/>
                                    </p:animScale>
                                    <p:animScale>
                                      <p:cBhvr>
                                        <p:cTn id="59" dur="166" decel="50000">
                                          <p:stCondLst>
                                            <p:cond delay="1834"/>
                                          </p:stCondLst>
                                        </p:cTn>
                                        <p:tgtEl>
                                          <p:spTgt spid="10"/>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2000"/>
                                        <p:tgtEl>
                                          <p:spTgt spid="5"/>
                                        </p:tgtEl>
                                      </p:cBhvr>
                                    </p:animEffect>
                                    <p:anim calcmode="lin" valueType="num">
                                      <p:cBhvr>
                                        <p:cTn id="65" dur="2000" fill="hold"/>
                                        <p:tgtEl>
                                          <p:spTgt spid="5"/>
                                        </p:tgtEl>
                                        <p:attrNameLst>
                                          <p:attrName>ppt_w</p:attrName>
                                        </p:attrNameLst>
                                      </p:cBhvr>
                                      <p:tavLst>
                                        <p:tav tm="0" fmla="#ppt_w*sin(2.5*pi*$)">
                                          <p:val>
                                            <p:fltVal val="0"/>
                                          </p:val>
                                        </p:tav>
                                        <p:tav tm="100000">
                                          <p:val>
                                            <p:fltVal val="1"/>
                                          </p:val>
                                        </p:tav>
                                      </p:tavLst>
                                    </p:anim>
                                    <p:anim calcmode="lin" valueType="num">
                                      <p:cBhvr>
                                        <p:cTn id="6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80">
                                          <p:stCondLst>
                                            <p:cond delay="0"/>
                                          </p:stCondLst>
                                        </p:cTn>
                                        <p:tgtEl>
                                          <p:spTgt spid="11"/>
                                        </p:tgtEl>
                                      </p:cBhvr>
                                    </p:animEffect>
                                    <p:anim calcmode="lin" valueType="num">
                                      <p:cBhvr>
                                        <p:cTn id="7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7" dur="26">
                                          <p:stCondLst>
                                            <p:cond delay="650"/>
                                          </p:stCondLst>
                                        </p:cTn>
                                        <p:tgtEl>
                                          <p:spTgt spid="11"/>
                                        </p:tgtEl>
                                      </p:cBhvr>
                                      <p:to x="100000" y="60000"/>
                                    </p:animScale>
                                    <p:animScale>
                                      <p:cBhvr>
                                        <p:cTn id="78" dur="166" decel="50000">
                                          <p:stCondLst>
                                            <p:cond delay="676"/>
                                          </p:stCondLst>
                                        </p:cTn>
                                        <p:tgtEl>
                                          <p:spTgt spid="11"/>
                                        </p:tgtEl>
                                      </p:cBhvr>
                                      <p:to x="100000" y="100000"/>
                                    </p:animScale>
                                    <p:animScale>
                                      <p:cBhvr>
                                        <p:cTn id="79" dur="26">
                                          <p:stCondLst>
                                            <p:cond delay="1312"/>
                                          </p:stCondLst>
                                        </p:cTn>
                                        <p:tgtEl>
                                          <p:spTgt spid="11"/>
                                        </p:tgtEl>
                                      </p:cBhvr>
                                      <p:to x="100000" y="80000"/>
                                    </p:animScale>
                                    <p:animScale>
                                      <p:cBhvr>
                                        <p:cTn id="80" dur="166" decel="50000">
                                          <p:stCondLst>
                                            <p:cond delay="1338"/>
                                          </p:stCondLst>
                                        </p:cTn>
                                        <p:tgtEl>
                                          <p:spTgt spid="11"/>
                                        </p:tgtEl>
                                      </p:cBhvr>
                                      <p:to x="100000" y="100000"/>
                                    </p:animScale>
                                    <p:animScale>
                                      <p:cBhvr>
                                        <p:cTn id="81" dur="26">
                                          <p:stCondLst>
                                            <p:cond delay="1642"/>
                                          </p:stCondLst>
                                        </p:cTn>
                                        <p:tgtEl>
                                          <p:spTgt spid="11"/>
                                        </p:tgtEl>
                                      </p:cBhvr>
                                      <p:to x="100000" y="90000"/>
                                    </p:animScale>
                                    <p:animScale>
                                      <p:cBhvr>
                                        <p:cTn id="82" dur="166" decel="50000">
                                          <p:stCondLst>
                                            <p:cond delay="1668"/>
                                          </p:stCondLst>
                                        </p:cTn>
                                        <p:tgtEl>
                                          <p:spTgt spid="11"/>
                                        </p:tgtEl>
                                      </p:cBhvr>
                                      <p:to x="100000" y="100000"/>
                                    </p:animScale>
                                    <p:animScale>
                                      <p:cBhvr>
                                        <p:cTn id="83" dur="26">
                                          <p:stCondLst>
                                            <p:cond delay="1808"/>
                                          </p:stCondLst>
                                        </p:cTn>
                                        <p:tgtEl>
                                          <p:spTgt spid="11"/>
                                        </p:tgtEl>
                                      </p:cBhvr>
                                      <p:to x="100000" y="95000"/>
                                    </p:animScale>
                                    <p:animScale>
                                      <p:cBhvr>
                                        <p:cTn id="84" dur="166" decel="50000">
                                          <p:stCondLst>
                                            <p:cond delay="1834"/>
                                          </p:stCondLst>
                                        </p:cTn>
                                        <p:tgtEl>
                                          <p:spTgt spid="11"/>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45" presetClass="entr" presetSubtype="0"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2000"/>
                                        <p:tgtEl>
                                          <p:spTgt spid="6"/>
                                        </p:tgtEl>
                                      </p:cBhvr>
                                    </p:animEffect>
                                    <p:anim calcmode="lin" valueType="num">
                                      <p:cBhvr>
                                        <p:cTn id="90" dur="2000" fill="hold"/>
                                        <p:tgtEl>
                                          <p:spTgt spid="6"/>
                                        </p:tgtEl>
                                        <p:attrNameLst>
                                          <p:attrName>ppt_w</p:attrName>
                                        </p:attrNameLst>
                                      </p:cBhvr>
                                      <p:tavLst>
                                        <p:tav tm="0" fmla="#ppt_w*sin(2.5*pi*$)">
                                          <p:val>
                                            <p:fltVal val="0"/>
                                          </p:val>
                                        </p:tav>
                                        <p:tav tm="100000">
                                          <p:val>
                                            <p:fltVal val="1"/>
                                          </p:val>
                                        </p:tav>
                                      </p:tavLst>
                                    </p:anim>
                                    <p:anim calcmode="lin" valueType="num">
                                      <p:cBhvr>
                                        <p:cTn id="91"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wipe(down)">
                                      <p:cBhvr>
                                        <p:cTn id="96" dur="580">
                                          <p:stCondLst>
                                            <p:cond delay="0"/>
                                          </p:stCondLst>
                                        </p:cTn>
                                        <p:tgtEl>
                                          <p:spTgt spid="12"/>
                                        </p:tgtEl>
                                      </p:cBhvr>
                                    </p:animEffect>
                                    <p:anim calcmode="lin" valueType="num">
                                      <p:cBhvr>
                                        <p:cTn id="9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2" dur="26">
                                          <p:stCondLst>
                                            <p:cond delay="650"/>
                                          </p:stCondLst>
                                        </p:cTn>
                                        <p:tgtEl>
                                          <p:spTgt spid="12"/>
                                        </p:tgtEl>
                                      </p:cBhvr>
                                      <p:to x="100000" y="60000"/>
                                    </p:animScale>
                                    <p:animScale>
                                      <p:cBhvr>
                                        <p:cTn id="103" dur="166" decel="50000">
                                          <p:stCondLst>
                                            <p:cond delay="676"/>
                                          </p:stCondLst>
                                        </p:cTn>
                                        <p:tgtEl>
                                          <p:spTgt spid="12"/>
                                        </p:tgtEl>
                                      </p:cBhvr>
                                      <p:to x="100000" y="100000"/>
                                    </p:animScale>
                                    <p:animScale>
                                      <p:cBhvr>
                                        <p:cTn id="104" dur="26">
                                          <p:stCondLst>
                                            <p:cond delay="1312"/>
                                          </p:stCondLst>
                                        </p:cTn>
                                        <p:tgtEl>
                                          <p:spTgt spid="12"/>
                                        </p:tgtEl>
                                      </p:cBhvr>
                                      <p:to x="100000" y="80000"/>
                                    </p:animScale>
                                    <p:animScale>
                                      <p:cBhvr>
                                        <p:cTn id="105" dur="166" decel="50000">
                                          <p:stCondLst>
                                            <p:cond delay="1338"/>
                                          </p:stCondLst>
                                        </p:cTn>
                                        <p:tgtEl>
                                          <p:spTgt spid="12"/>
                                        </p:tgtEl>
                                      </p:cBhvr>
                                      <p:to x="100000" y="100000"/>
                                    </p:animScale>
                                    <p:animScale>
                                      <p:cBhvr>
                                        <p:cTn id="106" dur="26">
                                          <p:stCondLst>
                                            <p:cond delay="1642"/>
                                          </p:stCondLst>
                                        </p:cTn>
                                        <p:tgtEl>
                                          <p:spTgt spid="12"/>
                                        </p:tgtEl>
                                      </p:cBhvr>
                                      <p:to x="100000" y="90000"/>
                                    </p:animScale>
                                    <p:animScale>
                                      <p:cBhvr>
                                        <p:cTn id="107" dur="166" decel="50000">
                                          <p:stCondLst>
                                            <p:cond delay="1668"/>
                                          </p:stCondLst>
                                        </p:cTn>
                                        <p:tgtEl>
                                          <p:spTgt spid="12"/>
                                        </p:tgtEl>
                                      </p:cBhvr>
                                      <p:to x="100000" y="100000"/>
                                    </p:animScale>
                                    <p:animScale>
                                      <p:cBhvr>
                                        <p:cTn id="108" dur="26">
                                          <p:stCondLst>
                                            <p:cond delay="1808"/>
                                          </p:stCondLst>
                                        </p:cTn>
                                        <p:tgtEl>
                                          <p:spTgt spid="12"/>
                                        </p:tgtEl>
                                      </p:cBhvr>
                                      <p:to x="100000" y="95000"/>
                                    </p:animScale>
                                    <p:animScale>
                                      <p:cBhvr>
                                        <p:cTn id="10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à coins arrondis 2"/>
          <p:cNvSpPr/>
          <p:nvPr/>
        </p:nvSpPr>
        <p:spPr>
          <a:xfrm>
            <a:off x="6361043" y="175433"/>
            <a:ext cx="2520000"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(ح6): قراءة وكتابة (1)</a:t>
            </a:r>
            <a:endParaRPr lang="fr-FR" sz="2800" b="1" dirty="0">
              <a:ln>
                <a:solidFill>
                  <a:schemeClr val="tx1"/>
                </a:solidFill>
              </a:ln>
              <a:solidFill>
                <a:srgbClr val="002060"/>
              </a:solidFill>
            </a:endParaRPr>
          </a:p>
        </p:txBody>
      </p:sp>
      <p:sp>
        <p:nvSpPr>
          <p:cNvPr id="25" name="Rectangle à coins arrondis 2"/>
          <p:cNvSpPr/>
          <p:nvPr/>
        </p:nvSpPr>
        <p:spPr>
          <a:xfrm>
            <a:off x="6361043" y="1345002"/>
            <a:ext cx="2520000"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(ح7): إملاء (1)</a:t>
            </a:r>
            <a:endParaRPr lang="fr-FR" sz="2800" b="1" dirty="0">
              <a:ln>
                <a:solidFill>
                  <a:schemeClr val="tx1"/>
                </a:solidFill>
              </a:ln>
              <a:solidFill>
                <a:srgbClr val="002060"/>
              </a:solidFill>
            </a:endParaRPr>
          </a:p>
        </p:txBody>
      </p:sp>
      <p:sp>
        <p:nvSpPr>
          <p:cNvPr id="26" name="Rectangle à coins arrondis 2"/>
          <p:cNvSpPr/>
          <p:nvPr/>
        </p:nvSpPr>
        <p:spPr>
          <a:xfrm>
            <a:off x="6361043" y="2450891"/>
            <a:ext cx="2520000"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(ح8) قراءة وكتابة (2)</a:t>
            </a:r>
            <a:endParaRPr lang="fr-FR" sz="2800" b="1" dirty="0">
              <a:ln>
                <a:solidFill>
                  <a:schemeClr val="tx1"/>
                </a:solidFill>
              </a:ln>
              <a:solidFill>
                <a:srgbClr val="002060"/>
              </a:solidFill>
            </a:endParaRPr>
          </a:p>
        </p:txBody>
      </p:sp>
      <p:sp>
        <p:nvSpPr>
          <p:cNvPr id="27" name="Rectangle à coins arrondis 2"/>
          <p:cNvSpPr/>
          <p:nvPr/>
        </p:nvSpPr>
        <p:spPr>
          <a:xfrm>
            <a:off x="6361043" y="5707592"/>
            <a:ext cx="2520000"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a:t>
            </a:r>
            <a:r>
              <a:rPr lang="ar-DZ" sz="2800" b="1" dirty="0" smtClean="0">
                <a:ln>
                  <a:solidFill>
                    <a:schemeClr val="tx1"/>
                  </a:solidFill>
                </a:ln>
                <a:solidFill>
                  <a:srgbClr val="002060"/>
                </a:solidFill>
              </a:rPr>
              <a:t>ح12): </a:t>
            </a:r>
            <a:r>
              <a:rPr lang="ar-DZ" sz="2800" b="1" dirty="0">
                <a:ln>
                  <a:solidFill>
                    <a:schemeClr val="tx1"/>
                  </a:solidFill>
                </a:ln>
                <a:solidFill>
                  <a:srgbClr val="002060"/>
                </a:solidFill>
              </a:rPr>
              <a:t>محفوظات</a:t>
            </a:r>
            <a:endParaRPr lang="fr-FR" sz="2800" b="1" dirty="0">
              <a:ln>
                <a:solidFill>
                  <a:schemeClr val="tx1"/>
                </a:solidFill>
              </a:ln>
              <a:solidFill>
                <a:srgbClr val="002060"/>
              </a:solidFill>
            </a:endParaRPr>
          </a:p>
        </p:txBody>
      </p:sp>
      <p:sp>
        <p:nvSpPr>
          <p:cNvPr id="28" name="Rectangle à coins arrondis 2"/>
          <p:cNvSpPr/>
          <p:nvPr/>
        </p:nvSpPr>
        <p:spPr>
          <a:xfrm>
            <a:off x="103239" y="175433"/>
            <a:ext cx="5555439"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600" b="1" dirty="0">
                <a:ln>
                  <a:solidFill>
                    <a:schemeClr val="tx1"/>
                  </a:solidFill>
                </a:ln>
                <a:solidFill>
                  <a:schemeClr val="accent1">
                    <a:lumMod val="75000"/>
                  </a:schemeClr>
                </a:solidFill>
              </a:rPr>
              <a:t>- كتابة + إملاء + حل وضعيات</a:t>
            </a:r>
            <a:endParaRPr lang="fr-FR" sz="3600" b="1" dirty="0">
              <a:ln>
                <a:solidFill>
                  <a:schemeClr val="tx1"/>
                </a:solidFill>
              </a:ln>
              <a:solidFill>
                <a:schemeClr val="accent1">
                  <a:lumMod val="75000"/>
                </a:schemeClr>
              </a:solidFill>
            </a:endParaRPr>
          </a:p>
        </p:txBody>
      </p:sp>
      <p:sp>
        <p:nvSpPr>
          <p:cNvPr id="29" name="Rectangle à coins arrondis 2"/>
          <p:cNvSpPr/>
          <p:nvPr/>
        </p:nvSpPr>
        <p:spPr>
          <a:xfrm>
            <a:off x="103239" y="1345002"/>
            <a:ext cx="5555439"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600" b="1" dirty="0">
                <a:ln>
                  <a:solidFill>
                    <a:schemeClr val="tx1"/>
                  </a:solidFill>
                </a:ln>
                <a:solidFill>
                  <a:schemeClr val="accent1">
                    <a:lumMod val="75000"/>
                  </a:schemeClr>
                </a:solidFill>
              </a:rPr>
              <a:t>- حل الوضعية </a:t>
            </a:r>
            <a:r>
              <a:rPr lang="ar-DZ" sz="3600" b="1" dirty="0" err="1">
                <a:ln>
                  <a:solidFill>
                    <a:schemeClr val="tx1"/>
                  </a:solidFill>
                </a:ln>
                <a:solidFill>
                  <a:schemeClr val="accent1">
                    <a:lumMod val="75000"/>
                  </a:schemeClr>
                </a:solidFill>
              </a:rPr>
              <a:t>الانطلاقية</a:t>
            </a:r>
            <a:r>
              <a:rPr lang="ar-DZ" sz="3600" b="1" dirty="0">
                <a:ln>
                  <a:solidFill>
                    <a:schemeClr val="tx1"/>
                  </a:solidFill>
                </a:ln>
                <a:solidFill>
                  <a:schemeClr val="accent1">
                    <a:lumMod val="75000"/>
                  </a:schemeClr>
                </a:solidFill>
              </a:rPr>
              <a:t> "الأم"</a:t>
            </a:r>
            <a:endParaRPr lang="fr-FR" sz="3600" b="1" dirty="0">
              <a:ln>
                <a:solidFill>
                  <a:schemeClr val="tx1"/>
                </a:solidFill>
              </a:ln>
              <a:solidFill>
                <a:schemeClr val="accent1">
                  <a:lumMod val="75000"/>
                </a:schemeClr>
              </a:solidFill>
            </a:endParaRPr>
          </a:p>
        </p:txBody>
      </p:sp>
      <p:sp>
        <p:nvSpPr>
          <p:cNvPr id="30" name="Rectangle à coins arrondis 2"/>
          <p:cNvSpPr/>
          <p:nvPr/>
        </p:nvSpPr>
        <p:spPr>
          <a:xfrm>
            <a:off x="103239" y="2400851"/>
            <a:ext cx="5555439"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600" b="1" dirty="0">
                <a:ln>
                  <a:solidFill>
                    <a:schemeClr val="tx1"/>
                  </a:solidFill>
                </a:ln>
                <a:solidFill>
                  <a:schemeClr val="accent1">
                    <a:lumMod val="75000"/>
                  </a:schemeClr>
                </a:solidFill>
              </a:rPr>
              <a:t>- الوضعية </a:t>
            </a:r>
            <a:r>
              <a:rPr lang="ar-DZ" sz="3600" b="1" dirty="0" err="1">
                <a:ln>
                  <a:solidFill>
                    <a:schemeClr val="tx1"/>
                  </a:solidFill>
                </a:ln>
                <a:solidFill>
                  <a:schemeClr val="accent1">
                    <a:lumMod val="75000"/>
                  </a:schemeClr>
                </a:solidFill>
              </a:rPr>
              <a:t>الإدماجية</a:t>
            </a:r>
            <a:r>
              <a:rPr lang="ar-DZ" sz="3600" b="1" dirty="0">
                <a:ln>
                  <a:solidFill>
                    <a:schemeClr val="tx1"/>
                  </a:solidFill>
                </a:ln>
                <a:solidFill>
                  <a:schemeClr val="accent1">
                    <a:lumMod val="75000"/>
                  </a:schemeClr>
                </a:solidFill>
              </a:rPr>
              <a:t> التقويمية</a:t>
            </a:r>
            <a:endParaRPr lang="fr-FR" sz="3600" b="1" dirty="0">
              <a:ln>
                <a:solidFill>
                  <a:schemeClr val="tx1"/>
                </a:solidFill>
              </a:ln>
              <a:solidFill>
                <a:schemeClr val="accent1">
                  <a:lumMod val="75000"/>
                </a:schemeClr>
              </a:solidFill>
            </a:endParaRPr>
          </a:p>
        </p:txBody>
      </p:sp>
      <p:sp>
        <p:nvSpPr>
          <p:cNvPr id="31" name="Rectangle à coins arrondis 2"/>
          <p:cNvSpPr/>
          <p:nvPr/>
        </p:nvSpPr>
        <p:spPr>
          <a:xfrm>
            <a:off x="103239" y="5707592"/>
            <a:ext cx="5555439"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200" b="1" dirty="0">
                <a:ln>
                  <a:solidFill>
                    <a:schemeClr val="tx1"/>
                  </a:solidFill>
                </a:ln>
                <a:solidFill>
                  <a:schemeClr val="accent1">
                    <a:lumMod val="75000"/>
                  </a:schemeClr>
                </a:solidFill>
              </a:rPr>
              <a:t>- مسرحة أحداث المحفوظة أو الأنشودة</a:t>
            </a:r>
            <a:endParaRPr lang="fr-FR" sz="3200" b="1" dirty="0">
              <a:ln>
                <a:solidFill>
                  <a:schemeClr val="tx1"/>
                </a:solidFill>
              </a:ln>
              <a:solidFill>
                <a:schemeClr val="accent1">
                  <a:lumMod val="75000"/>
                </a:schemeClr>
              </a:solidFill>
            </a:endParaRPr>
          </a:p>
        </p:txBody>
      </p:sp>
      <p:sp>
        <p:nvSpPr>
          <p:cNvPr id="32" name="Rectangle à coins arrondis 2"/>
          <p:cNvSpPr/>
          <p:nvPr/>
        </p:nvSpPr>
        <p:spPr>
          <a:xfrm>
            <a:off x="6361043" y="3591778"/>
            <a:ext cx="2520000"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(ح9) مشروع كتابي</a:t>
            </a:r>
            <a:endParaRPr lang="fr-FR" sz="2800" b="1" dirty="0">
              <a:ln>
                <a:solidFill>
                  <a:schemeClr val="tx1"/>
                </a:solidFill>
              </a:ln>
              <a:solidFill>
                <a:srgbClr val="002060"/>
              </a:solidFill>
            </a:endParaRPr>
          </a:p>
        </p:txBody>
      </p:sp>
      <p:sp>
        <p:nvSpPr>
          <p:cNvPr id="33" name="Rectangle à coins arrondis 2"/>
          <p:cNvSpPr/>
          <p:nvPr/>
        </p:nvSpPr>
        <p:spPr>
          <a:xfrm>
            <a:off x="103239" y="3541738"/>
            <a:ext cx="5555439"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3600" b="1" dirty="0">
                <a:ln>
                  <a:solidFill>
                    <a:schemeClr val="tx1"/>
                  </a:solidFill>
                </a:ln>
                <a:solidFill>
                  <a:schemeClr val="accent1">
                    <a:lumMod val="75000"/>
                  </a:schemeClr>
                </a:solidFill>
              </a:rPr>
              <a:t>- إكمال إنجاز المشروع وتقويمه</a:t>
            </a:r>
            <a:endParaRPr lang="fr-FR" sz="3600" b="1" dirty="0">
              <a:ln>
                <a:solidFill>
                  <a:schemeClr val="tx1"/>
                </a:solidFill>
              </a:ln>
              <a:solidFill>
                <a:schemeClr val="accent1">
                  <a:lumMod val="75000"/>
                </a:schemeClr>
              </a:solidFill>
            </a:endParaRPr>
          </a:p>
        </p:txBody>
      </p:sp>
      <p:sp>
        <p:nvSpPr>
          <p:cNvPr id="34" name="Rectangle à coins arrondis 2"/>
          <p:cNvSpPr/>
          <p:nvPr/>
        </p:nvSpPr>
        <p:spPr>
          <a:xfrm>
            <a:off x="6361043" y="4674705"/>
            <a:ext cx="2520000"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(ح10 + ح11) دعم ومعالجة</a:t>
            </a:r>
            <a:endParaRPr lang="fr-FR" sz="2800" b="1" dirty="0">
              <a:ln>
                <a:solidFill>
                  <a:schemeClr val="tx1"/>
                </a:solidFill>
              </a:ln>
              <a:solidFill>
                <a:srgbClr val="002060"/>
              </a:solidFill>
            </a:endParaRPr>
          </a:p>
        </p:txBody>
      </p:sp>
      <p:sp>
        <p:nvSpPr>
          <p:cNvPr id="35" name="Rectangle à coins arrondis 2"/>
          <p:cNvSpPr/>
          <p:nvPr/>
        </p:nvSpPr>
        <p:spPr>
          <a:xfrm>
            <a:off x="103239" y="4624665"/>
            <a:ext cx="5555439" cy="90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r>
              <a:rPr lang="ar-DZ" sz="3600" b="1" dirty="0">
                <a:ln>
                  <a:solidFill>
                    <a:schemeClr val="tx1"/>
                  </a:solidFill>
                </a:ln>
                <a:solidFill>
                  <a:schemeClr val="accent1">
                    <a:lumMod val="75000"/>
                  </a:schemeClr>
                </a:solidFill>
              </a:rPr>
              <a:t>- تدارك مواطن الضعف ومعالجتها</a:t>
            </a:r>
            <a:endParaRPr lang="fr-FR" sz="3600" b="1" dirty="0">
              <a:ln>
                <a:solidFill>
                  <a:schemeClr val="tx1"/>
                </a:solidFill>
              </a:ln>
              <a:solidFill>
                <a:schemeClr val="accent1">
                  <a:lumMod val="75000"/>
                </a:schemeClr>
              </a:solidFill>
            </a:endParaRPr>
          </a:p>
        </p:txBody>
      </p:sp>
    </p:spTree>
    <p:extLst>
      <p:ext uri="{BB962C8B-B14F-4D97-AF65-F5344CB8AC3E}">
        <p14:creationId xmlns:p14="http://schemas.microsoft.com/office/powerpoint/2010/main" val="153786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ppt_w</p:attrName>
                                        </p:attrNameLst>
                                      </p:cBhvr>
                                      <p:tavLst>
                                        <p:tav tm="0" fmla="#ppt_w*sin(2.5*pi*$)">
                                          <p:val>
                                            <p:fltVal val="0"/>
                                          </p:val>
                                        </p:tav>
                                        <p:tav tm="100000">
                                          <p:val>
                                            <p:fltVal val="1"/>
                                          </p:val>
                                        </p:tav>
                                      </p:tavLst>
                                    </p:anim>
                                    <p:anim calcmode="lin" valueType="num">
                                      <p:cBhvr>
                                        <p:cTn id="9"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580">
                                          <p:stCondLst>
                                            <p:cond delay="0"/>
                                          </p:stCondLst>
                                        </p:cTn>
                                        <p:tgtEl>
                                          <p:spTgt spid="28"/>
                                        </p:tgtEl>
                                      </p:cBhvr>
                                    </p:animEffect>
                                    <p:anim calcmode="lin" valueType="num">
                                      <p:cBhvr>
                                        <p:cTn id="1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0" dur="26">
                                          <p:stCondLst>
                                            <p:cond delay="650"/>
                                          </p:stCondLst>
                                        </p:cTn>
                                        <p:tgtEl>
                                          <p:spTgt spid="28"/>
                                        </p:tgtEl>
                                      </p:cBhvr>
                                      <p:to x="100000" y="60000"/>
                                    </p:animScale>
                                    <p:animScale>
                                      <p:cBhvr>
                                        <p:cTn id="21" dur="166" decel="50000">
                                          <p:stCondLst>
                                            <p:cond delay="676"/>
                                          </p:stCondLst>
                                        </p:cTn>
                                        <p:tgtEl>
                                          <p:spTgt spid="28"/>
                                        </p:tgtEl>
                                      </p:cBhvr>
                                      <p:to x="100000" y="100000"/>
                                    </p:animScale>
                                    <p:animScale>
                                      <p:cBhvr>
                                        <p:cTn id="22" dur="26">
                                          <p:stCondLst>
                                            <p:cond delay="1312"/>
                                          </p:stCondLst>
                                        </p:cTn>
                                        <p:tgtEl>
                                          <p:spTgt spid="28"/>
                                        </p:tgtEl>
                                      </p:cBhvr>
                                      <p:to x="100000" y="80000"/>
                                    </p:animScale>
                                    <p:animScale>
                                      <p:cBhvr>
                                        <p:cTn id="23" dur="166" decel="50000">
                                          <p:stCondLst>
                                            <p:cond delay="1338"/>
                                          </p:stCondLst>
                                        </p:cTn>
                                        <p:tgtEl>
                                          <p:spTgt spid="28"/>
                                        </p:tgtEl>
                                      </p:cBhvr>
                                      <p:to x="100000" y="100000"/>
                                    </p:animScale>
                                    <p:animScale>
                                      <p:cBhvr>
                                        <p:cTn id="24" dur="26">
                                          <p:stCondLst>
                                            <p:cond delay="1642"/>
                                          </p:stCondLst>
                                        </p:cTn>
                                        <p:tgtEl>
                                          <p:spTgt spid="28"/>
                                        </p:tgtEl>
                                      </p:cBhvr>
                                      <p:to x="100000" y="90000"/>
                                    </p:animScale>
                                    <p:animScale>
                                      <p:cBhvr>
                                        <p:cTn id="25" dur="166" decel="50000">
                                          <p:stCondLst>
                                            <p:cond delay="1668"/>
                                          </p:stCondLst>
                                        </p:cTn>
                                        <p:tgtEl>
                                          <p:spTgt spid="28"/>
                                        </p:tgtEl>
                                      </p:cBhvr>
                                      <p:to x="100000" y="100000"/>
                                    </p:animScale>
                                    <p:animScale>
                                      <p:cBhvr>
                                        <p:cTn id="26" dur="26">
                                          <p:stCondLst>
                                            <p:cond delay="1808"/>
                                          </p:stCondLst>
                                        </p:cTn>
                                        <p:tgtEl>
                                          <p:spTgt spid="28"/>
                                        </p:tgtEl>
                                      </p:cBhvr>
                                      <p:to x="100000" y="95000"/>
                                    </p:animScale>
                                    <p:animScale>
                                      <p:cBhvr>
                                        <p:cTn id="27" dur="166" decel="50000">
                                          <p:stCondLst>
                                            <p:cond delay="1834"/>
                                          </p:stCondLst>
                                        </p:cTn>
                                        <p:tgtEl>
                                          <p:spTgt spid="2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000"/>
                                        <p:tgtEl>
                                          <p:spTgt spid="25"/>
                                        </p:tgtEl>
                                      </p:cBhvr>
                                    </p:animEffect>
                                    <p:anim calcmode="lin" valueType="num">
                                      <p:cBhvr>
                                        <p:cTn id="33" dur="2000" fill="hold"/>
                                        <p:tgtEl>
                                          <p:spTgt spid="25"/>
                                        </p:tgtEl>
                                        <p:attrNameLst>
                                          <p:attrName>ppt_w</p:attrName>
                                        </p:attrNameLst>
                                      </p:cBhvr>
                                      <p:tavLst>
                                        <p:tav tm="0" fmla="#ppt_w*sin(2.5*pi*$)">
                                          <p:val>
                                            <p:fltVal val="0"/>
                                          </p:val>
                                        </p:tav>
                                        <p:tav tm="100000">
                                          <p:val>
                                            <p:fltVal val="1"/>
                                          </p:val>
                                        </p:tav>
                                      </p:tavLst>
                                    </p:anim>
                                    <p:anim calcmode="lin" valueType="num">
                                      <p:cBhvr>
                                        <p:cTn id="34" dur="2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80">
                                          <p:stCondLst>
                                            <p:cond delay="0"/>
                                          </p:stCondLst>
                                        </p:cTn>
                                        <p:tgtEl>
                                          <p:spTgt spid="29"/>
                                        </p:tgtEl>
                                      </p:cBhvr>
                                    </p:animEffect>
                                    <p:anim calcmode="lin" valueType="num">
                                      <p:cBhvr>
                                        <p:cTn id="4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5" dur="26">
                                          <p:stCondLst>
                                            <p:cond delay="650"/>
                                          </p:stCondLst>
                                        </p:cTn>
                                        <p:tgtEl>
                                          <p:spTgt spid="29"/>
                                        </p:tgtEl>
                                      </p:cBhvr>
                                      <p:to x="100000" y="60000"/>
                                    </p:animScale>
                                    <p:animScale>
                                      <p:cBhvr>
                                        <p:cTn id="46" dur="166" decel="50000">
                                          <p:stCondLst>
                                            <p:cond delay="676"/>
                                          </p:stCondLst>
                                        </p:cTn>
                                        <p:tgtEl>
                                          <p:spTgt spid="29"/>
                                        </p:tgtEl>
                                      </p:cBhvr>
                                      <p:to x="100000" y="100000"/>
                                    </p:animScale>
                                    <p:animScale>
                                      <p:cBhvr>
                                        <p:cTn id="47" dur="26">
                                          <p:stCondLst>
                                            <p:cond delay="1312"/>
                                          </p:stCondLst>
                                        </p:cTn>
                                        <p:tgtEl>
                                          <p:spTgt spid="29"/>
                                        </p:tgtEl>
                                      </p:cBhvr>
                                      <p:to x="100000" y="80000"/>
                                    </p:animScale>
                                    <p:animScale>
                                      <p:cBhvr>
                                        <p:cTn id="48" dur="166" decel="50000">
                                          <p:stCondLst>
                                            <p:cond delay="1338"/>
                                          </p:stCondLst>
                                        </p:cTn>
                                        <p:tgtEl>
                                          <p:spTgt spid="29"/>
                                        </p:tgtEl>
                                      </p:cBhvr>
                                      <p:to x="100000" y="100000"/>
                                    </p:animScale>
                                    <p:animScale>
                                      <p:cBhvr>
                                        <p:cTn id="49" dur="26">
                                          <p:stCondLst>
                                            <p:cond delay="1642"/>
                                          </p:stCondLst>
                                        </p:cTn>
                                        <p:tgtEl>
                                          <p:spTgt spid="29"/>
                                        </p:tgtEl>
                                      </p:cBhvr>
                                      <p:to x="100000" y="90000"/>
                                    </p:animScale>
                                    <p:animScale>
                                      <p:cBhvr>
                                        <p:cTn id="50" dur="166" decel="50000">
                                          <p:stCondLst>
                                            <p:cond delay="1668"/>
                                          </p:stCondLst>
                                        </p:cTn>
                                        <p:tgtEl>
                                          <p:spTgt spid="29"/>
                                        </p:tgtEl>
                                      </p:cBhvr>
                                      <p:to x="100000" y="100000"/>
                                    </p:animScale>
                                    <p:animScale>
                                      <p:cBhvr>
                                        <p:cTn id="51" dur="26">
                                          <p:stCondLst>
                                            <p:cond delay="1808"/>
                                          </p:stCondLst>
                                        </p:cTn>
                                        <p:tgtEl>
                                          <p:spTgt spid="29"/>
                                        </p:tgtEl>
                                      </p:cBhvr>
                                      <p:to x="100000" y="95000"/>
                                    </p:animScale>
                                    <p:animScale>
                                      <p:cBhvr>
                                        <p:cTn id="52" dur="166" decel="50000">
                                          <p:stCondLst>
                                            <p:cond delay="1834"/>
                                          </p:stCondLst>
                                        </p:cTn>
                                        <p:tgtEl>
                                          <p:spTgt spid="2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000"/>
                                        <p:tgtEl>
                                          <p:spTgt spid="26"/>
                                        </p:tgtEl>
                                      </p:cBhvr>
                                    </p:animEffect>
                                    <p:anim calcmode="lin" valueType="num">
                                      <p:cBhvr>
                                        <p:cTn id="58" dur="2000" fill="hold"/>
                                        <p:tgtEl>
                                          <p:spTgt spid="26"/>
                                        </p:tgtEl>
                                        <p:attrNameLst>
                                          <p:attrName>ppt_w</p:attrName>
                                        </p:attrNameLst>
                                      </p:cBhvr>
                                      <p:tavLst>
                                        <p:tav tm="0" fmla="#ppt_w*sin(2.5*pi*$)">
                                          <p:val>
                                            <p:fltVal val="0"/>
                                          </p:val>
                                        </p:tav>
                                        <p:tav tm="100000">
                                          <p:val>
                                            <p:fltVal val="1"/>
                                          </p:val>
                                        </p:tav>
                                      </p:tavLst>
                                    </p:anim>
                                    <p:anim calcmode="lin" valueType="num">
                                      <p:cBhvr>
                                        <p:cTn id="5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80">
                                          <p:stCondLst>
                                            <p:cond delay="0"/>
                                          </p:stCondLst>
                                        </p:cTn>
                                        <p:tgtEl>
                                          <p:spTgt spid="30"/>
                                        </p:tgtEl>
                                      </p:cBhvr>
                                    </p:animEffect>
                                    <p:anim calcmode="lin" valueType="num">
                                      <p:cBhvr>
                                        <p:cTn id="6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70" dur="26">
                                          <p:stCondLst>
                                            <p:cond delay="650"/>
                                          </p:stCondLst>
                                        </p:cTn>
                                        <p:tgtEl>
                                          <p:spTgt spid="30"/>
                                        </p:tgtEl>
                                      </p:cBhvr>
                                      <p:to x="100000" y="60000"/>
                                    </p:animScale>
                                    <p:animScale>
                                      <p:cBhvr>
                                        <p:cTn id="71" dur="166" decel="50000">
                                          <p:stCondLst>
                                            <p:cond delay="676"/>
                                          </p:stCondLst>
                                        </p:cTn>
                                        <p:tgtEl>
                                          <p:spTgt spid="30"/>
                                        </p:tgtEl>
                                      </p:cBhvr>
                                      <p:to x="100000" y="100000"/>
                                    </p:animScale>
                                    <p:animScale>
                                      <p:cBhvr>
                                        <p:cTn id="72" dur="26">
                                          <p:stCondLst>
                                            <p:cond delay="1312"/>
                                          </p:stCondLst>
                                        </p:cTn>
                                        <p:tgtEl>
                                          <p:spTgt spid="30"/>
                                        </p:tgtEl>
                                      </p:cBhvr>
                                      <p:to x="100000" y="80000"/>
                                    </p:animScale>
                                    <p:animScale>
                                      <p:cBhvr>
                                        <p:cTn id="73" dur="166" decel="50000">
                                          <p:stCondLst>
                                            <p:cond delay="1338"/>
                                          </p:stCondLst>
                                        </p:cTn>
                                        <p:tgtEl>
                                          <p:spTgt spid="30"/>
                                        </p:tgtEl>
                                      </p:cBhvr>
                                      <p:to x="100000" y="100000"/>
                                    </p:animScale>
                                    <p:animScale>
                                      <p:cBhvr>
                                        <p:cTn id="74" dur="26">
                                          <p:stCondLst>
                                            <p:cond delay="1642"/>
                                          </p:stCondLst>
                                        </p:cTn>
                                        <p:tgtEl>
                                          <p:spTgt spid="30"/>
                                        </p:tgtEl>
                                      </p:cBhvr>
                                      <p:to x="100000" y="90000"/>
                                    </p:animScale>
                                    <p:animScale>
                                      <p:cBhvr>
                                        <p:cTn id="75" dur="166" decel="50000">
                                          <p:stCondLst>
                                            <p:cond delay="1668"/>
                                          </p:stCondLst>
                                        </p:cTn>
                                        <p:tgtEl>
                                          <p:spTgt spid="30"/>
                                        </p:tgtEl>
                                      </p:cBhvr>
                                      <p:to x="100000" y="100000"/>
                                    </p:animScale>
                                    <p:animScale>
                                      <p:cBhvr>
                                        <p:cTn id="76" dur="26">
                                          <p:stCondLst>
                                            <p:cond delay="1808"/>
                                          </p:stCondLst>
                                        </p:cTn>
                                        <p:tgtEl>
                                          <p:spTgt spid="30"/>
                                        </p:tgtEl>
                                      </p:cBhvr>
                                      <p:to x="100000" y="95000"/>
                                    </p:animScale>
                                    <p:animScale>
                                      <p:cBhvr>
                                        <p:cTn id="77" dur="166" decel="50000">
                                          <p:stCondLst>
                                            <p:cond delay="1834"/>
                                          </p:stCondLst>
                                        </p:cTn>
                                        <p:tgtEl>
                                          <p:spTgt spid="30"/>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45" presetClass="entr" presetSubtype="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2000"/>
                                        <p:tgtEl>
                                          <p:spTgt spid="32"/>
                                        </p:tgtEl>
                                      </p:cBhvr>
                                    </p:animEffect>
                                    <p:anim calcmode="lin" valueType="num">
                                      <p:cBhvr>
                                        <p:cTn id="83" dur="2000" fill="hold"/>
                                        <p:tgtEl>
                                          <p:spTgt spid="32"/>
                                        </p:tgtEl>
                                        <p:attrNameLst>
                                          <p:attrName>ppt_w</p:attrName>
                                        </p:attrNameLst>
                                      </p:cBhvr>
                                      <p:tavLst>
                                        <p:tav tm="0" fmla="#ppt_w*sin(2.5*pi*$)">
                                          <p:val>
                                            <p:fltVal val="0"/>
                                          </p:val>
                                        </p:tav>
                                        <p:tav tm="100000">
                                          <p:val>
                                            <p:fltVal val="1"/>
                                          </p:val>
                                        </p:tav>
                                      </p:tavLst>
                                    </p:anim>
                                    <p:anim calcmode="lin" valueType="num">
                                      <p:cBhvr>
                                        <p:cTn id="84" dur="20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down)">
                                      <p:cBhvr>
                                        <p:cTn id="89" dur="580">
                                          <p:stCondLst>
                                            <p:cond delay="0"/>
                                          </p:stCondLst>
                                        </p:cTn>
                                        <p:tgtEl>
                                          <p:spTgt spid="33"/>
                                        </p:tgtEl>
                                      </p:cBhvr>
                                    </p:animEffect>
                                    <p:anim calcmode="lin" valueType="num">
                                      <p:cBhvr>
                                        <p:cTn id="9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95" dur="26">
                                          <p:stCondLst>
                                            <p:cond delay="650"/>
                                          </p:stCondLst>
                                        </p:cTn>
                                        <p:tgtEl>
                                          <p:spTgt spid="33"/>
                                        </p:tgtEl>
                                      </p:cBhvr>
                                      <p:to x="100000" y="60000"/>
                                    </p:animScale>
                                    <p:animScale>
                                      <p:cBhvr>
                                        <p:cTn id="96" dur="166" decel="50000">
                                          <p:stCondLst>
                                            <p:cond delay="676"/>
                                          </p:stCondLst>
                                        </p:cTn>
                                        <p:tgtEl>
                                          <p:spTgt spid="33"/>
                                        </p:tgtEl>
                                      </p:cBhvr>
                                      <p:to x="100000" y="100000"/>
                                    </p:animScale>
                                    <p:animScale>
                                      <p:cBhvr>
                                        <p:cTn id="97" dur="26">
                                          <p:stCondLst>
                                            <p:cond delay="1312"/>
                                          </p:stCondLst>
                                        </p:cTn>
                                        <p:tgtEl>
                                          <p:spTgt spid="33"/>
                                        </p:tgtEl>
                                      </p:cBhvr>
                                      <p:to x="100000" y="80000"/>
                                    </p:animScale>
                                    <p:animScale>
                                      <p:cBhvr>
                                        <p:cTn id="98" dur="166" decel="50000">
                                          <p:stCondLst>
                                            <p:cond delay="1338"/>
                                          </p:stCondLst>
                                        </p:cTn>
                                        <p:tgtEl>
                                          <p:spTgt spid="33"/>
                                        </p:tgtEl>
                                      </p:cBhvr>
                                      <p:to x="100000" y="100000"/>
                                    </p:animScale>
                                    <p:animScale>
                                      <p:cBhvr>
                                        <p:cTn id="99" dur="26">
                                          <p:stCondLst>
                                            <p:cond delay="1642"/>
                                          </p:stCondLst>
                                        </p:cTn>
                                        <p:tgtEl>
                                          <p:spTgt spid="33"/>
                                        </p:tgtEl>
                                      </p:cBhvr>
                                      <p:to x="100000" y="90000"/>
                                    </p:animScale>
                                    <p:animScale>
                                      <p:cBhvr>
                                        <p:cTn id="100" dur="166" decel="50000">
                                          <p:stCondLst>
                                            <p:cond delay="1668"/>
                                          </p:stCondLst>
                                        </p:cTn>
                                        <p:tgtEl>
                                          <p:spTgt spid="33"/>
                                        </p:tgtEl>
                                      </p:cBhvr>
                                      <p:to x="100000" y="100000"/>
                                    </p:animScale>
                                    <p:animScale>
                                      <p:cBhvr>
                                        <p:cTn id="101" dur="26">
                                          <p:stCondLst>
                                            <p:cond delay="1808"/>
                                          </p:stCondLst>
                                        </p:cTn>
                                        <p:tgtEl>
                                          <p:spTgt spid="33"/>
                                        </p:tgtEl>
                                      </p:cBhvr>
                                      <p:to x="100000" y="95000"/>
                                    </p:animScale>
                                    <p:animScale>
                                      <p:cBhvr>
                                        <p:cTn id="102" dur="166" decel="50000">
                                          <p:stCondLst>
                                            <p:cond delay="1834"/>
                                          </p:stCondLst>
                                        </p:cTn>
                                        <p:tgtEl>
                                          <p:spTgt spid="33"/>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45"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2000"/>
                                        <p:tgtEl>
                                          <p:spTgt spid="34"/>
                                        </p:tgtEl>
                                      </p:cBhvr>
                                    </p:animEffect>
                                    <p:anim calcmode="lin" valueType="num">
                                      <p:cBhvr>
                                        <p:cTn id="108" dur="2000" fill="hold"/>
                                        <p:tgtEl>
                                          <p:spTgt spid="34"/>
                                        </p:tgtEl>
                                        <p:attrNameLst>
                                          <p:attrName>ppt_w</p:attrName>
                                        </p:attrNameLst>
                                      </p:cBhvr>
                                      <p:tavLst>
                                        <p:tav tm="0" fmla="#ppt_w*sin(2.5*pi*$)">
                                          <p:val>
                                            <p:fltVal val="0"/>
                                          </p:val>
                                        </p:tav>
                                        <p:tav tm="100000">
                                          <p:val>
                                            <p:fltVal val="1"/>
                                          </p:val>
                                        </p:tav>
                                      </p:tavLst>
                                    </p:anim>
                                    <p:anim calcmode="lin" valueType="num">
                                      <p:cBhvr>
                                        <p:cTn id="109" dur="20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grpId="0" nodeType="clickEffect">
                                  <p:stCondLst>
                                    <p:cond delay="0"/>
                                  </p:stCondLst>
                                  <p:childTnLst>
                                    <p:set>
                                      <p:cBhvr>
                                        <p:cTn id="113" dur="1" fill="hold">
                                          <p:stCondLst>
                                            <p:cond delay="0"/>
                                          </p:stCondLst>
                                        </p:cTn>
                                        <p:tgtEl>
                                          <p:spTgt spid="35"/>
                                        </p:tgtEl>
                                        <p:attrNameLst>
                                          <p:attrName>style.visibility</p:attrName>
                                        </p:attrNameLst>
                                      </p:cBhvr>
                                      <p:to>
                                        <p:strVal val="visible"/>
                                      </p:to>
                                    </p:set>
                                    <p:animEffect transition="in" filter="wipe(down)">
                                      <p:cBhvr>
                                        <p:cTn id="114" dur="580">
                                          <p:stCondLst>
                                            <p:cond delay="0"/>
                                          </p:stCondLst>
                                        </p:cTn>
                                        <p:tgtEl>
                                          <p:spTgt spid="35"/>
                                        </p:tgtEl>
                                      </p:cBhvr>
                                    </p:animEffect>
                                    <p:anim calcmode="lin" valueType="num">
                                      <p:cBhvr>
                                        <p:cTn id="115"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20" dur="26">
                                          <p:stCondLst>
                                            <p:cond delay="650"/>
                                          </p:stCondLst>
                                        </p:cTn>
                                        <p:tgtEl>
                                          <p:spTgt spid="35"/>
                                        </p:tgtEl>
                                      </p:cBhvr>
                                      <p:to x="100000" y="60000"/>
                                    </p:animScale>
                                    <p:animScale>
                                      <p:cBhvr>
                                        <p:cTn id="121" dur="166" decel="50000">
                                          <p:stCondLst>
                                            <p:cond delay="676"/>
                                          </p:stCondLst>
                                        </p:cTn>
                                        <p:tgtEl>
                                          <p:spTgt spid="35"/>
                                        </p:tgtEl>
                                      </p:cBhvr>
                                      <p:to x="100000" y="100000"/>
                                    </p:animScale>
                                    <p:animScale>
                                      <p:cBhvr>
                                        <p:cTn id="122" dur="26">
                                          <p:stCondLst>
                                            <p:cond delay="1312"/>
                                          </p:stCondLst>
                                        </p:cTn>
                                        <p:tgtEl>
                                          <p:spTgt spid="35"/>
                                        </p:tgtEl>
                                      </p:cBhvr>
                                      <p:to x="100000" y="80000"/>
                                    </p:animScale>
                                    <p:animScale>
                                      <p:cBhvr>
                                        <p:cTn id="123" dur="166" decel="50000">
                                          <p:stCondLst>
                                            <p:cond delay="1338"/>
                                          </p:stCondLst>
                                        </p:cTn>
                                        <p:tgtEl>
                                          <p:spTgt spid="35"/>
                                        </p:tgtEl>
                                      </p:cBhvr>
                                      <p:to x="100000" y="100000"/>
                                    </p:animScale>
                                    <p:animScale>
                                      <p:cBhvr>
                                        <p:cTn id="124" dur="26">
                                          <p:stCondLst>
                                            <p:cond delay="1642"/>
                                          </p:stCondLst>
                                        </p:cTn>
                                        <p:tgtEl>
                                          <p:spTgt spid="35"/>
                                        </p:tgtEl>
                                      </p:cBhvr>
                                      <p:to x="100000" y="90000"/>
                                    </p:animScale>
                                    <p:animScale>
                                      <p:cBhvr>
                                        <p:cTn id="125" dur="166" decel="50000">
                                          <p:stCondLst>
                                            <p:cond delay="1668"/>
                                          </p:stCondLst>
                                        </p:cTn>
                                        <p:tgtEl>
                                          <p:spTgt spid="35"/>
                                        </p:tgtEl>
                                      </p:cBhvr>
                                      <p:to x="100000" y="100000"/>
                                    </p:animScale>
                                    <p:animScale>
                                      <p:cBhvr>
                                        <p:cTn id="126" dur="26">
                                          <p:stCondLst>
                                            <p:cond delay="1808"/>
                                          </p:stCondLst>
                                        </p:cTn>
                                        <p:tgtEl>
                                          <p:spTgt spid="35"/>
                                        </p:tgtEl>
                                      </p:cBhvr>
                                      <p:to x="100000" y="95000"/>
                                    </p:animScale>
                                    <p:animScale>
                                      <p:cBhvr>
                                        <p:cTn id="127" dur="166" decel="50000">
                                          <p:stCondLst>
                                            <p:cond delay="1834"/>
                                          </p:stCondLst>
                                        </p:cTn>
                                        <p:tgtEl>
                                          <p:spTgt spid="35"/>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45" presetClass="entr" presetSubtype="0" fill="hold" grpId="0" nodeType="click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fade">
                                      <p:cBhvr>
                                        <p:cTn id="132" dur="2000"/>
                                        <p:tgtEl>
                                          <p:spTgt spid="27"/>
                                        </p:tgtEl>
                                      </p:cBhvr>
                                    </p:animEffect>
                                    <p:anim calcmode="lin" valueType="num">
                                      <p:cBhvr>
                                        <p:cTn id="133" dur="2000" fill="hold"/>
                                        <p:tgtEl>
                                          <p:spTgt spid="27"/>
                                        </p:tgtEl>
                                        <p:attrNameLst>
                                          <p:attrName>ppt_w</p:attrName>
                                        </p:attrNameLst>
                                      </p:cBhvr>
                                      <p:tavLst>
                                        <p:tav tm="0" fmla="#ppt_w*sin(2.5*pi*$)">
                                          <p:val>
                                            <p:fltVal val="0"/>
                                          </p:val>
                                        </p:tav>
                                        <p:tav tm="100000">
                                          <p:val>
                                            <p:fltVal val="1"/>
                                          </p:val>
                                        </p:tav>
                                      </p:tavLst>
                                    </p:anim>
                                    <p:anim calcmode="lin" valueType="num">
                                      <p:cBhvr>
                                        <p:cTn id="134"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26" presetClass="entr" presetSubtype="0"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wipe(down)">
                                      <p:cBhvr>
                                        <p:cTn id="139" dur="580">
                                          <p:stCondLst>
                                            <p:cond delay="0"/>
                                          </p:stCondLst>
                                        </p:cTn>
                                        <p:tgtEl>
                                          <p:spTgt spid="31"/>
                                        </p:tgtEl>
                                      </p:cBhvr>
                                    </p:animEffect>
                                    <p:anim calcmode="lin" valueType="num">
                                      <p:cBhvr>
                                        <p:cTn id="1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45" dur="26">
                                          <p:stCondLst>
                                            <p:cond delay="650"/>
                                          </p:stCondLst>
                                        </p:cTn>
                                        <p:tgtEl>
                                          <p:spTgt spid="31"/>
                                        </p:tgtEl>
                                      </p:cBhvr>
                                      <p:to x="100000" y="60000"/>
                                    </p:animScale>
                                    <p:animScale>
                                      <p:cBhvr>
                                        <p:cTn id="146" dur="166" decel="50000">
                                          <p:stCondLst>
                                            <p:cond delay="676"/>
                                          </p:stCondLst>
                                        </p:cTn>
                                        <p:tgtEl>
                                          <p:spTgt spid="31"/>
                                        </p:tgtEl>
                                      </p:cBhvr>
                                      <p:to x="100000" y="100000"/>
                                    </p:animScale>
                                    <p:animScale>
                                      <p:cBhvr>
                                        <p:cTn id="147" dur="26">
                                          <p:stCondLst>
                                            <p:cond delay="1312"/>
                                          </p:stCondLst>
                                        </p:cTn>
                                        <p:tgtEl>
                                          <p:spTgt spid="31"/>
                                        </p:tgtEl>
                                      </p:cBhvr>
                                      <p:to x="100000" y="80000"/>
                                    </p:animScale>
                                    <p:animScale>
                                      <p:cBhvr>
                                        <p:cTn id="148" dur="166" decel="50000">
                                          <p:stCondLst>
                                            <p:cond delay="1338"/>
                                          </p:stCondLst>
                                        </p:cTn>
                                        <p:tgtEl>
                                          <p:spTgt spid="31"/>
                                        </p:tgtEl>
                                      </p:cBhvr>
                                      <p:to x="100000" y="100000"/>
                                    </p:animScale>
                                    <p:animScale>
                                      <p:cBhvr>
                                        <p:cTn id="149" dur="26">
                                          <p:stCondLst>
                                            <p:cond delay="1642"/>
                                          </p:stCondLst>
                                        </p:cTn>
                                        <p:tgtEl>
                                          <p:spTgt spid="31"/>
                                        </p:tgtEl>
                                      </p:cBhvr>
                                      <p:to x="100000" y="90000"/>
                                    </p:animScale>
                                    <p:animScale>
                                      <p:cBhvr>
                                        <p:cTn id="150" dur="166" decel="50000">
                                          <p:stCondLst>
                                            <p:cond delay="1668"/>
                                          </p:stCondLst>
                                        </p:cTn>
                                        <p:tgtEl>
                                          <p:spTgt spid="31"/>
                                        </p:tgtEl>
                                      </p:cBhvr>
                                      <p:to x="100000" y="100000"/>
                                    </p:animScale>
                                    <p:animScale>
                                      <p:cBhvr>
                                        <p:cTn id="151" dur="26">
                                          <p:stCondLst>
                                            <p:cond delay="1808"/>
                                          </p:stCondLst>
                                        </p:cTn>
                                        <p:tgtEl>
                                          <p:spTgt spid="31"/>
                                        </p:tgtEl>
                                      </p:cBhvr>
                                      <p:to x="100000" y="95000"/>
                                    </p:animScale>
                                    <p:animScale>
                                      <p:cBhvr>
                                        <p:cTn id="15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13282" y="211015"/>
            <a:ext cx="6428937"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الحصص حسب الأيام</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5633884" y="2536722"/>
            <a:ext cx="2304000" cy="684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000" b="1" dirty="0">
                <a:solidFill>
                  <a:srgbClr val="FF0000"/>
                </a:solidFill>
              </a:rPr>
              <a:t>فهم المنطوق والتعبير الشفهي (ح1)</a:t>
            </a:r>
            <a:endParaRPr lang="fr-FR" sz="2000" b="1" dirty="0">
              <a:solidFill>
                <a:srgbClr val="FF0000"/>
              </a:solidFill>
            </a:endParaRPr>
          </a:p>
        </p:txBody>
      </p:sp>
    </p:spTree>
    <p:extLst>
      <p:ext uri="{BB962C8B-B14F-4D97-AF65-F5344CB8AC3E}">
        <p14:creationId xmlns:p14="http://schemas.microsoft.com/office/powerpoint/2010/main" val="20832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2"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2)">
                                      <p:cBhvr>
                                        <p:cTn id="14" dur="2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grpId="1" nodeType="clickEffect">
                                  <p:stCondLst>
                                    <p:cond delay="0"/>
                                  </p:stCondLst>
                                  <p:childTnLst>
                                    <p:animScale>
                                      <p:cBhvr>
                                        <p:cTn id="25"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98504"/>
            <a:ext cx="9144001" cy="230374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مستطيل: زوايا مستديرة 4"/>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فهم المنطوق والتعبير الشفوي  </a:t>
            </a:r>
            <a:endParaRPr lang="fr-FR" sz="4800" dirty="0">
              <a:ln>
                <a:solidFill>
                  <a:schemeClr val="bg1"/>
                </a:solidFill>
              </a:ln>
              <a:solidFill>
                <a:srgbClr val="C00000"/>
              </a:solidFill>
              <a:cs typeface="Al-Hadith1" pitchFamily="2" charset="-78"/>
            </a:endParaRPr>
          </a:p>
        </p:txBody>
      </p:sp>
      <p:sp>
        <p:nvSpPr>
          <p:cNvPr id="2" name="انفجار: 14 نقطة 1"/>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dirty="0">
                <a:solidFill>
                  <a:schemeClr val="tx1"/>
                </a:solidFill>
                <a:cs typeface="SKR HEAD1" pitchFamily="2" charset="-78"/>
              </a:rPr>
              <a:t>الحصة الأولى</a:t>
            </a:r>
            <a:endParaRPr lang="fr-FR" sz="3600" dirty="0">
              <a:solidFill>
                <a:schemeClr val="tx1"/>
              </a:solidFill>
              <a:cs typeface="SKR HEAD1" pitchFamily="2" charset="-78"/>
            </a:endParaRPr>
          </a:p>
        </p:txBody>
      </p:sp>
      <p:sp>
        <p:nvSpPr>
          <p:cNvPr id="9" name="Rectangle à coins arrondis 1"/>
          <p:cNvSpPr/>
          <p:nvPr/>
        </p:nvSpPr>
        <p:spPr>
          <a:xfrm>
            <a:off x="203414" y="448442"/>
            <a:ext cx="8737172" cy="4026298"/>
          </a:xfrm>
          <a:prstGeom prst="roundRect">
            <a:avLst/>
          </a:prstGeom>
          <a:solidFill>
            <a:schemeClr val="accent4">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lnSpc>
                <a:spcPct val="150000"/>
              </a:lnSpc>
            </a:pPr>
            <a:r>
              <a:rPr lang="ar-DZ" sz="6600" dirty="0">
                <a:solidFill>
                  <a:schemeClr val="tx1"/>
                </a:solidFill>
                <a:cs typeface="Al-Hadith1" pitchFamily="2" charset="-78"/>
              </a:rPr>
              <a:t>من إعداد الأستاذ مع الاستعانة بالصور والسندات</a:t>
            </a:r>
            <a:endParaRPr lang="fr-FR" sz="6600" dirty="0">
              <a:solidFill>
                <a:schemeClr val="tx1"/>
              </a:solidFill>
              <a:cs typeface="Al-Hadith1" pitchFamily="2" charset="-78"/>
            </a:endParaRPr>
          </a:p>
        </p:txBody>
      </p:sp>
    </p:spTree>
    <p:extLst>
      <p:ext uri="{BB962C8B-B14F-4D97-AF65-F5344CB8AC3E}">
        <p14:creationId xmlns:p14="http://schemas.microsoft.com/office/powerpoint/2010/main" val="54097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anim calcmode="lin" valueType="num">
                                      <p:cBhvr>
                                        <p:cTn id="27" dur="2000" fill="hold"/>
                                        <p:tgtEl>
                                          <p:spTgt spid="9"/>
                                        </p:tgtEl>
                                        <p:attrNameLst>
                                          <p:attrName>ppt_w</p:attrName>
                                        </p:attrNameLst>
                                      </p:cBhvr>
                                      <p:tavLst>
                                        <p:tav tm="0" fmla="#ppt_w*sin(2.5*pi*$)">
                                          <p:val>
                                            <p:fltVal val="0"/>
                                          </p:val>
                                        </p:tav>
                                        <p:tav tm="100000">
                                          <p:val>
                                            <p:fltVal val="1"/>
                                          </p:val>
                                        </p:tav>
                                      </p:tavLst>
                                    </p:anim>
                                    <p:anim calcmode="lin" valueType="num">
                                      <p:cBhvr>
                                        <p:cTn id="28"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132735"/>
            <a:ext cx="7380548" cy="1828794"/>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ln>
                  <a:solidFill>
                    <a:schemeClr val="bg1"/>
                  </a:solidFill>
                </a:ln>
                <a:solidFill>
                  <a:srgbClr val="C00000"/>
                </a:solidFill>
                <a:cs typeface="Al-Hadith1" pitchFamily="2" charset="-78"/>
              </a:rPr>
              <a:t>الحصة </a:t>
            </a:r>
            <a:r>
              <a:rPr lang="ar-DZ" sz="4800" dirty="0" err="1">
                <a:ln>
                  <a:solidFill>
                    <a:schemeClr val="bg1"/>
                  </a:solidFill>
                </a:ln>
                <a:solidFill>
                  <a:srgbClr val="C00000"/>
                </a:solidFill>
                <a:cs typeface="Al-Hadith1" pitchFamily="2" charset="-78"/>
              </a:rPr>
              <a:t>الأولى:فهم</a:t>
            </a:r>
            <a:r>
              <a:rPr lang="ar-DZ" sz="4800" dirty="0">
                <a:ln>
                  <a:solidFill>
                    <a:schemeClr val="bg1"/>
                  </a:solidFill>
                </a:ln>
                <a:solidFill>
                  <a:srgbClr val="C00000"/>
                </a:solidFill>
                <a:cs typeface="Al-Hadith1" pitchFamily="2" charset="-78"/>
              </a:rPr>
              <a:t> المنطوق والتعبير الشفهي</a:t>
            </a:r>
            <a:endParaRPr lang="fr-FR" sz="44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146851"/>
            <a:ext cx="8613058" cy="4413187"/>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rtl="1">
              <a:buFont typeface="Wingdings" panose="05000000000000000000" pitchFamily="2" charset="2"/>
              <a:buChar char="v"/>
            </a:pPr>
            <a:r>
              <a:rPr lang="ar-DZ" sz="4000" b="1" dirty="0"/>
              <a:t>يتم خلال هذه الحصة استذكار القصص التي رُوِيت سابقا مع استغلال استعمال الصيغ والتراكيب المدروسة وإدماجها.</a:t>
            </a:r>
          </a:p>
          <a:p>
            <a:pPr marL="571500" indent="-571500" algn="just" rtl="1">
              <a:buFont typeface="Wingdings" panose="05000000000000000000" pitchFamily="2" charset="2"/>
              <a:buChar char="v"/>
            </a:pPr>
            <a:r>
              <a:rPr lang="ar-DZ" sz="4000" b="1" dirty="0">
                <a:solidFill>
                  <a:schemeClr val="tx1"/>
                </a:solidFill>
              </a:rPr>
              <a:t>استعمال الصيغ والأساليب في وضعيات تواصلية دالة وإدماجها.</a:t>
            </a:r>
            <a:endParaRPr lang="fr-FR" sz="4000" b="1" dirty="0"/>
          </a:p>
          <a:p>
            <a:pPr marL="571500" indent="-571500" algn="just" rtl="1">
              <a:buFont typeface="Wingdings" panose="05000000000000000000" pitchFamily="2" charset="2"/>
              <a:buChar char="v"/>
            </a:pPr>
            <a:r>
              <a:rPr lang="ar-DZ" sz="4000" b="1" dirty="0">
                <a:solidFill>
                  <a:schemeClr val="tx1"/>
                </a:solidFill>
              </a:rPr>
              <a:t>مسرحة الأحداث. </a:t>
            </a:r>
          </a:p>
          <a:p>
            <a:pPr marL="571500" indent="-571500" algn="just" rtl="1">
              <a:buFont typeface="Wingdings" panose="05000000000000000000" pitchFamily="2" charset="2"/>
              <a:buChar char="v"/>
            </a:pPr>
            <a:r>
              <a:rPr lang="ar-DZ" sz="4000" b="1" dirty="0">
                <a:solidFill>
                  <a:schemeClr val="tx1"/>
                </a:solidFill>
              </a:rPr>
              <a:t>استغلال أنشطة من دليل المقاطع التعلمية.</a:t>
            </a:r>
            <a:endParaRPr lang="fr-FR" sz="4000" b="1" dirty="0">
              <a:solidFill>
                <a:schemeClr val="tx1"/>
              </a:solidFill>
            </a:endParaRPr>
          </a:p>
        </p:txBody>
      </p:sp>
    </p:spTree>
    <p:extLst>
      <p:ext uri="{BB962C8B-B14F-4D97-AF65-F5344CB8AC3E}">
        <p14:creationId xmlns:p14="http://schemas.microsoft.com/office/powerpoint/2010/main" val="265523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anim calcmode="lin" valueType="num">
                                      <p:cBhvr>
                                        <p:cTn id="29"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2000"/>
                                        <p:tgtEl>
                                          <p:spTgt spid="3">
                                            <p:txEl>
                                              <p:pRg st="2" end="2"/>
                                            </p:txEl>
                                          </p:spTgt>
                                        </p:tgtEl>
                                      </p:cBhvr>
                                    </p:animEffect>
                                    <p:anim calcmode="lin" valueType="num">
                                      <p:cBhvr>
                                        <p:cTn id="36"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2000"/>
                                        <p:tgtEl>
                                          <p:spTgt spid="3">
                                            <p:txEl>
                                              <p:pRg st="3" end="3"/>
                                            </p:txEl>
                                          </p:spTgt>
                                        </p:tgtEl>
                                      </p:cBhvr>
                                    </p:animEffect>
                                    <p:anim calcmode="lin" valueType="num">
                                      <p:cBhvr>
                                        <p:cTn id="43"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44"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2330240" y="2536748"/>
            <a:ext cx="936000" cy="684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b="1" dirty="0">
                <a:solidFill>
                  <a:srgbClr val="FF0000"/>
                </a:solidFill>
              </a:rPr>
              <a:t>ت شفهي (ح2)</a:t>
            </a:r>
            <a:endParaRPr lang="fr-FR" b="1" dirty="0">
              <a:solidFill>
                <a:srgbClr val="FF0000"/>
              </a:solidFill>
            </a:endParaRPr>
          </a:p>
        </p:txBody>
      </p:sp>
    </p:spTree>
    <p:extLst>
      <p:ext uri="{BB962C8B-B14F-4D97-AF65-F5344CB8AC3E}">
        <p14:creationId xmlns:p14="http://schemas.microsoft.com/office/powerpoint/2010/main" val="289704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rotWithShape="1">
          <a:blip r:embed="rId2"/>
          <a:srcRect l="512" t="3091" r="11738"/>
          <a:stretch/>
        </p:blipFill>
        <p:spPr>
          <a:xfrm>
            <a:off x="0" y="0"/>
            <a:ext cx="9143999" cy="6902245"/>
          </a:xfrm>
          <a:prstGeom prst="rect">
            <a:avLst/>
          </a:prstGeom>
        </p:spPr>
      </p:pic>
      <p:sp>
        <p:nvSpPr>
          <p:cNvPr id="2" name="Rectangle 5"/>
          <p:cNvSpPr/>
          <p:nvPr/>
        </p:nvSpPr>
        <p:spPr>
          <a:xfrm>
            <a:off x="0" y="4598504"/>
            <a:ext cx="9144001" cy="230374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تعبير: استعمال وتوظيف  الصيغ والتراكيب</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dirty="0">
                <a:solidFill>
                  <a:schemeClr val="tx1"/>
                </a:solidFill>
                <a:cs typeface="SKR HEAD1" pitchFamily="2" charset="-78"/>
              </a:rPr>
              <a:t>الحصة الثانية</a:t>
            </a:r>
            <a:endParaRPr lang="fr-FR" sz="3600" dirty="0">
              <a:solidFill>
                <a:schemeClr val="tx1"/>
              </a:solidFill>
              <a:cs typeface="SKR HEAD1" pitchFamily="2" charset="-78"/>
            </a:endParaRPr>
          </a:p>
        </p:txBody>
      </p:sp>
      <p:pic>
        <p:nvPicPr>
          <p:cNvPr id="6" name="صورة 5"/>
          <p:cNvPicPr>
            <a:picLocks noChangeAspect="1"/>
          </p:cNvPicPr>
          <p:nvPr/>
        </p:nvPicPr>
        <p:blipFill>
          <a:blip r:embed="rId3"/>
          <a:stretch>
            <a:fillRect/>
          </a:stretch>
        </p:blipFill>
        <p:spPr>
          <a:xfrm>
            <a:off x="0" y="1"/>
            <a:ext cx="9144000" cy="4598504"/>
          </a:xfrm>
          <a:prstGeom prst="rect">
            <a:avLst/>
          </a:prstGeom>
        </p:spPr>
      </p:pic>
      <p:sp>
        <p:nvSpPr>
          <p:cNvPr id="7" name="Ellipse 10"/>
          <p:cNvSpPr/>
          <p:nvPr/>
        </p:nvSpPr>
        <p:spPr>
          <a:xfrm rot="16200000">
            <a:off x="-1246006" y="2089301"/>
            <a:ext cx="3716594" cy="97136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rtl="1"/>
            <a:r>
              <a:rPr lang="ar-DZ" sz="4000" dirty="0">
                <a:solidFill>
                  <a:srgbClr val="FF0000"/>
                </a:solidFill>
                <a:cs typeface="Al-Hadith1" pitchFamily="2" charset="-78"/>
              </a:rPr>
              <a:t>دفتر الأنشطة</a:t>
            </a:r>
            <a:endParaRPr lang="fr-FR" sz="4000" dirty="0">
              <a:solidFill>
                <a:srgbClr val="FF0000"/>
              </a:solidFill>
              <a:cs typeface="Al-Hadith1" pitchFamily="2" charset="-78"/>
            </a:endParaRPr>
          </a:p>
        </p:txBody>
      </p:sp>
    </p:spTree>
    <p:extLst>
      <p:ext uri="{BB962C8B-B14F-4D97-AF65-F5344CB8AC3E}">
        <p14:creationId xmlns:p14="http://schemas.microsoft.com/office/powerpoint/2010/main" val="142821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500" fill="hold"/>
                                        <p:tgtEl>
                                          <p:spTgt spid="6"/>
                                        </p:tgtEl>
                                        <p:attrNameLst>
                                          <p:attrName>ppt_w</p:attrName>
                                        </p:attrNameLst>
                                      </p:cBhvr>
                                      <p:tavLst>
                                        <p:tav tm="0">
                                          <p:val>
                                            <p:fltVal val="0"/>
                                          </p:val>
                                        </p:tav>
                                        <p:tav tm="100000">
                                          <p:val>
                                            <p:strVal val="#ppt_w"/>
                                          </p:val>
                                        </p:tav>
                                      </p:tavLst>
                                    </p:anim>
                                    <p:anim calcmode="lin" valueType="num">
                                      <p:cBhvr>
                                        <p:cTn id="36" dur="1500" fill="hold"/>
                                        <p:tgtEl>
                                          <p:spTgt spid="6"/>
                                        </p:tgtEl>
                                        <p:attrNameLst>
                                          <p:attrName>ppt_h</p:attrName>
                                        </p:attrNameLst>
                                      </p:cBhvr>
                                      <p:tavLst>
                                        <p:tav tm="0">
                                          <p:val>
                                            <p:fltVal val="0"/>
                                          </p:val>
                                        </p:tav>
                                        <p:tav tm="100000">
                                          <p:val>
                                            <p:strVal val="#ppt_h"/>
                                          </p:val>
                                        </p:tav>
                                      </p:tavLst>
                                    </p:anim>
                                    <p:animEffect transition="in" filter="fade">
                                      <p:cBhvr>
                                        <p:cTn id="37" dur="1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anim calcmode="lin" valueType="num">
                                      <p:cBhvr>
                                        <p:cTn id="43" dur="2000" fill="hold"/>
                                        <p:tgtEl>
                                          <p:spTgt spid="4"/>
                                        </p:tgtEl>
                                        <p:attrNameLst>
                                          <p:attrName>ppt_w</p:attrName>
                                        </p:attrNameLst>
                                      </p:cBhvr>
                                      <p:tavLst>
                                        <p:tav tm="0" fmla="#ppt_w*sin(2.5*pi*$)">
                                          <p:val>
                                            <p:fltVal val="0"/>
                                          </p:val>
                                        </p:tav>
                                        <p:tav tm="100000">
                                          <p:val>
                                            <p:fltVal val="1"/>
                                          </p:val>
                                        </p:tav>
                                      </p:tavLst>
                                    </p:anim>
                                    <p:anim calcmode="lin" valueType="num">
                                      <p:cBhvr>
                                        <p:cTn id="4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عروض باور بوانت لعبد الله\خلفيات جديدة لباوربوانت\4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uban courbé vers le bas 3"/>
          <p:cNvSpPr/>
          <p:nvPr/>
        </p:nvSpPr>
        <p:spPr>
          <a:xfrm>
            <a:off x="179512" y="2427911"/>
            <a:ext cx="8640960" cy="2307505"/>
          </a:xfrm>
          <a:prstGeom prst="ellipseRibbon">
            <a:avLst>
              <a:gd name="adj1" fmla="val 14463"/>
              <a:gd name="adj2" fmla="val 74738"/>
              <a:gd name="adj3" fmla="val 7342"/>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1" anchor="b"/>
          <a:lstStyle/>
          <a:p>
            <a:pPr algn="ctr" rtl="1"/>
            <a:r>
              <a:rPr lang="ar-DZ" sz="4400" dirty="0">
                <a:ln>
                  <a:solidFill>
                    <a:schemeClr val="bg1"/>
                  </a:solidFill>
                </a:ln>
                <a:solidFill>
                  <a:srgbClr val="C00000"/>
                </a:solidFill>
                <a:cs typeface="Al-Hadith1" pitchFamily="2" charset="-78"/>
              </a:rPr>
              <a:t>منهجية تسيير أسبوع الإدماج </a:t>
            </a:r>
          </a:p>
          <a:p>
            <a:pPr algn="ctr" rtl="1"/>
            <a:r>
              <a:rPr lang="ar-DZ" sz="4400" dirty="0">
                <a:ln>
                  <a:solidFill>
                    <a:schemeClr val="bg1"/>
                  </a:solidFill>
                </a:ln>
                <a:solidFill>
                  <a:srgbClr val="C00000"/>
                </a:solidFill>
                <a:cs typeface="Al-Hadith1" pitchFamily="2" charset="-78"/>
              </a:rPr>
              <a:t>لمادة اللغة العربية</a:t>
            </a:r>
          </a:p>
          <a:p>
            <a:pPr algn="ctr" rtl="1"/>
            <a:r>
              <a:rPr lang="ar-DZ" sz="2400" dirty="0">
                <a:solidFill>
                  <a:schemeClr val="tx2">
                    <a:lumMod val="75000"/>
                  </a:schemeClr>
                </a:solidFill>
                <a:cs typeface="Al-Hadith1" pitchFamily="2" charset="-78"/>
              </a:rPr>
              <a:t>                                                                      السنة الثانية ابتدائي</a:t>
            </a:r>
            <a:endParaRPr lang="ar-DZ" sz="2800" dirty="0">
              <a:solidFill>
                <a:schemeClr val="tx2">
                  <a:lumMod val="75000"/>
                </a:schemeClr>
              </a:solidFill>
              <a:cs typeface="Al-Hadith1" pitchFamily="2" charset="-78"/>
            </a:endParaRPr>
          </a:p>
        </p:txBody>
      </p:sp>
      <p:sp>
        <p:nvSpPr>
          <p:cNvPr id="6" name="Ellipse 5"/>
          <p:cNvSpPr/>
          <p:nvPr/>
        </p:nvSpPr>
        <p:spPr>
          <a:xfrm>
            <a:off x="353660" y="5236224"/>
            <a:ext cx="4320480" cy="1523153"/>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DZ" sz="2800" dirty="0">
                <a:solidFill>
                  <a:srgbClr val="C00000"/>
                </a:solidFill>
                <a:cs typeface="SKR HEAD1" pitchFamily="2" charset="-78"/>
              </a:rPr>
              <a:t>               </a:t>
            </a:r>
            <a:r>
              <a:rPr lang="ar-DZ" sz="2800" u="sng" dirty="0">
                <a:solidFill>
                  <a:srgbClr val="C00000"/>
                </a:solidFill>
                <a:cs typeface="SKR HEAD1" pitchFamily="2" charset="-78"/>
              </a:rPr>
              <a:t>إعداد المفتش</a:t>
            </a:r>
            <a:endParaRPr lang="ar-DZ" sz="2800" dirty="0">
              <a:solidFill>
                <a:srgbClr val="C00000"/>
              </a:solidFill>
              <a:cs typeface="SKR HEAD1" pitchFamily="2" charset="-78"/>
            </a:endParaRPr>
          </a:p>
          <a:p>
            <a:pPr algn="ctr" rtl="1"/>
            <a:r>
              <a:rPr lang="ar-DZ" sz="2800" dirty="0">
                <a:solidFill>
                  <a:schemeClr val="tx1"/>
                </a:solidFill>
                <a:cs typeface="SKR HEAD1" pitchFamily="2" charset="-78"/>
              </a:rPr>
              <a:t>                   عبد الباري عبد الله</a:t>
            </a:r>
          </a:p>
        </p:txBody>
      </p:sp>
      <p:pic>
        <p:nvPicPr>
          <p:cNvPr id="1030" name="Picture 6" descr="H:\عروض باور بوانت لعبد الله\صور مساعدة في البحوث\مدآرس 2\soso (23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2" y="4660160"/>
            <a:ext cx="3392933" cy="20992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2" descr="C:\Users\abdelbari\Desktop\صور\27.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871" b="85781" l="17960" r="86149">
                        <a14:foregroundMark x1="56316" y1="43333" x2="56316" y2="43333"/>
                        <a14:foregroundMark x1="25789" y1="37778" x2="76842" y2="66667"/>
                      </a14:backgroundRemoval>
                    </a14:imgEffect>
                  </a14:imgLayer>
                </a14:imgProps>
              </a:ext>
              <a:ext uri="{28A0092B-C50C-407E-A947-70E740481C1C}">
                <a14:useLocalDpi xmlns:a14="http://schemas.microsoft.com/office/drawing/2010/main" val="0"/>
              </a:ext>
            </a:extLst>
          </a:blip>
          <a:srcRect l="9436" t="6007" r="5328" b="5355"/>
          <a:stretch/>
        </p:blipFill>
        <p:spPr bwMode="auto">
          <a:xfrm>
            <a:off x="3421442" y="5236224"/>
            <a:ext cx="1366582" cy="12554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عروض باور بوانت لعبد الله\صور مساعدة في البحوث\مدآرس 2\soso (24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082887">
            <a:off x="699282" y="1962328"/>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à coins arrondis 7"/>
          <p:cNvSpPr/>
          <p:nvPr/>
        </p:nvSpPr>
        <p:spPr>
          <a:xfrm>
            <a:off x="6914729" y="5020200"/>
            <a:ext cx="1513952" cy="12639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600" b="1" dirty="0">
                <a:solidFill>
                  <a:schemeClr val="tx1"/>
                </a:solidFill>
                <a:cs typeface="AL-Bsher" pitchFamily="2" charset="-78"/>
              </a:rPr>
              <a:t>لتعليم أكثر فاعلية</a:t>
            </a:r>
            <a:endParaRPr lang="fr-FR" sz="2600" b="1" dirty="0">
              <a:solidFill>
                <a:schemeClr val="tx1"/>
              </a:solidFill>
              <a:cs typeface="AL-Bsher" pitchFamily="2" charset="-78"/>
            </a:endParaRPr>
          </a:p>
        </p:txBody>
      </p:sp>
      <p:pic>
        <p:nvPicPr>
          <p:cNvPr id="1026" name="Picture 2" descr="E:\عروض باور بوانت لعبد الله\صور مساعدة في البحوث\صور المعلم\84.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125"/>
                    </a14:imgEffect>
                  </a14:imgLayer>
                </a14:imgProps>
              </a:ext>
              <a:ext uri="{28A0092B-C50C-407E-A947-70E740481C1C}">
                <a14:useLocalDpi xmlns:a14="http://schemas.microsoft.com/office/drawing/2010/main" val="0"/>
              </a:ext>
            </a:extLst>
          </a:blip>
          <a:srcRect/>
          <a:stretch>
            <a:fillRect/>
          </a:stretch>
        </p:blipFill>
        <p:spPr bwMode="auto">
          <a:xfrm>
            <a:off x="179512" y="3724056"/>
            <a:ext cx="15240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عروض باور بوانت لعبد الله\خلفيات جديدة لباوربوانت\95.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9512" y="2056052"/>
            <a:ext cx="762000" cy="31199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E:\عروض باور بوانت لعبد الله\خلفيات جديدة لباوربوانت\95.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58472" y="2208452"/>
            <a:ext cx="762000" cy="3119983"/>
          </a:xfrm>
          <a:prstGeom prst="rect">
            <a:avLst/>
          </a:prstGeom>
          <a:noFill/>
          <a:extLst>
            <a:ext uri="{909E8E84-426E-40DD-AFC4-6F175D3DCCD1}">
              <a14:hiddenFill xmlns:a14="http://schemas.microsoft.com/office/drawing/2010/main">
                <a:solidFill>
                  <a:srgbClr val="FFFFFF"/>
                </a:solidFill>
              </a14:hiddenFill>
            </a:ext>
          </a:extLst>
        </p:spPr>
      </p:pic>
      <p:sp>
        <p:nvSpPr>
          <p:cNvPr id="16" name="مستطيل مستدير الزوايا 2"/>
          <p:cNvSpPr/>
          <p:nvPr/>
        </p:nvSpPr>
        <p:spPr>
          <a:xfrm>
            <a:off x="1308295" y="37921"/>
            <a:ext cx="6091311" cy="98034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a:solidFill>
                  <a:srgbClr val="FFFF00"/>
                </a:solidFill>
                <a:cs typeface="+mj-cs"/>
              </a:rPr>
              <a:t>الجمهورية الجزائرية الديمقراطية الشعبية </a:t>
            </a:r>
          </a:p>
          <a:p>
            <a:pPr algn="ctr" rtl="1"/>
            <a:r>
              <a:rPr lang="ar-DZ" sz="3200" b="1" dirty="0">
                <a:solidFill>
                  <a:srgbClr val="FFFF00"/>
                </a:solidFill>
                <a:cs typeface="+mj-cs"/>
              </a:rPr>
              <a:t>وزارة التربية الوطنية</a:t>
            </a:r>
            <a:endParaRPr lang="fr-FR" sz="3200" b="1" dirty="0">
              <a:solidFill>
                <a:srgbClr val="FFFF00"/>
              </a:solidFill>
              <a:cs typeface="+mj-cs"/>
            </a:endParaRPr>
          </a:p>
        </p:txBody>
      </p:sp>
      <p:sp>
        <p:nvSpPr>
          <p:cNvPr id="18" name="Rectangle à coins arrondis 11"/>
          <p:cNvSpPr/>
          <p:nvPr/>
        </p:nvSpPr>
        <p:spPr>
          <a:xfrm>
            <a:off x="3532443" y="1113680"/>
            <a:ext cx="5576061" cy="92225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DZ" sz="2800" b="1" dirty="0">
                <a:solidFill>
                  <a:srgbClr val="FFFF00"/>
                </a:solidFill>
                <a:cs typeface="+mj-cs"/>
              </a:rPr>
              <a:t>مديرية التربية لولاية بشار</a:t>
            </a:r>
          </a:p>
          <a:p>
            <a:pPr algn="just" rtl="1"/>
            <a:r>
              <a:rPr lang="ar-DZ" sz="2800" b="1" dirty="0">
                <a:solidFill>
                  <a:srgbClr val="FFFF00"/>
                </a:solidFill>
                <a:cs typeface="+mj-cs"/>
              </a:rPr>
              <a:t>مفتشية التعليم الابتدائي (م9)– بشار - </a:t>
            </a:r>
            <a:r>
              <a:rPr lang="ar-DZ" sz="2800" b="1" dirty="0" err="1">
                <a:solidFill>
                  <a:srgbClr val="FFFF00"/>
                </a:solidFill>
                <a:cs typeface="+mj-cs"/>
              </a:rPr>
              <a:t>إقلي</a:t>
            </a:r>
            <a:endParaRPr lang="fr-FR" sz="2800" b="1" dirty="0">
              <a:solidFill>
                <a:srgbClr val="FFFF00"/>
              </a:solidFill>
              <a:cs typeface="+mj-cs"/>
            </a:endParaRPr>
          </a:p>
        </p:txBody>
      </p:sp>
      <p:pic>
        <p:nvPicPr>
          <p:cNvPr id="1028" name="Picture 4" descr="E:\عروض باور بوانت لعبد الله\خلفيات جديدة لباوربوانت\94.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952875" y="1851847"/>
            <a:ext cx="1238250" cy="36789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عروض باور بوانت لعبد الله\صور مساعدة في البحوث\مدآرس 2\soso (24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082887">
            <a:off x="7049751" y="1962328"/>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22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032"/>
                                        </p:tgtEl>
                                        <p:attrNameLst>
                                          <p:attrName>style.visibility</p:attrName>
                                        </p:attrNameLst>
                                      </p:cBhvr>
                                      <p:to>
                                        <p:strVal val="visible"/>
                                      </p:to>
                                    </p:set>
                                    <p:animEffect transition="in" filter="fade">
                                      <p:cBhvr>
                                        <p:cTn id="28" dur="1000"/>
                                        <p:tgtEl>
                                          <p:spTgt spid="1032"/>
                                        </p:tgtEl>
                                      </p:cBhvr>
                                    </p:animEffect>
                                    <p:anim calcmode="lin" valueType="num">
                                      <p:cBhvr>
                                        <p:cTn id="29" dur="1000" fill="hold"/>
                                        <p:tgtEl>
                                          <p:spTgt spid="1032"/>
                                        </p:tgtEl>
                                        <p:attrNameLst>
                                          <p:attrName>ppt_x</p:attrName>
                                        </p:attrNameLst>
                                      </p:cBhvr>
                                      <p:tavLst>
                                        <p:tav tm="0">
                                          <p:val>
                                            <p:strVal val="#ppt_x"/>
                                          </p:val>
                                        </p:tav>
                                        <p:tav tm="100000">
                                          <p:val>
                                            <p:strVal val="#ppt_x"/>
                                          </p:val>
                                        </p:tav>
                                      </p:tavLst>
                                    </p:anim>
                                    <p:anim calcmode="lin" valueType="num">
                                      <p:cBhvr>
                                        <p:cTn id="30" dur="1000" fill="hold"/>
                                        <p:tgtEl>
                                          <p:spTgt spid="1032"/>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fade">
                                      <p:cBhvr>
                                        <p:cTn id="40" dur="2000"/>
                                        <p:tgtEl>
                                          <p:spTgt spid="1030"/>
                                        </p:tgtEl>
                                      </p:cBhvr>
                                    </p:animEffect>
                                    <p:anim calcmode="lin" valueType="num">
                                      <p:cBhvr>
                                        <p:cTn id="41" dur="2000" fill="hold"/>
                                        <p:tgtEl>
                                          <p:spTgt spid="1030"/>
                                        </p:tgtEl>
                                        <p:attrNameLst>
                                          <p:attrName>ppt_w</p:attrName>
                                        </p:attrNameLst>
                                      </p:cBhvr>
                                      <p:tavLst>
                                        <p:tav tm="0" fmla="#ppt_w*sin(2.5*pi*$)">
                                          <p:val>
                                            <p:fltVal val="0"/>
                                          </p:val>
                                        </p:tav>
                                        <p:tav tm="100000">
                                          <p:val>
                                            <p:fltVal val="1"/>
                                          </p:val>
                                        </p:tav>
                                      </p:tavLst>
                                    </p:anim>
                                    <p:anim calcmode="lin" valueType="num">
                                      <p:cBhvr>
                                        <p:cTn id="42" dur="2000" fill="hold"/>
                                        <p:tgtEl>
                                          <p:spTgt spid="1030"/>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026"/>
                                        </p:tgtEl>
                                        <p:attrNameLst>
                                          <p:attrName>style.visibility</p:attrName>
                                        </p:attrNameLst>
                                      </p:cBhvr>
                                      <p:to>
                                        <p:strVal val="visible"/>
                                      </p:to>
                                    </p:set>
                                    <p:animEffect transition="in" filter="fade">
                                      <p:cBhvr>
                                        <p:cTn id="54" dur="1000"/>
                                        <p:tgtEl>
                                          <p:spTgt spid="1026"/>
                                        </p:tgtEl>
                                      </p:cBhvr>
                                    </p:animEffect>
                                    <p:anim calcmode="lin" valueType="num">
                                      <p:cBhvr>
                                        <p:cTn id="55" dur="1000" fill="hold"/>
                                        <p:tgtEl>
                                          <p:spTgt spid="1026"/>
                                        </p:tgtEl>
                                        <p:attrNameLst>
                                          <p:attrName>ppt_x</p:attrName>
                                        </p:attrNameLst>
                                      </p:cBhvr>
                                      <p:tavLst>
                                        <p:tav tm="0">
                                          <p:val>
                                            <p:strVal val="#ppt_x"/>
                                          </p:val>
                                        </p:tav>
                                        <p:tav tm="100000">
                                          <p:val>
                                            <p:strVal val="#ppt_x"/>
                                          </p:val>
                                        </p:tav>
                                      </p:tavLst>
                                    </p:anim>
                                    <p:anim calcmode="lin" valueType="num">
                                      <p:cBhvr>
                                        <p:cTn id="5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1000" fill="hold"/>
                                        <p:tgtEl>
                                          <p:spTgt spid="5"/>
                                        </p:tgtEl>
                                        <p:attrNameLst>
                                          <p:attrName>ppt_w</p:attrName>
                                        </p:attrNameLst>
                                      </p:cBhvr>
                                      <p:tavLst>
                                        <p:tav tm="0">
                                          <p:val>
                                            <p:fltVal val="0"/>
                                          </p:val>
                                        </p:tav>
                                        <p:tav tm="100000">
                                          <p:val>
                                            <p:strVal val="#ppt_w"/>
                                          </p:val>
                                        </p:tav>
                                      </p:tavLst>
                                    </p:anim>
                                    <p:anim calcmode="lin" valueType="num">
                                      <p:cBhvr>
                                        <p:cTn id="62" dur="1000" fill="hold"/>
                                        <p:tgtEl>
                                          <p:spTgt spid="5"/>
                                        </p:tgtEl>
                                        <p:attrNameLst>
                                          <p:attrName>ppt_h</p:attrName>
                                        </p:attrNameLst>
                                      </p:cBhvr>
                                      <p:tavLst>
                                        <p:tav tm="0">
                                          <p:val>
                                            <p:fltVal val="0"/>
                                          </p:val>
                                        </p:tav>
                                        <p:tav tm="100000">
                                          <p:val>
                                            <p:strVal val="#ppt_h"/>
                                          </p:val>
                                        </p:tav>
                                      </p:tavLst>
                                    </p:anim>
                                    <p:anim calcmode="lin" valueType="num">
                                      <p:cBhvr>
                                        <p:cTn id="63" dur="1000" fill="hold"/>
                                        <p:tgtEl>
                                          <p:spTgt spid="5"/>
                                        </p:tgtEl>
                                        <p:attrNameLst>
                                          <p:attrName>style.rotation</p:attrName>
                                        </p:attrNameLst>
                                      </p:cBhvr>
                                      <p:tavLst>
                                        <p:tav tm="0">
                                          <p:val>
                                            <p:fltVal val="90"/>
                                          </p:val>
                                        </p:tav>
                                        <p:tav tm="100000">
                                          <p:val>
                                            <p:fltVal val="0"/>
                                          </p:val>
                                        </p:tav>
                                      </p:tavLst>
                                    </p:anim>
                                    <p:animEffect transition="in" filter="fade">
                                      <p:cBhvr>
                                        <p:cTn id="64" dur="10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16"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394465" y="148981"/>
            <a:ext cx="8163339" cy="1931610"/>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C00000"/>
                </a:solidFill>
                <a:cs typeface="Al-Hadith1" pitchFamily="2" charset="-78"/>
              </a:rPr>
              <a:t>الحصة الثانية (تعبير شفوي): </a:t>
            </a:r>
            <a:r>
              <a:rPr lang="ar-DZ" sz="4800" dirty="0">
                <a:ln>
                  <a:solidFill>
                    <a:schemeClr val="bg1"/>
                  </a:solidFill>
                </a:ln>
                <a:solidFill>
                  <a:srgbClr val="C00000"/>
                </a:solidFill>
                <a:cs typeface="Al-Hadith1" pitchFamily="2" charset="-78"/>
              </a:rPr>
              <a:t>استعمال وتوظيف  الصيغ والتراكيب</a:t>
            </a:r>
            <a:endParaRPr lang="fr-FR" sz="4800" dirty="0">
              <a:solidFill>
                <a:srgbClr val="C00000"/>
              </a:solidFill>
              <a:cs typeface="Al-Hadith1" pitchFamily="2" charset="-78"/>
            </a:endParaRPr>
          </a:p>
        </p:txBody>
      </p:sp>
      <p:sp>
        <p:nvSpPr>
          <p:cNvPr id="3" name="مستطيل: زوايا قطرية مستديرة 2"/>
          <p:cNvSpPr/>
          <p:nvPr/>
        </p:nvSpPr>
        <p:spPr>
          <a:xfrm>
            <a:off x="262860" y="2358246"/>
            <a:ext cx="8426550" cy="3817267"/>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rtl="1">
              <a:buFont typeface="Wingdings" panose="05000000000000000000" pitchFamily="2" charset="2"/>
              <a:buChar char="v"/>
            </a:pPr>
            <a:r>
              <a:rPr lang="ar-DZ" sz="4000" b="1" dirty="0">
                <a:solidFill>
                  <a:schemeClr val="tx1"/>
                </a:solidFill>
                <a:cs typeface="+mj-cs"/>
              </a:rPr>
              <a:t>التركيز على استعمال الصيغ والأساليب في وضعيات تواصلية دالة.</a:t>
            </a:r>
          </a:p>
          <a:p>
            <a:pPr marL="571500" indent="-571500" algn="just" rtl="1">
              <a:buFont typeface="Wingdings" panose="05000000000000000000" pitchFamily="2" charset="2"/>
              <a:buChar char="v"/>
            </a:pPr>
            <a:r>
              <a:rPr lang="ar-DZ" sz="4000" b="1" dirty="0">
                <a:solidFill>
                  <a:schemeClr val="tx1"/>
                </a:solidFill>
                <a:cs typeface="+mj-cs"/>
              </a:rPr>
              <a:t>توظيف الصيغ والتراكيب في جمل أو وضعها في مكانها المناسب أو .... </a:t>
            </a:r>
          </a:p>
          <a:p>
            <a:pPr marL="571500" indent="-571500" algn="just" rtl="1">
              <a:buFont typeface="Wingdings" panose="05000000000000000000" pitchFamily="2" charset="2"/>
              <a:buChar char="v"/>
            </a:pPr>
            <a:r>
              <a:rPr lang="ar-DZ" sz="4000" b="1" dirty="0">
                <a:solidFill>
                  <a:schemeClr val="tx1"/>
                </a:solidFill>
              </a:rPr>
              <a:t>استغلال أنشطة من دليل المقاطع التعلمية.</a:t>
            </a:r>
            <a:endParaRPr lang="fr-FR" sz="4000" b="1" dirty="0">
              <a:solidFill>
                <a:schemeClr val="tx1"/>
              </a:solidFill>
            </a:endParaRPr>
          </a:p>
        </p:txBody>
      </p:sp>
    </p:spTree>
    <p:extLst>
      <p:ext uri="{BB962C8B-B14F-4D97-AF65-F5344CB8AC3E}">
        <p14:creationId xmlns:p14="http://schemas.microsoft.com/office/powerpoint/2010/main" val="294905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3511826" y="3327560"/>
            <a:ext cx="1839766"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b="1" dirty="0">
                <a:solidFill>
                  <a:srgbClr val="FF0000"/>
                </a:solidFill>
              </a:rPr>
              <a:t>قراءة + إنتاج شفوي (ح3 + 4)</a:t>
            </a:r>
            <a:endParaRPr lang="fr-FR" b="1" dirty="0">
              <a:solidFill>
                <a:srgbClr val="FF0000"/>
              </a:solidFill>
            </a:endParaRPr>
          </a:p>
        </p:txBody>
      </p:sp>
    </p:spTree>
    <p:extLst>
      <p:ext uri="{BB962C8B-B14F-4D97-AF65-F5344CB8AC3E}">
        <p14:creationId xmlns:p14="http://schemas.microsoft.com/office/powerpoint/2010/main" val="72869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stretch>
            <a:fillRect/>
          </a:stretch>
        </p:blipFill>
        <p:spPr>
          <a:xfrm>
            <a:off x="6122504" y="1"/>
            <a:ext cx="2988000" cy="4545496"/>
          </a:xfrm>
          <a:prstGeom prst="rect">
            <a:avLst/>
          </a:prstGeom>
          <a:ln w="57150">
            <a:solidFill>
              <a:schemeClr val="tx1"/>
            </a:solidFill>
          </a:ln>
        </p:spPr>
      </p:pic>
      <p:pic>
        <p:nvPicPr>
          <p:cNvPr id="4" name="صورة 3"/>
          <p:cNvPicPr>
            <a:picLocks noChangeAspect="1"/>
          </p:cNvPicPr>
          <p:nvPr/>
        </p:nvPicPr>
        <p:blipFill>
          <a:blip r:embed="rId3"/>
          <a:stretch>
            <a:fillRect/>
          </a:stretch>
        </p:blipFill>
        <p:spPr>
          <a:xfrm>
            <a:off x="3062504" y="2"/>
            <a:ext cx="2988000" cy="4545495"/>
          </a:xfrm>
          <a:prstGeom prst="rect">
            <a:avLst/>
          </a:prstGeom>
          <a:ln w="57150">
            <a:solidFill>
              <a:schemeClr val="tx1"/>
            </a:solidFill>
          </a:ln>
        </p:spPr>
      </p:pic>
      <p:pic>
        <p:nvPicPr>
          <p:cNvPr id="5" name="صورة 4"/>
          <p:cNvPicPr>
            <a:picLocks noChangeAspect="1"/>
          </p:cNvPicPr>
          <p:nvPr/>
        </p:nvPicPr>
        <p:blipFill>
          <a:blip r:embed="rId4"/>
          <a:stretch>
            <a:fillRect/>
          </a:stretch>
        </p:blipFill>
        <p:spPr>
          <a:xfrm>
            <a:off x="39756" y="2"/>
            <a:ext cx="2952000" cy="4545495"/>
          </a:xfrm>
          <a:prstGeom prst="rect">
            <a:avLst/>
          </a:prstGeom>
          <a:ln w="57150" cap="sq">
            <a:solidFill>
              <a:srgbClr val="000000"/>
            </a:solidFill>
            <a:miter lim="800000"/>
          </a:ln>
          <a:effectLst>
            <a:outerShdw blurRad="57150" dist="50800" dir="2700000" algn="tl" rotWithShape="0">
              <a:srgbClr val="000000">
                <a:alpha val="40000"/>
              </a:srgbClr>
            </a:outerShdw>
          </a:effectLst>
        </p:spPr>
      </p:pic>
      <p:pic>
        <p:nvPicPr>
          <p:cNvPr id="10" name="صورة 9"/>
          <p:cNvPicPr>
            <a:picLocks noChangeAspect="1"/>
          </p:cNvPicPr>
          <p:nvPr/>
        </p:nvPicPr>
        <p:blipFill rotWithShape="1">
          <a:blip r:embed="rId5"/>
          <a:srcRect r="10365"/>
          <a:stretch/>
        </p:blipFill>
        <p:spPr>
          <a:xfrm>
            <a:off x="39757" y="-1"/>
            <a:ext cx="9104244" cy="6858001"/>
          </a:xfrm>
          <a:prstGeom prst="rect">
            <a:avLst/>
          </a:prstGeom>
        </p:spPr>
      </p:pic>
      <p:pic>
        <p:nvPicPr>
          <p:cNvPr id="9" name="صورة 8"/>
          <p:cNvPicPr>
            <a:picLocks noChangeAspect="1"/>
          </p:cNvPicPr>
          <p:nvPr/>
        </p:nvPicPr>
        <p:blipFill>
          <a:blip r:embed="rId6"/>
          <a:stretch>
            <a:fillRect/>
          </a:stretch>
        </p:blipFill>
        <p:spPr>
          <a:xfrm>
            <a:off x="126610" y="13254"/>
            <a:ext cx="8892902" cy="4532243"/>
          </a:xfrm>
          <a:prstGeom prst="rect">
            <a:avLst/>
          </a:prstGeom>
          <a:ln w="127000" cap="sq">
            <a:solidFill>
              <a:schemeClr val="accent2"/>
            </a:solidFill>
            <a:miter lim="800000"/>
          </a:ln>
          <a:effectLst>
            <a:outerShdw blurRad="57150" dist="50800" dir="2700000" algn="tl" rotWithShape="0">
              <a:srgbClr val="000000">
                <a:alpha val="40000"/>
              </a:srgbClr>
            </a:outerShdw>
          </a:effectLst>
        </p:spPr>
      </p:pic>
      <p:sp>
        <p:nvSpPr>
          <p:cNvPr id="11" name="Ellipse 10"/>
          <p:cNvSpPr/>
          <p:nvPr/>
        </p:nvSpPr>
        <p:spPr>
          <a:xfrm rot="16200000">
            <a:off x="-1246006" y="2023041"/>
            <a:ext cx="3716594" cy="97136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rtl="1"/>
            <a:r>
              <a:rPr lang="ar-DZ" sz="4000" dirty="0">
                <a:solidFill>
                  <a:srgbClr val="FF0000"/>
                </a:solidFill>
                <a:cs typeface="Al-Hadith1" pitchFamily="2" charset="-78"/>
              </a:rPr>
              <a:t>دفتر الأنشطة</a:t>
            </a:r>
            <a:endParaRPr lang="fr-FR" sz="4000" dirty="0">
              <a:solidFill>
                <a:srgbClr val="FF0000"/>
              </a:solidFill>
              <a:cs typeface="Al-Hadith1" pitchFamily="2" charset="-78"/>
            </a:endParaRPr>
          </a:p>
        </p:txBody>
      </p:sp>
      <p:sp>
        <p:nvSpPr>
          <p:cNvPr id="6" name="Rectangle 5"/>
          <p:cNvSpPr/>
          <p:nvPr/>
        </p:nvSpPr>
        <p:spPr>
          <a:xfrm>
            <a:off x="0" y="4598506"/>
            <a:ext cx="9144001" cy="225949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مستطيل: زوايا مستديرة 6"/>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قراءة + إنتاج شفوي</a:t>
            </a:r>
            <a:endParaRPr lang="fr-FR" sz="4800" dirty="0">
              <a:ln>
                <a:solidFill>
                  <a:schemeClr val="bg1"/>
                </a:solidFill>
              </a:ln>
              <a:solidFill>
                <a:srgbClr val="C00000"/>
              </a:solidFill>
              <a:cs typeface="Al-Hadith1" pitchFamily="2" charset="-78"/>
            </a:endParaRPr>
          </a:p>
        </p:txBody>
      </p:sp>
      <p:sp>
        <p:nvSpPr>
          <p:cNvPr id="8" name="انفجار: 14 نقطة 7"/>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3 -4</a:t>
            </a:r>
            <a:endParaRPr lang="fr-FR" sz="3600" b="1" dirty="0">
              <a:solidFill>
                <a:schemeClr val="tx1"/>
              </a:solidFill>
              <a:cs typeface="+mj-cs"/>
            </a:endParaRPr>
          </a:p>
        </p:txBody>
      </p:sp>
    </p:spTree>
    <p:extLst>
      <p:ext uri="{BB962C8B-B14F-4D97-AF65-F5344CB8AC3E}">
        <p14:creationId xmlns:p14="http://schemas.microsoft.com/office/powerpoint/2010/main" val="39736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8)">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80">
                                          <p:stCondLst>
                                            <p:cond delay="0"/>
                                          </p:stCondLst>
                                        </p:cTn>
                                        <p:tgtEl>
                                          <p:spTgt spid="11"/>
                                        </p:tgtEl>
                                      </p:cBhvr>
                                    </p:animEffect>
                                    <p:anim calcmode="lin" valueType="num">
                                      <p:cBhvr>
                                        <p:cTn id="3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gtEl>
                                      </p:cBhvr>
                                      <p:to x="100000" y="60000"/>
                                    </p:animScale>
                                    <p:animScale>
                                      <p:cBhvr>
                                        <p:cTn id="36" dur="166" decel="50000">
                                          <p:stCondLst>
                                            <p:cond delay="67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500" fill="hold"/>
                                        <p:tgtEl>
                                          <p:spTgt spid="9"/>
                                        </p:tgtEl>
                                        <p:attrNameLst>
                                          <p:attrName>ppt_w</p:attrName>
                                        </p:attrNameLst>
                                      </p:cBhvr>
                                      <p:tavLst>
                                        <p:tav tm="0">
                                          <p:val>
                                            <p:fltVal val="0"/>
                                          </p:val>
                                        </p:tav>
                                        <p:tav tm="100000">
                                          <p:val>
                                            <p:strVal val="#ppt_w"/>
                                          </p:val>
                                        </p:tav>
                                      </p:tavLst>
                                    </p:anim>
                                    <p:anim calcmode="lin" valueType="num">
                                      <p:cBhvr>
                                        <p:cTn id="48" dur="1500" fill="hold"/>
                                        <p:tgtEl>
                                          <p:spTgt spid="9"/>
                                        </p:tgtEl>
                                        <p:attrNameLst>
                                          <p:attrName>ppt_h</p:attrName>
                                        </p:attrNameLst>
                                      </p:cBhvr>
                                      <p:tavLst>
                                        <p:tav tm="0">
                                          <p:val>
                                            <p:fltVal val="0"/>
                                          </p:val>
                                        </p:tav>
                                        <p:tav tm="100000">
                                          <p:val>
                                            <p:strVal val="#ppt_h"/>
                                          </p:val>
                                        </p:tav>
                                      </p:tavLst>
                                    </p:anim>
                                    <p:animEffect transition="in" filter="fade">
                                      <p:cBhvr>
                                        <p:cTn id="49" dur="1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circle(in)">
                                      <p:cBhvr>
                                        <p:cTn id="54" dur="20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2000"/>
                                        <p:tgtEl>
                                          <p:spTgt spid="8"/>
                                        </p:tgtEl>
                                      </p:cBhvr>
                                    </p:animEffect>
                                    <p:anim calcmode="lin" valueType="num">
                                      <p:cBhvr>
                                        <p:cTn id="60" dur="2000" fill="hold"/>
                                        <p:tgtEl>
                                          <p:spTgt spid="8"/>
                                        </p:tgtEl>
                                        <p:attrNameLst>
                                          <p:attrName>ppt_w</p:attrName>
                                        </p:attrNameLst>
                                      </p:cBhvr>
                                      <p:tavLst>
                                        <p:tav tm="0" fmla="#ppt_w*sin(2.5*pi*$)">
                                          <p:val>
                                            <p:fltVal val="0"/>
                                          </p:val>
                                        </p:tav>
                                        <p:tav tm="100000">
                                          <p:val>
                                            <p:fltVal val="1"/>
                                          </p:val>
                                        </p:tav>
                                      </p:tavLst>
                                    </p:anim>
                                    <p:anim calcmode="lin" valueType="num">
                                      <p:cBhvr>
                                        <p:cTn id="6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286797"/>
            <a:ext cx="7498536" cy="2045586"/>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5400" dirty="0">
                <a:ln>
                  <a:solidFill>
                    <a:schemeClr val="bg1"/>
                  </a:solidFill>
                </a:ln>
                <a:solidFill>
                  <a:srgbClr val="C00000"/>
                </a:solidFill>
                <a:cs typeface="Al-Hadith1" pitchFamily="2" charset="-78"/>
              </a:rPr>
              <a:t>الحصة الثالثة والرابعة: قراءة + إنتاج شفوي</a:t>
            </a:r>
            <a:endParaRPr lang="fr-FR" sz="48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91790" y="2756452"/>
            <a:ext cx="8613058" cy="3570606"/>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rtl="1">
              <a:buFont typeface="Wingdings" panose="05000000000000000000" pitchFamily="2" charset="2"/>
              <a:buChar char="v"/>
            </a:pPr>
            <a:r>
              <a:rPr lang="ar-DZ" sz="3600" b="1" dirty="0">
                <a:solidFill>
                  <a:schemeClr val="tx1"/>
                </a:solidFill>
                <a:cs typeface="+mj-cs"/>
              </a:rPr>
              <a:t>يقرأ النصوص الثلاثة ويجد العلاقة فيما بينهم.</a:t>
            </a:r>
          </a:p>
          <a:p>
            <a:pPr marL="571500" indent="-571500" algn="just" rtl="1">
              <a:buFont typeface="Wingdings" panose="05000000000000000000" pitchFamily="2" charset="2"/>
              <a:buChar char="v"/>
            </a:pPr>
            <a:r>
              <a:rPr lang="ar-DZ" sz="3600" b="1" dirty="0">
                <a:solidFill>
                  <a:schemeClr val="tx1"/>
                </a:solidFill>
                <a:cs typeface="+mj-cs"/>
              </a:rPr>
              <a:t>حل أيقونة «أفهم وأجيب» في دفتر الأنشطة.</a:t>
            </a:r>
          </a:p>
          <a:p>
            <a:pPr marL="571500" indent="-571500" algn="just" rtl="1">
              <a:buFont typeface="Wingdings" panose="05000000000000000000" pitchFamily="2" charset="2"/>
              <a:buChar char="v"/>
            </a:pPr>
            <a:r>
              <a:rPr lang="ar-DZ" sz="3600" b="1" dirty="0">
                <a:solidFill>
                  <a:schemeClr val="tx1"/>
                </a:solidFill>
                <a:cs typeface="+mj-cs"/>
              </a:rPr>
              <a:t>مراجعة الحروف المدروسة نطقا وكتابة، وإدماج ما درسه من حروف في وضعيات </a:t>
            </a:r>
            <a:r>
              <a:rPr lang="ar-DZ" sz="3600" b="1" dirty="0" err="1">
                <a:solidFill>
                  <a:schemeClr val="tx1"/>
                </a:solidFill>
                <a:cs typeface="+mj-cs"/>
              </a:rPr>
              <a:t>إدماجية</a:t>
            </a:r>
            <a:r>
              <a:rPr lang="ar-DZ" sz="3600" b="1" dirty="0">
                <a:solidFill>
                  <a:schemeClr val="tx1"/>
                </a:solidFill>
                <a:cs typeface="+mj-cs"/>
              </a:rPr>
              <a:t>.</a:t>
            </a:r>
          </a:p>
          <a:p>
            <a:pPr marL="571500" indent="-571500" algn="just" rtl="1">
              <a:buFont typeface="Wingdings" panose="05000000000000000000" pitchFamily="2" charset="2"/>
              <a:buChar char="v"/>
            </a:pPr>
            <a:r>
              <a:rPr lang="ar-DZ" sz="3600" b="1" dirty="0">
                <a:solidFill>
                  <a:schemeClr val="tx1"/>
                </a:solidFill>
              </a:rPr>
              <a:t>استغلال أنشطة من دليل المقاطع التعلمية.</a:t>
            </a:r>
            <a:endParaRPr lang="fr-FR" sz="3600" b="1" dirty="0">
              <a:solidFill>
                <a:schemeClr val="tx1"/>
              </a:solidFill>
            </a:endParaRPr>
          </a:p>
        </p:txBody>
      </p:sp>
    </p:spTree>
    <p:extLst>
      <p:ext uri="{BB962C8B-B14F-4D97-AF65-F5344CB8AC3E}">
        <p14:creationId xmlns:p14="http://schemas.microsoft.com/office/powerpoint/2010/main" val="375885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1228283" y="3327560"/>
            <a:ext cx="1008000" cy="1008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b="1" dirty="0">
                <a:solidFill>
                  <a:srgbClr val="FF0000"/>
                </a:solidFill>
              </a:rPr>
              <a:t>محفوظات</a:t>
            </a:r>
          </a:p>
          <a:p>
            <a:pPr algn="ctr" rtl="1"/>
            <a:r>
              <a:rPr lang="ar-DZ" b="1" dirty="0">
                <a:solidFill>
                  <a:srgbClr val="FF0000"/>
                </a:solidFill>
              </a:rPr>
              <a:t>(ح5)</a:t>
            </a:r>
            <a:endParaRPr lang="fr-FR" b="1" dirty="0">
              <a:solidFill>
                <a:srgbClr val="FF0000"/>
              </a:solidFill>
            </a:endParaRPr>
          </a:p>
        </p:txBody>
      </p:sp>
    </p:spTree>
    <p:extLst>
      <p:ext uri="{BB962C8B-B14F-4D97-AF65-F5344CB8AC3E}">
        <p14:creationId xmlns:p14="http://schemas.microsoft.com/office/powerpoint/2010/main" val="40762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379561"/>
            <a:ext cx="7380548" cy="1979326"/>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5400" dirty="0">
                <a:ln>
                  <a:solidFill>
                    <a:schemeClr val="bg1"/>
                  </a:solidFill>
                </a:ln>
                <a:solidFill>
                  <a:srgbClr val="C00000"/>
                </a:solidFill>
                <a:cs typeface="Al-Hadith1" pitchFamily="2" charset="-78"/>
              </a:rPr>
              <a:t>الحصة الخامسة: محفوظات - أناشيد</a:t>
            </a:r>
            <a:endParaRPr lang="fr-FR" sz="48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309716" y="2782954"/>
            <a:ext cx="8450826" cy="2796208"/>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rtl="1"/>
            <a:r>
              <a:rPr lang="ar-DZ" sz="3200" b="1" dirty="0">
                <a:cs typeface="+mj-cs"/>
              </a:rPr>
              <a:t>     </a:t>
            </a:r>
            <a:r>
              <a:rPr lang="ar-DZ" sz="4400" b="1" dirty="0">
                <a:cs typeface="+mj-cs"/>
              </a:rPr>
              <a:t>خلال الأسبوع الرابع يمكن مسرحة الأنشودة أو المحفوظة.</a:t>
            </a:r>
            <a:endParaRPr lang="ar-DZ" sz="3200" b="1" dirty="0">
              <a:cs typeface="+mj-cs"/>
            </a:endParaRPr>
          </a:p>
        </p:txBody>
      </p:sp>
    </p:spTree>
    <p:extLst>
      <p:ext uri="{BB962C8B-B14F-4D97-AF65-F5344CB8AC3E}">
        <p14:creationId xmlns:p14="http://schemas.microsoft.com/office/powerpoint/2010/main" val="403871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5619136" y="4409758"/>
            <a:ext cx="2340000" cy="504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b="1" dirty="0">
                <a:solidFill>
                  <a:srgbClr val="FF0000"/>
                </a:solidFill>
              </a:rPr>
              <a:t>قراءة وكتابة  (ح6)</a:t>
            </a:r>
            <a:endParaRPr lang="fr-FR" sz="2400" b="1" dirty="0">
              <a:solidFill>
                <a:srgbClr val="FF0000"/>
              </a:solidFill>
            </a:endParaRPr>
          </a:p>
        </p:txBody>
      </p:sp>
    </p:spTree>
    <p:extLst>
      <p:ext uri="{BB962C8B-B14F-4D97-AF65-F5344CB8AC3E}">
        <p14:creationId xmlns:p14="http://schemas.microsoft.com/office/powerpoint/2010/main" val="97548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1" y="0"/>
            <a:ext cx="9144000" cy="6858000"/>
          </a:xfrm>
          <a:prstGeom prst="rect">
            <a:avLst/>
          </a:prstGeom>
        </p:spPr>
      </p:pic>
      <p:sp>
        <p:nvSpPr>
          <p:cNvPr id="3" name="Ellipse 10"/>
          <p:cNvSpPr/>
          <p:nvPr/>
        </p:nvSpPr>
        <p:spPr>
          <a:xfrm rot="16200000">
            <a:off x="-1246006" y="2023041"/>
            <a:ext cx="3716594" cy="97136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rtl="1"/>
            <a:r>
              <a:rPr lang="ar-DZ" sz="4000" dirty="0">
                <a:solidFill>
                  <a:srgbClr val="FF0000"/>
                </a:solidFill>
                <a:cs typeface="Al-Hadith1" pitchFamily="2" charset="-78"/>
              </a:rPr>
              <a:t>دفتر الأنشطة</a:t>
            </a:r>
            <a:endParaRPr lang="fr-FR" sz="4000" dirty="0">
              <a:solidFill>
                <a:srgbClr val="FF0000"/>
              </a:solidFill>
              <a:cs typeface="Al-Hadith1" pitchFamily="2" charset="-78"/>
            </a:endParaRPr>
          </a:p>
        </p:txBody>
      </p:sp>
      <p:pic>
        <p:nvPicPr>
          <p:cNvPr id="4" name="صورة 3"/>
          <p:cNvPicPr>
            <a:picLocks noChangeAspect="1"/>
          </p:cNvPicPr>
          <p:nvPr/>
        </p:nvPicPr>
        <p:blipFill>
          <a:blip r:embed="rId3"/>
          <a:stretch>
            <a:fillRect/>
          </a:stretch>
        </p:blipFill>
        <p:spPr>
          <a:xfrm>
            <a:off x="238540" y="92766"/>
            <a:ext cx="8676000" cy="4274254"/>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5"/>
          <p:cNvSpPr/>
          <p:nvPr/>
        </p:nvSpPr>
        <p:spPr>
          <a:xfrm>
            <a:off x="0" y="4598506"/>
            <a:ext cx="9144001" cy="225949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مستطيل: زوايا مستديرة 5"/>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400" dirty="0">
                <a:ln>
                  <a:solidFill>
                    <a:schemeClr val="bg1"/>
                  </a:solidFill>
                </a:ln>
                <a:solidFill>
                  <a:srgbClr val="C00000"/>
                </a:solidFill>
                <a:cs typeface="Al-Hadith1" pitchFamily="2" charset="-78"/>
              </a:rPr>
              <a:t>قراءة وكتابة: تستغل في نشاط الكتابة والإملاء وإنجاز وضعيات</a:t>
            </a:r>
            <a:endParaRPr lang="fr-FR" sz="4000" dirty="0">
              <a:ln>
                <a:solidFill>
                  <a:schemeClr val="bg1"/>
                </a:solidFill>
              </a:ln>
              <a:solidFill>
                <a:srgbClr val="C00000"/>
              </a:solidFill>
              <a:cs typeface="Al-Hadith1" pitchFamily="2" charset="-78"/>
            </a:endParaRPr>
          </a:p>
        </p:txBody>
      </p:sp>
      <p:sp>
        <p:nvSpPr>
          <p:cNvPr id="7" name="انفجار: 14 نقطة 6"/>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6</a:t>
            </a:r>
            <a:endParaRPr lang="fr-FR" sz="3600" b="1" dirty="0">
              <a:solidFill>
                <a:schemeClr val="tx1"/>
              </a:solidFill>
              <a:cs typeface="+mj-cs"/>
            </a:endParaRPr>
          </a:p>
        </p:txBody>
      </p:sp>
      <p:pic>
        <p:nvPicPr>
          <p:cNvPr id="8" name="صورة 7"/>
          <p:cNvPicPr>
            <a:picLocks noChangeAspect="1"/>
          </p:cNvPicPr>
          <p:nvPr/>
        </p:nvPicPr>
        <p:blipFill>
          <a:blip r:embed="rId4"/>
          <a:stretch>
            <a:fillRect/>
          </a:stretch>
        </p:blipFill>
        <p:spPr>
          <a:xfrm>
            <a:off x="238540" y="92764"/>
            <a:ext cx="8560903" cy="427425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3636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500" fill="hold"/>
                                        <p:tgtEl>
                                          <p:spTgt spid="4"/>
                                        </p:tgtEl>
                                        <p:attrNameLst>
                                          <p:attrName>ppt_w</p:attrName>
                                        </p:attrNameLst>
                                      </p:cBhvr>
                                      <p:tavLst>
                                        <p:tav tm="0">
                                          <p:val>
                                            <p:fltVal val="0"/>
                                          </p:val>
                                        </p:tav>
                                        <p:tav tm="100000">
                                          <p:val>
                                            <p:strVal val="#ppt_w"/>
                                          </p:val>
                                        </p:tav>
                                      </p:tavLst>
                                    </p:anim>
                                    <p:anim calcmode="lin" valueType="num">
                                      <p:cBhvr>
                                        <p:cTn id="36" dur="1500" fill="hold"/>
                                        <p:tgtEl>
                                          <p:spTgt spid="4"/>
                                        </p:tgtEl>
                                        <p:attrNameLst>
                                          <p:attrName>ppt_h</p:attrName>
                                        </p:attrNameLst>
                                      </p:cBhvr>
                                      <p:tavLst>
                                        <p:tav tm="0">
                                          <p:val>
                                            <p:fltVal val="0"/>
                                          </p:val>
                                        </p:tav>
                                        <p:tav tm="100000">
                                          <p:val>
                                            <p:strVal val="#ppt_h"/>
                                          </p:val>
                                        </p:tav>
                                      </p:tavLst>
                                    </p:anim>
                                    <p:animEffect transition="in" filter="fade">
                                      <p:cBhvr>
                                        <p:cTn id="37" dur="1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500" fill="hold"/>
                                        <p:tgtEl>
                                          <p:spTgt spid="8"/>
                                        </p:tgtEl>
                                        <p:attrNameLst>
                                          <p:attrName>ppt_w</p:attrName>
                                        </p:attrNameLst>
                                      </p:cBhvr>
                                      <p:tavLst>
                                        <p:tav tm="0">
                                          <p:val>
                                            <p:fltVal val="0"/>
                                          </p:val>
                                        </p:tav>
                                        <p:tav tm="100000">
                                          <p:val>
                                            <p:strVal val="#ppt_w"/>
                                          </p:val>
                                        </p:tav>
                                      </p:tavLst>
                                    </p:anim>
                                    <p:anim calcmode="lin" valueType="num">
                                      <p:cBhvr>
                                        <p:cTn id="43" dur="1500" fill="hold"/>
                                        <p:tgtEl>
                                          <p:spTgt spid="8"/>
                                        </p:tgtEl>
                                        <p:attrNameLst>
                                          <p:attrName>ppt_h</p:attrName>
                                        </p:attrNameLst>
                                      </p:cBhvr>
                                      <p:tavLst>
                                        <p:tav tm="0">
                                          <p:val>
                                            <p:fltVal val="0"/>
                                          </p:val>
                                        </p:tav>
                                        <p:tav tm="100000">
                                          <p:val>
                                            <p:strVal val="#ppt_h"/>
                                          </p:val>
                                        </p:tav>
                                      </p:tavLst>
                                    </p:anim>
                                    <p:animEffect transition="in" filter="fade">
                                      <p:cBhvr>
                                        <p:cTn id="44" dur="1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000"/>
                                        <p:tgtEl>
                                          <p:spTgt spid="7"/>
                                        </p:tgtEl>
                                      </p:cBhvr>
                                    </p:animEffect>
                                    <p:anim calcmode="lin" valueType="num">
                                      <p:cBhvr>
                                        <p:cTn id="50" dur="2000" fill="hold"/>
                                        <p:tgtEl>
                                          <p:spTgt spid="7"/>
                                        </p:tgtEl>
                                        <p:attrNameLst>
                                          <p:attrName>ppt_w</p:attrName>
                                        </p:attrNameLst>
                                      </p:cBhvr>
                                      <p:tavLst>
                                        <p:tav tm="0" fmla="#ppt_w*sin(2.5*pi*$)">
                                          <p:val>
                                            <p:fltVal val="0"/>
                                          </p:val>
                                        </p:tav>
                                        <p:tav tm="100000">
                                          <p:val>
                                            <p:fltVal val="1"/>
                                          </p:val>
                                        </p:tav>
                                      </p:tavLst>
                                    </p:anim>
                                    <p:anim calcmode="lin" valueType="num">
                                      <p:cBhvr>
                                        <p:cTn id="51"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132735"/>
            <a:ext cx="7380548" cy="1523787"/>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400" dirty="0">
                <a:ln>
                  <a:solidFill>
                    <a:schemeClr val="bg1"/>
                  </a:solidFill>
                </a:ln>
                <a:solidFill>
                  <a:srgbClr val="C00000"/>
                </a:solidFill>
                <a:cs typeface="Al-Hadith1" pitchFamily="2" charset="-78"/>
              </a:rPr>
              <a:t>قراءة وكتابة (</a:t>
            </a:r>
            <a:r>
              <a:rPr lang="ar-DZ" sz="4400" b="1" dirty="0">
                <a:ln>
                  <a:solidFill>
                    <a:schemeClr val="bg1"/>
                  </a:solidFill>
                </a:ln>
                <a:solidFill>
                  <a:srgbClr val="C00000"/>
                </a:solidFill>
              </a:rPr>
              <a:t>1</a:t>
            </a:r>
            <a:r>
              <a:rPr lang="ar-DZ" sz="4400" dirty="0">
                <a:ln>
                  <a:solidFill>
                    <a:schemeClr val="bg1"/>
                  </a:solidFill>
                </a:ln>
                <a:solidFill>
                  <a:srgbClr val="C00000"/>
                </a:solidFill>
                <a:cs typeface="Al-Hadith1" pitchFamily="2" charset="-78"/>
              </a:rPr>
              <a:t>): تستغل في نشاط الكتابة والإملاء وإنجاز وضعيات</a:t>
            </a:r>
            <a:endParaRPr lang="fr-FR" sz="44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028397"/>
            <a:ext cx="8613058" cy="4239880"/>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rtl="1">
              <a:buFont typeface="Wingdings" panose="05000000000000000000" pitchFamily="2" charset="2"/>
              <a:buChar char="v"/>
            </a:pPr>
            <a:r>
              <a:rPr lang="ar-DZ" sz="3600" b="1" dirty="0"/>
              <a:t>مراجعة رسم الحروف المدروسة في المقطع.</a:t>
            </a:r>
          </a:p>
          <a:p>
            <a:pPr marL="457200" lvl="0" indent="-457200" algn="just" rtl="1">
              <a:buFont typeface="Wingdings" panose="05000000000000000000" pitchFamily="2" charset="2"/>
              <a:buChar char="v"/>
            </a:pPr>
            <a:r>
              <a:rPr lang="ar-DZ" sz="3600" b="1" dirty="0"/>
              <a:t>كتابة جملة أو عبارة على كراس القسم.</a:t>
            </a:r>
          </a:p>
          <a:p>
            <a:pPr marL="457200" lvl="0" indent="-457200" algn="just" rtl="1">
              <a:buFont typeface="Wingdings" panose="05000000000000000000" pitchFamily="2" charset="2"/>
              <a:buChar char="v"/>
            </a:pPr>
            <a:r>
              <a:rPr lang="ar-DZ" sz="3600" b="1" dirty="0"/>
              <a:t>إملاء جملة أو عبارة من إعداد المعلم.</a:t>
            </a:r>
            <a:endParaRPr lang="fr-FR" sz="3600" b="1" dirty="0"/>
          </a:p>
          <a:p>
            <a:pPr marL="457200" lvl="0" indent="-457200" algn="just" rtl="1">
              <a:buFont typeface="Wingdings" panose="05000000000000000000" pitchFamily="2" charset="2"/>
              <a:buChar char="v"/>
            </a:pPr>
            <a:r>
              <a:rPr lang="ar-DZ" sz="3600" b="1" dirty="0"/>
              <a:t>حل بعض الأنشطة الكتابية والإملائية.</a:t>
            </a:r>
          </a:p>
          <a:p>
            <a:pPr marL="457200" indent="-457200" algn="just" rtl="1">
              <a:buFont typeface="Wingdings" panose="05000000000000000000" pitchFamily="2" charset="2"/>
              <a:buChar char="v"/>
            </a:pPr>
            <a:r>
              <a:rPr lang="ar-DZ" sz="3600" b="1" dirty="0">
                <a:solidFill>
                  <a:schemeClr val="tx1"/>
                </a:solidFill>
              </a:rPr>
              <a:t>استغلال أنشطة من دليل المقاطع التعلمية.</a:t>
            </a:r>
            <a:endParaRPr lang="fr-FR" sz="3600" b="1" dirty="0">
              <a:solidFill>
                <a:schemeClr val="tx1"/>
              </a:solidFill>
            </a:endParaRPr>
          </a:p>
        </p:txBody>
      </p:sp>
    </p:spTree>
    <p:extLst>
      <p:ext uri="{BB962C8B-B14F-4D97-AF65-F5344CB8AC3E}">
        <p14:creationId xmlns:p14="http://schemas.microsoft.com/office/powerpoint/2010/main" val="374979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anim calcmode="lin" valueType="num">
                                      <p:cBhvr>
                                        <p:cTn id="29"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2000"/>
                                        <p:tgtEl>
                                          <p:spTgt spid="3">
                                            <p:txEl>
                                              <p:pRg st="2" end="2"/>
                                            </p:txEl>
                                          </p:spTgt>
                                        </p:tgtEl>
                                      </p:cBhvr>
                                    </p:animEffect>
                                    <p:anim calcmode="lin" valueType="num">
                                      <p:cBhvr>
                                        <p:cTn id="36"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2000"/>
                                        <p:tgtEl>
                                          <p:spTgt spid="3">
                                            <p:txEl>
                                              <p:pRg st="3" end="3"/>
                                            </p:txEl>
                                          </p:spTgt>
                                        </p:tgtEl>
                                      </p:cBhvr>
                                    </p:animEffect>
                                    <p:anim calcmode="lin" valueType="num">
                                      <p:cBhvr>
                                        <p:cTn id="43"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44"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2000"/>
                                        <p:tgtEl>
                                          <p:spTgt spid="3">
                                            <p:txEl>
                                              <p:pRg st="4" end="4"/>
                                            </p:txEl>
                                          </p:spTgt>
                                        </p:tgtEl>
                                      </p:cBhvr>
                                    </p:animEffect>
                                    <p:anim calcmode="lin" valueType="num">
                                      <p:cBhvr>
                                        <p:cTn id="50"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51"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3537374" y="4394551"/>
            <a:ext cx="864000" cy="515727"/>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1600" b="1" dirty="0">
                <a:solidFill>
                  <a:srgbClr val="FF0000"/>
                </a:solidFill>
              </a:rPr>
              <a:t>إملاء(7)</a:t>
            </a:r>
            <a:endParaRPr lang="fr-FR" sz="1600" b="1" dirty="0">
              <a:solidFill>
                <a:srgbClr val="FF0000"/>
              </a:solidFill>
            </a:endParaRPr>
          </a:p>
        </p:txBody>
      </p:sp>
    </p:spTree>
    <p:extLst>
      <p:ext uri="{BB962C8B-B14F-4D97-AF65-F5344CB8AC3E}">
        <p14:creationId xmlns:p14="http://schemas.microsoft.com/office/powerpoint/2010/main" val="392500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rotWithShape="1">
          <a:blip r:embed="rId2">
            <a:extLst>
              <a:ext uri="{28A0092B-C50C-407E-A947-70E740481C1C}">
                <a14:useLocalDpi xmlns:a14="http://schemas.microsoft.com/office/drawing/2010/main" val="0"/>
              </a:ext>
            </a:extLst>
          </a:blip>
          <a:srcRect b="6232"/>
          <a:stretch/>
        </p:blipFill>
        <p:spPr>
          <a:xfrm flipH="1">
            <a:off x="0" y="1"/>
            <a:ext cx="9144000" cy="6858000"/>
          </a:xfrm>
          <a:prstGeom prst="rect">
            <a:avLst/>
          </a:prstGeom>
        </p:spPr>
      </p:pic>
      <p:sp>
        <p:nvSpPr>
          <p:cNvPr id="2" name="Rectangle à coins arrondis 1"/>
          <p:cNvSpPr/>
          <p:nvPr/>
        </p:nvSpPr>
        <p:spPr>
          <a:xfrm>
            <a:off x="2771800" y="116632"/>
            <a:ext cx="489596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000" dirty="0">
                <a:solidFill>
                  <a:schemeClr val="tx2"/>
                </a:solidFill>
                <a:cs typeface="Al-Hadith1" pitchFamily="2" charset="-78"/>
              </a:rPr>
              <a:t>أهم محطات المداخلة</a:t>
            </a:r>
            <a:endParaRPr lang="fr-FR" sz="4000" dirty="0">
              <a:solidFill>
                <a:schemeClr val="tx2"/>
              </a:solidFill>
              <a:cs typeface="Al-Hadith1" pitchFamily="2" charset="-78"/>
            </a:endParaRPr>
          </a:p>
        </p:txBody>
      </p:sp>
      <p:sp>
        <p:nvSpPr>
          <p:cNvPr id="18" name="Rogner un rectangle avec un coin diagonal 17"/>
          <p:cNvSpPr/>
          <p:nvPr/>
        </p:nvSpPr>
        <p:spPr>
          <a:xfrm>
            <a:off x="8196959" y="764704"/>
            <a:ext cx="839537" cy="720000"/>
          </a:xfrm>
          <a:prstGeom prst="snip2DiagRect">
            <a:avLst>
              <a:gd name="adj1" fmla="val 7244"/>
              <a:gd name="adj2"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000" b="1" dirty="0">
                <a:solidFill>
                  <a:srgbClr val="FF0000"/>
                </a:solidFill>
                <a:effectLst>
                  <a:outerShdw blurRad="38100" dist="38100" dir="2700000" algn="tl">
                    <a:srgbClr val="000000">
                      <a:alpha val="43137"/>
                    </a:srgbClr>
                  </a:outerShdw>
                </a:effectLst>
              </a:rPr>
              <a:t>1</a:t>
            </a:r>
            <a:endParaRPr lang="fr-FR" sz="4000" b="1" dirty="0">
              <a:solidFill>
                <a:srgbClr val="FF0000"/>
              </a:solidFill>
              <a:effectLst>
                <a:outerShdw blurRad="38100" dist="38100" dir="2700000" algn="tl">
                  <a:srgbClr val="000000">
                    <a:alpha val="43137"/>
                  </a:srgbClr>
                </a:outerShdw>
              </a:effectLst>
            </a:endParaRPr>
          </a:p>
        </p:txBody>
      </p:sp>
      <p:sp>
        <p:nvSpPr>
          <p:cNvPr id="23" name="Rogner un rectangle avec un coin diagonal 22"/>
          <p:cNvSpPr/>
          <p:nvPr/>
        </p:nvSpPr>
        <p:spPr>
          <a:xfrm>
            <a:off x="7548887" y="1836511"/>
            <a:ext cx="839537" cy="720000"/>
          </a:xfrm>
          <a:prstGeom prst="snip2DiagRect">
            <a:avLst>
              <a:gd name="adj1" fmla="val 7244"/>
              <a:gd name="adj2"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smtClean="0">
                <a:solidFill>
                  <a:srgbClr val="FF0000"/>
                </a:solidFill>
              </a:rPr>
              <a:t>2</a:t>
            </a:r>
            <a:endParaRPr lang="fr-FR" sz="3200" b="1" dirty="0">
              <a:solidFill>
                <a:srgbClr val="FF0000"/>
              </a:solidFill>
            </a:endParaRPr>
          </a:p>
        </p:txBody>
      </p:sp>
      <p:pic>
        <p:nvPicPr>
          <p:cNvPr id="26" name="Picture 2" descr="E:\عروض باور بوانت لعبد الله\صور مساعدة في البحوث\صور المعلم\39.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08" b="100000" l="0" r="100000"/>
                    </a14:imgEffect>
                  </a14:imgLayer>
                </a14:imgProps>
              </a:ext>
              <a:ext uri="{28A0092B-C50C-407E-A947-70E740481C1C}">
                <a14:useLocalDpi xmlns:a14="http://schemas.microsoft.com/office/drawing/2010/main" val="0"/>
              </a:ext>
            </a:extLst>
          </a:blip>
          <a:srcRect/>
          <a:stretch>
            <a:fillRect/>
          </a:stretch>
        </p:blipFill>
        <p:spPr bwMode="auto">
          <a:xfrm flipH="1">
            <a:off x="2627784" y="1340769"/>
            <a:ext cx="690393" cy="864000"/>
          </a:xfrm>
          <a:prstGeom prst="rect">
            <a:avLst/>
          </a:prstGeom>
          <a:noFill/>
          <a:extLst>
            <a:ext uri="{909E8E84-426E-40DD-AFC4-6F175D3DCCD1}">
              <a14:hiddenFill xmlns:a14="http://schemas.microsoft.com/office/drawing/2010/main">
                <a:solidFill>
                  <a:srgbClr val="FFFFFF"/>
                </a:solidFill>
              </a14:hiddenFill>
            </a:ext>
          </a:extLst>
        </p:spPr>
      </p:pic>
      <p:sp>
        <p:nvSpPr>
          <p:cNvPr id="27" name="Rogner un rectangle avec un coin diagonal 26"/>
          <p:cNvSpPr/>
          <p:nvPr/>
        </p:nvSpPr>
        <p:spPr>
          <a:xfrm>
            <a:off x="3203848" y="1124744"/>
            <a:ext cx="5256000" cy="576000"/>
          </a:xfrm>
          <a:prstGeom prst="snip2DiagRect">
            <a:avLst>
              <a:gd name="adj1" fmla="val 0"/>
              <a:gd name="adj2" fmla="val 50000"/>
            </a:avLst>
          </a:prstGeom>
          <a:solidFill>
            <a:schemeClr val="accent6">
              <a:lumMod val="20000"/>
              <a:lumOff val="80000"/>
            </a:schemeClr>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rtl="1"/>
            <a:r>
              <a:rPr lang="ar-DZ" sz="3600" b="1" dirty="0">
                <a:solidFill>
                  <a:srgbClr val="C00000"/>
                </a:solidFill>
                <a:cs typeface="+mj-cs"/>
              </a:rPr>
              <a:t>توطئة</a:t>
            </a:r>
            <a:endParaRPr lang="fr-FR" sz="3600" b="1" dirty="0">
              <a:solidFill>
                <a:srgbClr val="C00000"/>
              </a:solidFill>
              <a:cs typeface="+mj-cs"/>
            </a:endParaRPr>
          </a:p>
        </p:txBody>
      </p:sp>
      <p:sp>
        <p:nvSpPr>
          <p:cNvPr id="28" name="Rogner un rectangle avec un coin diagonal 27"/>
          <p:cNvSpPr/>
          <p:nvPr/>
        </p:nvSpPr>
        <p:spPr>
          <a:xfrm>
            <a:off x="7116839" y="2844623"/>
            <a:ext cx="839537" cy="720000"/>
          </a:xfrm>
          <a:prstGeom prst="snip2DiagRect">
            <a:avLst>
              <a:gd name="adj1" fmla="val 7244"/>
              <a:gd name="adj2"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smtClean="0">
                <a:solidFill>
                  <a:srgbClr val="FF0000"/>
                </a:solidFill>
              </a:rPr>
              <a:t>3</a:t>
            </a:r>
            <a:endParaRPr lang="fr-FR" sz="3200" b="1" dirty="0">
              <a:solidFill>
                <a:srgbClr val="FF0000"/>
              </a:solidFill>
            </a:endParaRPr>
          </a:p>
        </p:txBody>
      </p:sp>
      <p:pic>
        <p:nvPicPr>
          <p:cNvPr id="20" name="Picture 2" descr="E:\عروض باور بوانت لعبد الله\صور مساعدة في البحوث\صور المعلم\39.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08" b="100000" l="0" r="100000"/>
                    </a14:imgEffect>
                  </a14:imgLayer>
                </a14:imgProps>
              </a:ext>
              <a:ext uri="{28A0092B-C50C-407E-A947-70E740481C1C}">
                <a14:useLocalDpi xmlns:a14="http://schemas.microsoft.com/office/drawing/2010/main" val="0"/>
              </a:ext>
            </a:extLst>
          </a:blip>
          <a:srcRect/>
          <a:stretch>
            <a:fillRect/>
          </a:stretch>
        </p:blipFill>
        <p:spPr bwMode="auto">
          <a:xfrm flipH="1">
            <a:off x="1979712" y="2361419"/>
            <a:ext cx="690393" cy="864000"/>
          </a:xfrm>
          <a:prstGeom prst="rect">
            <a:avLst/>
          </a:prstGeom>
          <a:noFill/>
          <a:extLst>
            <a:ext uri="{909E8E84-426E-40DD-AFC4-6F175D3DCCD1}">
              <a14:hiddenFill xmlns:a14="http://schemas.microsoft.com/office/drawing/2010/main">
                <a:solidFill>
                  <a:srgbClr val="FFFFFF"/>
                </a:solidFill>
              </a14:hiddenFill>
            </a:ext>
          </a:extLst>
        </p:spPr>
      </p:pic>
      <p:sp>
        <p:nvSpPr>
          <p:cNvPr id="22" name="Rogner un rectangle avec un coin diagonal 21"/>
          <p:cNvSpPr/>
          <p:nvPr/>
        </p:nvSpPr>
        <p:spPr>
          <a:xfrm>
            <a:off x="2556360" y="2196551"/>
            <a:ext cx="5256000" cy="576000"/>
          </a:xfrm>
          <a:prstGeom prst="snip2DiagRect">
            <a:avLst>
              <a:gd name="adj1" fmla="val 0"/>
              <a:gd name="adj2" fmla="val 43586"/>
            </a:avLst>
          </a:prstGeom>
          <a:solidFill>
            <a:schemeClr val="accent6">
              <a:lumMod val="20000"/>
              <a:lumOff val="80000"/>
            </a:schemeClr>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rtl="1"/>
            <a:r>
              <a:rPr lang="ar-DZ" sz="3200" b="1" dirty="0">
                <a:solidFill>
                  <a:srgbClr val="C00000"/>
                </a:solidFill>
                <a:cs typeface="+mj-cs"/>
              </a:rPr>
              <a:t>خطوات تنصيب الكفاءة الختامية</a:t>
            </a:r>
            <a:endParaRPr lang="fr-FR" sz="3200" b="1" dirty="0">
              <a:solidFill>
                <a:srgbClr val="C00000"/>
              </a:solidFill>
              <a:cs typeface="+mj-cs"/>
            </a:endParaRPr>
          </a:p>
        </p:txBody>
      </p:sp>
      <p:sp>
        <p:nvSpPr>
          <p:cNvPr id="29" name="Rogner un rectangle avec un coin diagonal 28"/>
          <p:cNvSpPr/>
          <p:nvPr/>
        </p:nvSpPr>
        <p:spPr>
          <a:xfrm>
            <a:off x="6684791" y="4179731"/>
            <a:ext cx="839537" cy="720000"/>
          </a:xfrm>
          <a:prstGeom prst="snip2DiagRect">
            <a:avLst>
              <a:gd name="adj1" fmla="val 7244"/>
              <a:gd name="adj2"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smtClean="0">
                <a:solidFill>
                  <a:srgbClr val="FF0000"/>
                </a:solidFill>
              </a:rPr>
              <a:t>4</a:t>
            </a:r>
            <a:endParaRPr lang="fr-FR" sz="3200" b="1" dirty="0">
              <a:solidFill>
                <a:srgbClr val="FF0000"/>
              </a:solidFill>
            </a:endParaRPr>
          </a:p>
        </p:txBody>
      </p:sp>
      <p:pic>
        <p:nvPicPr>
          <p:cNvPr id="15" name="Picture 2" descr="E:\عروض باور بوانت لعبد الله\صور مساعدة في البحوث\صور المعلم\39.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08" b="100000" l="0" r="100000"/>
                    </a14:imgEffect>
                  </a14:imgLayer>
                </a14:imgProps>
              </a:ext>
              <a:ext uri="{28A0092B-C50C-407E-A947-70E740481C1C}">
                <a14:useLocalDpi xmlns:a14="http://schemas.microsoft.com/office/drawing/2010/main" val="0"/>
              </a:ext>
            </a:extLst>
          </a:blip>
          <a:srcRect/>
          <a:stretch>
            <a:fillRect/>
          </a:stretch>
        </p:blipFill>
        <p:spPr bwMode="auto">
          <a:xfrm flipH="1">
            <a:off x="690459" y="4962969"/>
            <a:ext cx="690393" cy="864000"/>
          </a:xfrm>
          <a:prstGeom prst="rect">
            <a:avLst/>
          </a:prstGeom>
          <a:noFill/>
          <a:extLst>
            <a:ext uri="{909E8E84-426E-40DD-AFC4-6F175D3DCCD1}">
              <a14:hiddenFill xmlns:a14="http://schemas.microsoft.com/office/drawing/2010/main">
                <a:solidFill>
                  <a:srgbClr val="FFFFFF"/>
                </a:solidFill>
              </a14:hiddenFill>
            </a:ext>
          </a:extLst>
        </p:spPr>
      </p:pic>
      <p:sp>
        <p:nvSpPr>
          <p:cNvPr id="16" name="Rogner un rectangle avec un coin diagonal 15"/>
          <p:cNvSpPr/>
          <p:nvPr/>
        </p:nvSpPr>
        <p:spPr>
          <a:xfrm>
            <a:off x="1195435" y="4539771"/>
            <a:ext cx="5824837" cy="900000"/>
          </a:xfrm>
          <a:prstGeom prst="snip2DiagRect">
            <a:avLst>
              <a:gd name="adj1" fmla="val 0"/>
              <a:gd name="adj2" fmla="val 43586"/>
            </a:avLst>
          </a:prstGeom>
          <a:solidFill>
            <a:schemeClr val="accent6">
              <a:lumMod val="20000"/>
              <a:lumOff val="80000"/>
            </a:schemeClr>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rtl="1"/>
            <a:r>
              <a:rPr lang="ar-SA" sz="3200" b="1" dirty="0">
                <a:solidFill>
                  <a:srgbClr val="C00000"/>
                </a:solidFill>
              </a:rPr>
              <a:t>توزيع حصص </a:t>
            </a:r>
            <a:r>
              <a:rPr lang="ar-DZ" sz="3200" b="1" dirty="0">
                <a:solidFill>
                  <a:srgbClr val="C00000"/>
                </a:solidFill>
              </a:rPr>
              <a:t>التربية الإسلامية والمدنية خلال أسبوع الإدماج</a:t>
            </a:r>
            <a:endParaRPr lang="fr-FR" sz="3200" b="1" dirty="0">
              <a:solidFill>
                <a:srgbClr val="FF0000"/>
              </a:solidFill>
            </a:endParaRPr>
          </a:p>
        </p:txBody>
      </p:sp>
      <p:pic>
        <p:nvPicPr>
          <p:cNvPr id="17" name="Picture 2" descr="E:\عروض باور بوانت لعبد الله\صور مساعدة في البحوث\صور المعلم\39.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08" b="100000" l="0" r="100000"/>
                    </a14:imgEffect>
                  </a14:imgLayer>
                </a14:imgProps>
              </a:ext>
              <a:ext uri="{28A0092B-C50C-407E-A947-70E740481C1C}">
                <a14:useLocalDpi xmlns:a14="http://schemas.microsoft.com/office/drawing/2010/main" val="0"/>
              </a:ext>
            </a:extLst>
          </a:blip>
          <a:srcRect/>
          <a:stretch>
            <a:fillRect/>
          </a:stretch>
        </p:blipFill>
        <p:spPr bwMode="auto">
          <a:xfrm flipH="1">
            <a:off x="1321807" y="3679288"/>
            <a:ext cx="690393" cy="864000"/>
          </a:xfrm>
          <a:prstGeom prst="rect">
            <a:avLst/>
          </a:prstGeom>
          <a:noFill/>
          <a:extLst>
            <a:ext uri="{909E8E84-426E-40DD-AFC4-6F175D3DCCD1}">
              <a14:hiddenFill xmlns:a14="http://schemas.microsoft.com/office/drawing/2010/main">
                <a:solidFill>
                  <a:srgbClr val="FFFFFF"/>
                </a:solidFill>
              </a14:hiddenFill>
            </a:ext>
          </a:extLst>
        </p:spPr>
      </p:pic>
      <p:sp>
        <p:nvSpPr>
          <p:cNvPr id="19" name="Rogner un rectangle avec un coin diagonal 18"/>
          <p:cNvSpPr/>
          <p:nvPr/>
        </p:nvSpPr>
        <p:spPr>
          <a:xfrm>
            <a:off x="1885828" y="3204663"/>
            <a:ext cx="5638500" cy="900000"/>
          </a:xfrm>
          <a:prstGeom prst="snip2DiagRect">
            <a:avLst>
              <a:gd name="adj1" fmla="val 0"/>
              <a:gd name="adj2" fmla="val 43586"/>
            </a:avLst>
          </a:prstGeom>
          <a:solidFill>
            <a:schemeClr val="accent6">
              <a:lumMod val="20000"/>
              <a:lumOff val="80000"/>
            </a:schemeClr>
          </a:solid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rtl="1"/>
            <a:r>
              <a:rPr lang="ar-SA" sz="3200" b="1" dirty="0">
                <a:solidFill>
                  <a:srgbClr val="C00000"/>
                </a:solidFill>
                <a:cs typeface="+mj-cs"/>
              </a:rPr>
              <a:t>توزيع حصص ال</a:t>
            </a:r>
            <a:r>
              <a:rPr lang="ar-DZ" sz="3200" b="1" dirty="0">
                <a:solidFill>
                  <a:srgbClr val="C00000"/>
                </a:solidFill>
                <a:cs typeface="+mj-cs"/>
              </a:rPr>
              <a:t>لغة العربية خلال أسبوع الإدماج</a:t>
            </a:r>
            <a:endParaRPr lang="fr-FR" sz="3200" b="1" dirty="0">
              <a:solidFill>
                <a:srgbClr val="FF0000"/>
              </a:solidFill>
              <a:cs typeface="+mj-cs"/>
            </a:endParaRPr>
          </a:p>
        </p:txBody>
      </p:sp>
      <p:pic>
        <p:nvPicPr>
          <p:cNvPr id="4" name="صورة 3"/>
          <p:cNvPicPr>
            <a:picLocks noChangeAspect="1"/>
          </p:cNvPicPr>
          <p:nvPr/>
        </p:nvPicPr>
        <p:blipFill>
          <a:blip r:embed="rId5">
            <a:extLst>
              <a:ext uri="{BEBA8EAE-BF5A-486C-A8C5-ECC9F3942E4B}">
                <a14:imgProps xmlns:a14="http://schemas.microsoft.com/office/drawing/2010/main">
                  <a14:imgLayer r:embed="rId6">
                    <a14:imgEffect>
                      <a14:backgroundRemoval t="0" b="99015" l="2597" r="97835">
                        <a14:foregroundMark x1="13420" y1="12315" x2="10823" y2="16749"/>
                        <a14:foregroundMark x1="19048" y1="9360" x2="23377" y2="15764"/>
                        <a14:foregroundMark x1="24242" y1="6404" x2="28571" y2="14286"/>
                        <a14:backgroundMark x1="60606" y1="57143" x2="58009" y2="50739"/>
                      </a14:backgroundRemoval>
                    </a14:imgEffect>
                  </a14:imgLayer>
                </a14:imgProps>
              </a:ext>
              <a:ext uri="{28A0092B-C50C-407E-A947-70E740481C1C}">
                <a14:useLocalDpi xmlns:a14="http://schemas.microsoft.com/office/drawing/2010/main" val="0"/>
              </a:ext>
            </a:extLst>
          </a:blip>
          <a:stretch>
            <a:fillRect/>
          </a:stretch>
        </p:blipFill>
        <p:spPr>
          <a:xfrm>
            <a:off x="114799" y="199545"/>
            <a:ext cx="2200275" cy="1933575"/>
          </a:xfrm>
          <a:prstGeom prst="rect">
            <a:avLst/>
          </a:prstGeom>
        </p:spPr>
      </p:pic>
    </p:spTree>
    <p:extLst>
      <p:ext uri="{BB962C8B-B14F-4D97-AF65-F5344CB8AC3E}">
        <p14:creationId xmlns:p14="http://schemas.microsoft.com/office/powerpoint/2010/main" val="203716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2000" fill="hold"/>
                                        <p:tgtEl>
                                          <p:spTgt spid="18"/>
                                        </p:tgtEl>
                                        <p:attrNameLst>
                                          <p:attrName>ppt_x</p:attrName>
                                        </p:attrNameLst>
                                      </p:cBhvr>
                                      <p:tavLst>
                                        <p:tav tm="0">
                                          <p:val>
                                            <p:strVal val="1+#ppt_w/2"/>
                                          </p:val>
                                        </p:tav>
                                        <p:tav tm="100000">
                                          <p:val>
                                            <p:strVal val="#ppt_x"/>
                                          </p:val>
                                        </p:tav>
                                      </p:tavLst>
                                    </p:anim>
                                    <p:anim calcmode="lin" valueType="num">
                                      <p:cBhvr additive="base">
                                        <p:cTn id="22" dur="20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2000" fill="hold"/>
                                        <p:tgtEl>
                                          <p:spTgt spid="27"/>
                                        </p:tgtEl>
                                        <p:attrNameLst>
                                          <p:attrName>ppt_x</p:attrName>
                                        </p:attrNameLst>
                                      </p:cBhvr>
                                      <p:tavLst>
                                        <p:tav tm="0">
                                          <p:val>
                                            <p:strVal val="1+#ppt_w/2"/>
                                          </p:val>
                                        </p:tav>
                                        <p:tav tm="100000">
                                          <p:val>
                                            <p:strVal val="#ppt_x"/>
                                          </p:val>
                                        </p:tav>
                                      </p:tavLst>
                                    </p:anim>
                                    <p:anim calcmode="lin" valueType="num">
                                      <p:cBhvr additive="base">
                                        <p:cTn id="26" dur="2000" fill="hold"/>
                                        <p:tgtEl>
                                          <p:spTgt spid="27"/>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2000" fill="hold"/>
                                        <p:tgtEl>
                                          <p:spTgt spid="26"/>
                                        </p:tgtEl>
                                        <p:attrNameLst>
                                          <p:attrName>ppt_x</p:attrName>
                                        </p:attrNameLst>
                                      </p:cBhvr>
                                      <p:tavLst>
                                        <p:tav tm="0">
                                          <p:val>
                                            <p:strVal val="1+#ppt_w/2"/>
                                          </p:val>
                                        </p:tav>
                                        <p:tav tm="100000">
                                          <p:val>
                                            <p:strVal val="#ppt_x"/>
                                          </p:val>
                                        </p:tav>
                                      </p:tavLst>
                                    </p:anim>
                                    <p:anim calcmode="lin" valueType="num">
                                      <p:cBhvr additive="base">
                                        <p:cTn id="30" dur="2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2000" fill="hold"/>
                                        <p:tgtEl>
                                          <p:spTgt spid="23"/>
                                        </p:tgtEl>
                                        <p:attrNameLst>
                                          <p:attrName>ppt_x</p:attrName>
                                        </p:attrNameLst>
                                      </p:cBhvr>
                                      <p:tavLst>
                                        <p:tav tm="0">
                                          <p:val>
                                            <p:strVal val="1+#ppt_w/2"/>
                                          </p:val>
                                        </p:tav>
                                        <p:tav tm="100000">
                                          <p:val>
                                            <p:strVal val="#ppt_x"/>
                                          </p:val>
                                        </p:tav>
                                      </p:tavLst>
                                    </p:anim>
                                    <p:anim calcmode="lin" valueType="num">
                                      <p:cBhvr additive="base">
                                        <p:cTn id="36" dur="20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000" fill="hold"/>
                                        <p:tgtEl>
                                          <p:spTgt spid="22"/>
                                        </p:tgtEl>
                                        <p:attrNameLst>
                                          <p:attrName>ppt_x</p:attrName>
                                        </p:attrNameLst>
                                      </p:cBhvr>
                                      <p:tavLst>
                                        <p:tav tm="0">
                                          <p:val>
                                            <p:strVal val="1+#ppt_w/2"/>
                                          </p:val>
                                        </p:tav>
                                        <p:tav tm="100000">
                                          <p:val>
                                            <p:strVal val="#ppt_x"/>
                                          </p:val>
                                        </p:tav>
                                      </p:tavLst>
                                    </p:anim>
                                    <p:anim calcmode="lin" valueType="num">
                                      <p:cBhvr additive="base">
                                        <p:cTn id="40" dur="2000" fill="hold"/>
                                        <p:tgtEl>
                                          <p:spTgt spid="2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2000" fill="hold"/>
                                        <p:tgtEl>
                                          <p:spTgt spid="20"/>
                                        </p:tgtEl>
                                        <p:attrNameLst>
                                          <p:attrName>ppt_x</p:attrName>
                                        </p:attrNameLst>
                                      </p:cBhvr>
                                      <p:tavLst>
                                        <p:tav tm="0">
                                          <p:val>
                                            <p:strVal val="1+#ppt_w/2"/>
                                          </p:val>
                                        </p:tav>
                                        <p:tav tm="100000">
                                          <p:val>
                                            <p:strVal val="#ppt_x"/>
                                          </p:val>
                                        </p:tav>
                                      </p:tavLst>
                                    </p:anim>
                                    <p:anim calcmode="lin" valueType="num">
                                      <p:cBhvr additive="base">
                                        <p:cTn id="44"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2000" fill="hold"/>
                                        <p:tgtEl>
                                          <p:spTgt spid="28"/>
                                        </p:tgtEl>
                                        <p:attrNameLst>
                                          <p:attrName>ppt_x</p:attrName>
                                        </p:attrNameLst>
                                      </p:cBhvr>
                                      <p:tavLst>
                                        <p:tav tm="0">
                                          <p:val>
                                            <p:strVal val="1+#ppt_w/2"/>
                                          </p:val>
                                        </p:tav>
                                        <p:tav tm="100000">
                                          <p:val>
                                            <p:strVal val="#ppt_x"/>
                                          </p:val>
                                        </p:tav>
                                      </p:tavLst>
                                    </p:anim>
                                    <p:anim calcmode="lin" valueType="num">
                                      <p:cBhvr additive="base">
                                        <p:cTn id="50" dur="20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2000" fill="hold"/>
                                        <p:tgtEl>
                                          <p:spTgt spid="19"/>
                                        </p:tgtEl>
                                        <p:attrNameLst>
                                          <p:attrName>ppt_x</p:attrName>
                                        </p:attrNameLst>
                                      </p:cBhvr>
                                      <p:tavLst>
                                        <p:tav tm="0">
                                          <p:val>
                                            <p:strVal val="1+#ppt_w/2"/>
                                          </p:val>
                                        </p:tav>
                                        <p:tav tm="100000">
                                          <p:val>
                                            <p:strVal val="#ppt_x"/>
                                          </p:val>
                                        </p:tav>
                                      </p:tavLst>
                                    </p:anim>
                                    <p:anim calcmode="lin" valueType="num">
                                      <p:cBhvr additive="base">
                                        <p:cTn id="54" dur="2000" fill="hold"/>
                                        <p:tgtEl>
                                          <p:spTgt spid="1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2000" fill="hold"/>
                                        <p:tgtEl>
                                          <p:spTgt spid="17"/>
                                        </p:tgtEl>
                                        <p:attrNameLst>
                                          <p:attrName>ppt_x</p:attrName>
                                        </p:attrNameLst>
                                      </p:cBhvr>
                                      <p:tavLst>
                                        <p:tav tm="0">
                                          <p:val>
                                            <p:strVal val="1+#ppt_w/2"/>
                                          </p:val>
                                        </p:tav>
                                        <p:tav tm="100000">
                                          <p:val>
                                            <p:strVal val="#ppt_x"/>
                                          </p:val>
                                        </p:tav>
                                      </p:tavLst>
                                    </p:anim>
                                    <p:anim calcmode="lin" valueType="num">
                                      <p:cBhvr additive="base">
                                        <p:cTn id="58"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2000" fill="hold"/>
                                        <p:tgtEl>
                                          <p:spTgt spid="29"/>
                                        </p:tgtEl>
                                        <p:attrNameLst>
                                          <p:attrName>ppt_x</p:attrName>
                                        </p:attrNameLst>
                                      </p:cBhvr>
                                      <p:tavLst>
                                        <p:tav tm="0">
                                          <p:val>
                                            <p:strVal val="1+#ppt_w/2"/>
                                          </p:val>
                                        </p:tav>
                                        <p:tav tm="100000">
                                          <p:val>
                                            <p:strVal val="#ppt_x"/>
                                          </p:val>
                                        </p:tav>
                                      </p:tavLst>
                                    </p:anim>
                                    <p:anim calcmode="lin" valueType="num">
                                      <p:cBhvr additive="base">
                                        <p:cTn id="64" dur="2000" fill="hold"/>
                                        <p:tgtEl>
                                          <p:spTgt spid="29"/>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2000" fill="hold"/>
                                        <p:tgtEl>
                                          <p:spTgt spid="16"/>
                                        </p:tgtEl>
                                        <p:attrNameLst>
                                          <p:attrName>ppt_x</p:attrName>
                                        </p:attrNameLst>
                                      </p:cBhvr>
                                      <p:tavLst>
                                        <p:tav tm="0">
                                          <p:val>
                                            <p:strVal val="1+#ppt_w/2"/>
                                          </p:val>
                                        </p:tav>
                                        <p:tav tm="100000">
                                          <p:val>
                                            <p:strVal val="#ppt_x"/>
                                          </p:val>
                                        </p:tav>
                                      </p:tavLst>
                                    </p:anim>
                                    <p:anim calcmode="lin" valueType="num">
                                      <p:cBhvr additive="base">
                                        <p:cTn id="68" dur="2000" fill="hold"/>
                                        <p:tgtEl>
                                          <p:spTgt spid="16"/>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2000" fill="hold"/>
                                        <p:tgtEl>
                                          <p:spTgt spid="15"/>
                                        </p:tgtEl>
                                        <p:attrNameLst>
                                          <p:attrName>ppt_x</p:attrName>
                                        </p:attrNameLst>
                                      </p:cBhvr>
                                      <p:tavLst>
                                        <p:tav tm="0">
                                          <p:val>
                                            <p:strVal val="1+#ppt_w/2"/>
                                          </p:val>
                                        </p:tav>
                                        <p:tav tm="100000">
                                          <p:val>
                                            <p:strVal val="#ppt_x"/>
                                          </p:val>
                                        </p:tav>
                                      </p:tavLst>
                                    </p:anim>
                                    <p:anim calcmode="lin" valueType="num">
                                      <p:cBhvr additive="base">
                                        <p:cTn id="72"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23" grpId="0" animBg="1"/>
      <p:bldP spid="27" grpId="0" animBg="1"/>
      <p:bldP spid="28" grpId="0" animBg="1"/>
      <p:bldP spid="22" grpId="0" animBg="1"/>
      <p:bldP spid="29" grpId="0" animBg="1"/>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45"/>
          <p:cNvPicPr/>
          <p:nvPr/>
        </p:nvPicPr>
        <p:blipFill>
          <a:blip r:embed="rId2"/>
          <a:srcRect/>
          <a:stretch>
            <a:fillRect/>
          </a:stretch>
        </p:blipFill>
        <p:spPr bwMode="auto">
          <a:xfrm>
            <a:off x="0" y="0"/>
            <a:ext cx="9144000" cy="4395470"/>
          </a:xfrm>
          <a:prstGeom prst="rect">
            <a:avLst/>
          </a:prstGeom>
          <a:noFill/>
          <a:ln w="9525">
            <a:noFill/>
            <a:miter lim="800000"/>
            <a:headEnd/>
            <a:tailEnd/>
          </a:ln>
        </p:spPr>
      </p:pic>
      <p:sp>
        <p:nvSpPr>
          <p:cNvPr id="3" name="مستطيل 2"/>
          <p:cNvSpPr/>
          <p:nvPr/>
        </p:nvSpPr>
        <p:spPr>
          <a:xfrm>
            <a:off x="0" y="4395469"/>
            <a:ext cx="9144000" cy="25067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DZ" sz="2400" b="1" dirty="0">
                <a:solidFill>
                  <a:schemeClr val="tx1"/>
                </a:solidFill>
              </a:rPr>
              <a:t>  </a:t>
            </a:r>
            <a:r>
              <a:rPr lang="ar-DZ" sz="3600" b="1" u="sng" dirty="0">
                <a:solidFill>
                  <a:srgbClr val="C00000"/>
                </a:solidFill>
              </a:rPr>
              <a:t>المهمات</a:t>
            </a:r>
            <a:r>
              <a:rPr lang="ar-DZ" sz="3600" b="1" dirty="0">
                <a:solidFill>
                  <a:srgbClr val="C00000"/>
                </a:solidFill>
              </a:rPr>
              <a:t> : </a:t>
            </a:r>
            <a:endParaRPr lang="fr-FR" sz="2400" b="1" dirty="0">
              <a:solidFill>
                <a:srgbClr val="C00000"/>
              </a:solidFill>
            </a:endParaRPr>
          </a:p>
          <a:p>
            <a:pPr algn="just" rtl="1"/>
            <a:r>
              <a:rPr lang="ar-DZ" sz="2400" dirty="0">
                <a:solidFill>
                  <a:schemeClr val="tx1"/>
                </a:solidFill>
              </a:rPr>
              <a:t>       </a:t>
            </a:r>
            <a:r>
              <a:rPr lang="ar-DZ" sz="2800" b="1" dirty="0">
                <a:solidFill>
                  <a:schemeClr val="tx1"/>
                </a:solidFill>
              </a:rPr>
              <a:t>1 ـ يكتشف تغير النظام بين أيام العطلة وأيام الدراسة.</a:t>
            </a:r>
            <a:endParaRPr lang="fr-FR" sz="2800" b="1" dirty="0">
              <a:solidFill>
                <a:schemeClr val="tx1"/>
              </a:solidFill>
            </a:endParaRPr>
          </a:p>
          <a:p>
            <a:pPr algn="just" rtl="1"/>
            <a:r>
              <a:rPr lang="ar-DZ" sz="2800" b="1" dirty="0">
                <a:solidFill>
                  <a:schemeClr val="tx1"/>
                </a:solidFill>
              </a:rPr>
              <a:t>       2 ـ يبرز التغيير الذي حدث للمدرسة أثناء العطلة .</a:t>
            </a:r>
            <a:endParaRPr lang="fr-FR" sz="2800" b="1" dirty="0">
              <a:solidFill>
                <a:schemeClr val="tx1"/>
              </a:solidFill>
            </a:endParaRPr>
          </a:p>
          <a:p>
            <a:pPr algn="just" rtl="1"/>
            <a:r>
              <a:rPr lang="ar-DZ" sz="2800" b="1" dirty="0">
                <a:solidFill>
                  <a:schemeClr val="tx1"/>
                </a:solidFill>
              </a:rPr>
              <a:t>       3 ـ يتعرف على الرفاق الجدد في القسم. </a:t>
            </a:r>
            <a:endParaRPr lang="fr-FR" sz="2800" b="1" dirty="0">
              <a:solidFill>
                <a:schemeClr val="tx1"/>
              </a:solidFill>
            </a:endParaRPr>
          </a:p>
          <a:p>
            <a:pPr algn="just" rtl="1"/>
            <a:r>
              <a:rPr lang="ar-DZ" sz="2800" b="1" dirty="0">
                <a:solidFill>
                  <a:schemeClr val="tx1"/>
                </a:solidFill>
              </a:rPr>
              <a:t>       4 .يشارك بمنتج في المجلة الحائطية   </a:t>
            </a:r>
            <a:endParaRPr lang="fr-FR" sz="2800" b="1" dirty="0">
              <a:solidFill>
                <a:schemeClr val="tx1"/>
              </a:solidFill>
            </a:endParaRPr>
          </a:p>
        </p:txBody>
      </p:sp>
      <p:sp>
        <p:nvSpPr>
          <p:cNvPr id="6"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مستطيل: زوايا مستديرة 4"/>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إملاء: حل الوضعية </a:t>
            </a:r>
            <a:r>
              <a:rPr lang="ar-DZ" sz="5400" dirty="0" err="1">
                <a:ln>
                  <a:solidFill>
                    <a:schemeClr val="bg1"/>
                  </a:solidFill>
                </a:ln>
                <a:solidFill>
                  <a:srgbClr val="C00000"/>
                </a:solidFill>
                <a:cs typeface="Al-Hadith1" pitchFamily="2" charset="-78"/>
              </a:rPr>
              <a:t>الانطلاقية</a:t>
            </a:r>
            <a:endParaRPr lang="fr-FR" sz="4800" dirty="0">
              <a:ln>
                <a:solidFill>
                  <a:schemeClr val="bg1"/>
                </a:solidFill>
              </a:ln>
              <a:solidFill>
                <a:srgbClr val="C00000"/>
              </a:solidFill>
              <a:cs typeface="Al-Hadith1" pitchFamily="2" charset="-78"/>
            </a:endParaRPr>
          </a:p>
        </p:txBody>
      </p:sp>
      <p:sp>
        <p:nvSpPr>
          <p:cNvPr id="2" name="انفجار: 14 نقطة 1"/>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7</a:t>
            </a:r>
            <a:endParaRPr lang="fr-FR" sz="3600" b="1" dirty="0">
              <a:solidFill>
                <a:schemeClr val="tx1"/>
              </a:solidFill>
              <a:cs typeface="+mj-cs"/>
            </a:endParaRPr>
          </a:p>
        </p:txBody>
      </p:sp>
      <p:sp>
        <p:nvSpPr>
          <p:cNvPr id="9" name="Rectangle à coins arrondis 1"/>
          <p:cNvSpPr/>
          <p:nvPr/>
        </p:nvSpPr>
        <p:spPr>
          <a:xfrm>
            <a:off x="203414" y="183402"/>
            <a:ext cx="8737172" cy="4026298"/>
          </a:xfrm>
          <a:prstGeom prst="roundRect">
            <a:avLst/>
          </a:prstGeom>
          <a:solidFill>
            <a:schemeClr val="accent4">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lnSpc>
                <a:spcPct val="150000"/>
              </a:lnSpc>
            </a:pPr>
            <a:r>
              <a:rPr lang="ar-DZ" sz="8000" dirty="0">
                <a:solidFill>
                  <a:schemeClr val="tx1"/>
                </a:solidFill>
                <a:cs typeface="Al-Hadith1" pitchFamily="2" charset="-78"/>
              </a:rPr>
              <a:t>حل الوضعية </a:t>
            </a:r>
            <a:r>
              <a:rPr lang="ar-DZ" sz="8000" dirty="0" err="1">
                <a:solidFill>
                  <a:schemeClr val="tx1"/>
                </a:solidFill>
                <a:cs typeface="Al-Hadith1" pitchFamily="2" charset="-78"/>
              </a:rPr>
              <a:t>الانطلاقية</a:t>
            </a:r>
            <a:r>
              <a:rPr lang="ar-DZ" sz="8000" dirty="0">
                <a:solidFill>
                  <a:schemeClr val="tx1"/>
                </a:solidFill>
                <a:cs typeface="Al-Hadith1" pitchFamily="2" charset="-78"/>
              </a:rPr>
              <a:t> "الأم"</a:t>
            </a:r>
            <a:endParaRPr lang="fr-FR" sz="8000" dirty="0">
              <a:solidFill>
                <a:schemeClr val="tx1"/>
              </a:solidFill>
              <a:cs typeface="Al-Hadith1" pitchFamily="2" charset="-78"/>
            </a:endParaRPr>
          </a:p>
        </p:txBody>
      </p:sp>
    </p:spTree>
    <p:extLst>
      <p:ext uri="{BB962C8B-B14F-4D97-AF65-F5344CB8AC3E}">
        <p14:creationId xmlns:p14="http://schemas.microsoft.com/office/powerpoint/2010/main" val="71095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1"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8)">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ppt_w</p:attrName>
                                        </p:attrNameLst>
                                      </p:cBhvr>
                                      <p:tavLst>
                                        <p:tav tm="0" fmla="#ppt_w*sin(2.5*pi*$)">
                                          <p:val>
                                            <p:fltVal val="0"/>
                                          </p:val>
                                        </p:tav>
                                        <p:tav tm="100000">
                                          <p:val>
                                            <p:fltVal val="1"/>
                                          </p:val>
                                        </p:tav>
                                      </p:tavLst>
                                    </p:anim>
                                    <p:anim calcmode="lin" valueType="num">
                                      <p:cBhvr>
                                        <p:cTn id="17"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heel(8)">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anim calcmode="lin" valueType="num">
                                      <p:cBhvr>
                                        <p:cTn id="35" dur="2000" fill="hold"/>
                                        <p:tgtEl>
                                          <p:spTgt spid="9"/>
                                        </p:tgtEl>
                                        <p:attrNameLst>
                                          <p:attrName>ppt_w</p:attrName>
                                        </p:attrNameLst>
                                      </p:cBhvr>
                                      <p:tavLst>
                                        <p:tav tm="0" fmla="#ppt_w*sin(2.5*pi*$)">
                                          <p:val>
                                            <p:fltVal val="0"/>
                                          </p:val>
                                        </p:tav>
                                        <p:tav tm="100000">
                                          <p:val>
                                            <p:fltVal val="1"/>
                                          </p:val>
                                        </p:tav>
                                      </p:tavLst>
                                    </p:anim>
                                    <p:anim calcmode="lin" valueType="num">
                                      <p:cBhvr>
                                        <p:cTn id="3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P spid="2"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132735"/>
            <a:ext cx="7380548" cy="1523787"/>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400" dirty="0">
                <a:ln>
                  <a:solidFill>
                    <a:schemeClr val="bg1"/>
                  </a:solidFill>
                </a:ln>
                <a:solidFill>
                  <a:srgbClr val="C00000"/>
                </a:solidFill>
                <a:cs typeface="Al-Hadith1" pitchFamily="2" charset="-78"/>
              </a:rPr>
              <a:t>الحصة السابعة: حل الوضعية </a:t>
            </a:r>
            <a:r>
              <a:rPr lang="ar-DZ" sz="4400" dirty="0" err="1">
                <a:ln>
                  <a:solidFill>
                    <a:schemeClr val="bg1"/>
                  </a:solidFill>
                </a:ln>
                <a:solidFill>
                  <a:srgbClr val="C00000"/>
                </a:solidFill>
                <a:cs typeface="Al-Hadith1" pitchFamily="2" charset="-78"/>
              </a:rPr>
              <a:t>الانطلاقية</a:t>
            </a:r>
            <a:r>
              <a:rPr lang="ar-DZ" sz="4400" dirty="0">
                <a:ln>
                  <a:solidFill>
                    <a:schemeClr val="bg1"/>
                  </a:solidFill>
                </a:ln>
                <a:solidFill>
                  <a:srgbClr val="C00000"/>
                </a:solidFill>
                <a:cs typeface="Al-Hadith1" pitchFamily="2" charset="-78"/>
              </a:rPr>
              <a:t> </a:t>
            </a:r>
            <a:endParaRPr lang="fr-FR" sz="44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358886"/>
            <a:ext cx="8613058" cy="3511825"/>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rtl="1"/>
            <a:r>
              <a:rPr lang="ar-DZ" sz="4000" b="1" dirty="0">
                <a:solidFill>
                  <a:schemeClr val="tx1"/>
                </a:solidFill>
                <a:cs typeface="Traditional Arabic" pitchFamily="2" charset="-78"/>
              </a:rPr>
              <a:t>      </a:t>
            </a:r>
            <a:r>
              <a:rPr lang="ar-DZ" sz="3600" b="1" dirty="0">
                <a:solidFill>
                  <a:schemeClr val="tx1"/>
                </a:solidFill>
              </a:rPr>
              <a:t>الغرض منها هو التأكد من مدى تجاوز العقبات التي تم ملاحظتها لدى المتعلمين أثناء عرض الوضعية المشكلة </a:t>
            </a:r>
            <a:r>
              <a:rPr lang="ar-DZ" sz="3600" b="1" dirty="0" err="1">
                <a:solidFill>
                  <a:schemeClr val="tx1"/>
                </a:solidFill>
              </a:rPr>
              <a:t>الانطلاقية</a:t>
            </a:r>
            <a:r>
              <a:rPr lang="ar-DZ" sz="3600" b="1" dirty="0">
                <a:solidFill>
                  <a:schemeClr val="tx1"/>
                </a:solidFill>
              </a:rPr>
              <a:t> في بداية المقطع.</a:t>
            </a:r>
            <a:endParaRPr lang="fr-FR" sz="3600" b="1" dirty="0">
              <a:solidFill>
                <a:schemeClr val="tx1"/>
              </a:solidFill>
            </a:endParaRPr>
          </a:p>
        </p:txBody>
      </p:sp>
    </p:spTree>
    <p:extLst>
      <p:ext uri="{BB962C8B-B14F-4D97-AF65-F5344CB8AC3E}">
        <p14:creationId xmlns:p14="http://schemas.microsoft.com/office/powerpoint/2010/main" val="92629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3537372" y="4984487"/>
            <a:ext cx="1816291" cy="515727"/>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000" b="1" dirty="0">
                <a:solidFill>
                  <a:srgbClr val="FF0000"/>
                </a:solidFill>
              </a:rPr>
              <a:t>قراءة وكتابة (ح8)</a:t>
            </a:r>
            <a:endParaRPr lang="fr-FR" sz="2000" b="1" dirty="0">
              <a:solidFill>
                <a:srgbClr val="FF0000"/>
              </a:solidFill>
            </a:endParaRPr>
          </a:p>
        </p:txBody>
      </p:sp>
    </p:spTree>
    <p:extLst>
      <p:ext uri="{BB962C8B-B14F-4D97-AF65-F5344CB8AC3E}">
        <p14:creationId xmlns:p14="http://schemas.microsoft.com/office/powerpoint/2010/main" val="364185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p:cNvPicPr>
            <a:picLocks noChangeAspect="1"/>
          </p:cNvPicPr>
          <p:nvPr/>
        </p:nvPicPr>
        <p:blipFill rotWithShape="1">
          <a:blip r:embed="rId2"/>
          <a:srcRect l="9565" r="3913"/>
          <a:stretch/>
        </p:blipFill>
        <p:spPr>
          <a:xfrm>
            <a:off x="0" y="-1"/>
            <a:ext cx="9143999" cy="6902245"/>
          </a:xfrm>
          <a:prstGeom prst="rect">
            <a:avLst/>
          </a:prstGeom>
        </p:spPr>
      </p:pic>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قراءة وكتابة: الوضعية </a:t>
            </a:r>
            <a:r>
              <a:rPr lang="ar-DZ" sz="5400" dirty="0" err="1">
                <a:ln>
                  <a:solidFill>
                    <a:schemeClr val="bg1"/>
                  </a:solidFill>
                </a:ln>
                <a:solidFill>
                  <a:srgbClr val="C00000"/>
                </a:solidFill>
                <a:cs typeface="Al-Hadith1" pitchFamily="2" charset="-78"/>
              </a:rPr>
              <a:t>الإدماجية</a:t>
            </a:r>
            <a:r>
              <a:rPr lang="ar-DZ" sz="5400" dirty="0">
                <a:ln>
                  <a:solidFill>
                    <a:schemeClr val="bg1"/>
                  </a:solidFill>
                </a:ln>
                <a:solidFill>
                  <a:srgbClr val="C00000"/>
                </a:solidFill>
                <a:cs typeface="Al-Hadith1" pitchFamily="2" charset="-78"/>
              </a:rPr>
              <a:t> التقويمية</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8</a:t>
            </a:r>
            <a:endParaRPr lang="fr-FR" sz="3600" b="1" dirty="0">
              <a:solidFill>
                <a:schemeClr val="tx1"/>
              </a:solidFill>
              <a:cs typeface="+mj-cs"/>
            </a:endParaRPr>
          </a:p>
        </p:txBody>
      </p:sp>
      <p:pic>
        <p:nvPicPr>
          <p:cNvPr id="9" name="صورة 8"/>
          <p:cNvPicPr>
            <a:picLocks noChangeAspect="1"/>
          </p:cNvPicPr>
          <p:nvPr/>
        </p:nvPicPr>
        <p:blipFill>
          <a:blip r:embed="rId3"/>
          <a:stretch>
            <a:fillRect/>
          </a:stretch>
        </p:blipFill>
        <p:spPr>
          <a:xfrm>
            <a:off x="225287" y="185530"/>
            <a:ext cx="8693427" cy="4002156"/>
          </a:xfrm>
          <a:prstGeom prst="rect">
            <a:avLst/>
          </a:prstGeom>
          <a:ln w="228600" cap="sq" cmpd="thickThin">
            <a:solidFill>
              <a:srgbClr val="000000"/>
            </a:solidFill>
            <a:prstDash val="solid"/>
            <a:miter lim="800000"/>
          </a:ln>
          <a:effectLst>
            <a:innerShdw blurRad="76200">
              <a:srgbClr val="000000"/>
            </a:innerShdw>
          </a:effectLst>
        </p:spPr>
      </p:pic>
      <p:pic>
        <p:nvPicPr>
          <p:cNvPr id="10" name="صورة 9"/>
          <p:cNvPicPr>
            <a:picLocks noChangeAspect="1"/>
          </p:cNvPicPr>
          <p:nvPr/>
        </p:nvPicPr>
        <p:blipFill>
          <a:blip r:embed="rId4"/>
          <a:stretch>
            <a:fillRect/>
          </a:stretch>
        </p:blipFill>
        <p:spPr>
          <a:xfrm>
            <a:off x="331304" y="278296"/>
            <a:ext cx="8587410" cy="376361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8836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8)">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500" fill="hold"/>
                                        <p:tgtEl>
                                          <p:spTgt spid="9"/>
                                        </p:tgtEl>
                                        <p:attrNameLst>
                                          <p:attrName>ppt_w</p:attrName>
                                        </p:attrNameLst>
                                      </p:cBhvr>
                                      <p:tavLst>
                                        <p:tav tm="0">
                                          <p:val>
                                            <p:fltVal val="0"/>
                                          </p:val>
                                        </p:tav>
                                        <p:tav tm="100000">
                                          <p:val>
                                            <p:strVal val="#ppt_w"/>
                                          </p:val>
                                        </p:tav>
                                      </p:tavLst>
                                    </p:anim>
                                    <p:anim calcmode="lin" valueType="num">
                                      <p:cBhvr>
                                        <p:cTn id="13" dur="1500" fill="hold"/>
                                        <p:tgtEl>
                                          <p:spTgt spid="9"/>
                                        </p:tgtEl>
                                        <p:attrNameLst>
                                          <p:attrName>ppt_h</p:attrName>
                                        </p:attrNameLst>
                                      </p:cBhvr>
                                      <p:tavLst>
                                        <p:tav tm="0">
                                          <p:val>
                                            <p:fltVal val="0"/>
                                          </p:val>
                                        </p:tav>
                                        <p:tav tm="100000">
                                          <p:val>
                                            <p:strVal val="#ppt_h"/>
                                          </p:val>
                                        </p:tav>
                                      </p:tavLst>
                                    </p:anim>
                                    <p:animEffect transition="in" filter="fade">
                                      <p:cBhvr>
                                        <p:cTn id="14" dur="1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500" fill="hold"/>
                                        <p:tgtEl>
                                          <p:spTgt spid="10"/>
                                        </p:tgtEl>
                                        <p:attrNameLst>
                                          <p:attrName>ppt_w</p:attrName>
                                        </p:attrNameLst>
                                      </p:cBhvr>
                                      <p:tavLst>
                                        <p:tav tm="0">
                                          <p:val>
                                            <p:fltVal val="0"/>
                                          </p:val>
                                        </p:tav>
                                        <p:tav tm="100000">
                                          <p:val>
                                            <p:strVal val="#ppt_w"/>
                                          </p:val>
                                        </p:tav>
                                      </p:tavLst>
                                    </p:anim>
                                    <p:anim calcmode="lin" valueType="num">
                                      <p:cBhvr>
                                        <p:cTn id="20" dur="1500" fill="hold"/>
                                        <p:tgtEl>
                                          <p:spTgt spid="10"/>
                                        </p:tgtEl>
                                        <p:attrNameLst>
                                          <p:attrName>ppt_h</p:attrName>
                                        </p:attrNameLst>
                                      </p:cBhvr>
                                      <p:tavLst>
                                        <p:tav tm="0">
                                          <p:val>
                                            <p:fltVal val="0"/>
                                          </p:val>
                                        </p:tav>
                                        <p:tav tm="100000">
                                          <p:val>
                                            <p:strVal val="#ppt_h"/>
                                          </p:val>
                                        </p:tav>
                                      </p:tavLst>
                                    </p:anim>
                                    <p:animEffect transition="in" filter="fade">
                                      <p:cBhvr>
                                        <p:cTn id="21" dur="1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132735"/>
            <a:ext cx="7380548" cy="1616552"/>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a:ln>
                  <a:solidFill>
                    <a:schemeClr val="bg1"/>
                  </a:solidFill>
                </a:ln>
                <a:solidFill>
                  <a:srgbClr val="C00000"/>
                </a:solidFill>
                <a:cs typeface="Al-Hadith1" pitchFamily="2" charset="-78"/>
              </a:rPr>
              <a:t>الحصة الثامنة (قراءة وكتابة): الوضعية </a:t>
            </a:r>
            <a:r>
              <a:rPr lang="ar-DZ" sz="4400" dirty="0" err="1">
                <a:ln>
                  <a:solidFill>
                    <a:schemeClr val="bg1"/>
                  </a:solidFill>
                </a:ln>
                <a:solidFill>
                  <a:srgbClr val="C00000"/>
                </a:solidFill>
                <a:cs typeface="Al-Hadith1" pitchFamily="2" charset="-78"/>
              </a:rPr>
              <a:t>الإدماجية</a:t>
            </a:r>
            <a:r>
              <a:rPr lang="ar-DZ" sz="4400" dirty="0">
                <a:ln>
                  <a:solidFill>
                    <a:schemeClr val="bg1"/>
                  </a:solidFill>
                </a:ln>
                <a:solidFill>
                  <a:srgbClr val="C00000"/>
                </a:solidFill>
                <a:cs typeface="Al-Hadith1" pitchFamily="2" charset="-78"/>
              </a:rPr>
              <a:t> التقويمية</a:t>
            </a:r>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028397"/>
            <a:ext cx="8613058" cy="4239880"/>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rtl="1"/>
            <a:r>
              <a:rPr lang="ar-DZ" sz="4000" b="1" dirty="0">
                <a:solidFill>
                  <a:schemeClr val="tx1"/>
                </a:solidFill>
                <a:cs typeface="Traditional Arabic" pitchFamily="2" charset="-78"/>
              </a:rPr>
              <a:t>     </a:t>
            </a:r>
            <a:r>
              <a:rPr lang="ar-DZ" sz="3600" b="1" dirty="0">
                <a:solidFill>
                  <a:schemeClr val="tx1"/>
                </a:solidFill>
              </a:rPr>
              <a:t>ويكون عن طريق وضعية مشكلة </a:t>
            </a:r>
            <a:r>
              <a:rPr lang="ar-DZ" sz="3600" b="1" dirty="0" err="1">
                <a:solidFill>
                  <a:schemeClr val="tx1"/>
                </a:solidFill>
              </a:rPr>
              <a:t>إدماجية</a:t>
            </a:r>
            <a:r>
              <a:rPr lang="ar-DZ" sz="3600" b="1" dirty="0">
                <a:solidFill>
                  <a:schemeClr val="tx1"/>
                </a:solidFill>
              </a:rPr>
              <a:t> شاملة لعناصر الكفاءة الختامية المستهدفة، القصد منه التأكد من درجة تحكم المتعلم في الموارد، والقدرة على تجنيدها وتحويلها، تعبيرا عن مدى تنصيب الكفاءة الختامية لدى المتعلم، قصد اتخاذ القرار المناسب.</a:t>
            </a:r>
            <a:endParaRPr lang="fr-FR" sz="3600" b="1" dirty="0">
              <a:solidFill>
                <a:schemeClr val="tx1"/>
              </a:solidFill>
            </a:endParaRPr>
          </a:p>
        </p:txBody>
      </p:sp>
    </p:spTree>
    <p:extLst>
      <p:ext uri="{BB962C8B-B14F-4D97-AF65-F5344CB8AC3E}">
        <p14:creationId xmlns:p14="http://schemas.microsoft.com/office/powerpoint/2010/main" val="3510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2328007" y="4984487"/>
            <a:ext cx="936000" cy="515727"/>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000" b="1" dirty="0">
                <a:solidFill>
                  <a:srgbClr val="FF0000"/>
                </a:solidFill>
              </a:rPr>
              <a:t>إملاء</a:t>
            </a:r>
            <a:r>
              <a:rPr lang="ar-DZ" b="1" dirty="0">
                <a:solidFill>
                  <a:srgbClr val="FF0000"/>
                </a:solidFill>
              </a:rPr>
              <a:t>(9)</a:t>
            </a:r>
            <a:endParaRPr lang="fr-FR" b="1" dirty="0">
              <a:solidFill>
                <a:srgbClr val="FF0000"/>
              </a:solidFill>
            </a:endParaRPr>
          </a:p>
        </p:txBody>
      </p:sp>
    </p:spTree>
    <p:extLst>
      <p:ext uri="{BB962C8B-B14F-4D97-AF65-F5344CB8AC3E}">
        <p14:creationId xmlns:p14="http://schemas.microsoft.com/office/powerpoint/2010/main" val="40071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rotWithShape="1">
          <a:blip r:embed="rId2"/>
          <a:srcRect l="11449" t="7149" r="3478" b="5894"/>
          <a:stretch/>
        </p:blipFill>
        <p:spPr>
          <a:xfrm>
            <a:off x="0" y="0"/>
            <a:ext cx="9144000" cy="6902245"/>
          </a:xfrm>
          <a:prstGeom prst="rect">
            <a:avLst/>
          </a:prstGeom>
        </p:spPr>
      </p:pic>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إملاء: </a:t>
            </a:r>
            <a:r>
              <a:rPr lang="ar-DZ" sz="5400" b="1" dirty="0">
                <a:ln>
                  <a:solidFill>
                    <a:schemeClr val="bg1"/>
                  </a:solidFill>
                </a:ln>
                <a:solidFill>
                  <a:srgbClr val="C00000"/>
                </a:solidFill>
                <a:cs typeface="Al-Hadith1" pitchFamily="2" charset="-78"/>
              </a:rPr>
              <a:t>إكمال إنجاز المشروع وتقويمه</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6006906" y="4951829"/>
            <a:ext cx="3057230"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9</a:t>
            </a:r>
            <a:endParaRPr lang="fr-FR" sz="3600" b="1" dirty="0">
              <a:solidFill>
                <a:schemeClr val="tx1"/>
              </a:solidFill>
              <a:cs typeface="+mj-cs"/>
            </a:endParaRPr>
          </a:p>
        </p:txBody>
      </p:sp>
      <p:pic>
        <p:nvPicPr>
          <p:cNvPr id="7" name="صورة 6"/>
          <p:cNvPicPr>
            <a:picLocks noChangeAspect="1"/>
          </p:cNvPicPr>
          <p:nvPr/>
        </p:nvPicPr>
        <p:blipFill>
          <a:blip r:embed="rId3"/>
          <a:stretch>
            <a:fillRect/>
          </a:stretch>
        </p:blipFill>
        <p:spPr>
          <a:xfrm>
            <a:off x="251791" y="172278"/>
            <a:ext cx="8666922" cy="4059369"/>
          </a:xfrm>
          <a:prstGeom prst="rect">
            <a:avLst/>
          </a:prstGeom>
          <a:ln w="228600" cap="sq" cmpd="thickThin">
            <a:solidFill>
              <a:srgbClr val="000000"/>
            </a:solidFill>
            <a:prstDash val="solid"/>
            <a:miter lim="800000"/>
          </a:ln>
          <a:effectLst>
            <a:innerShdw blurRad="76200">
              <a:srgbClr val="000000"/>
            </a:innerShdw>
          </a:effectLst>
        </p:spPr>
      </p:pic>
      <p:pic>
        <p:nvPicPr>
          <p:cNvPr id="8" name="صورة 7"/>
          <p:cNvPicPr>
            <a:picLocks noChangeAspect="1"/>
          </p:cNvPicPr>
          <p:nvPr/>
        </p:nvPicPr>
        <p:blipFill>
          <a:blip r:embed="rId4"/>
          <a:stretch>
            <a:fillRect/>
          </a:stretch>
        </p:blipFill>
        <p:spPr>
          <a:xfrm>
            <a:off x="251790" y="172276"/>
            <a:ext cx="8666923" cy="392264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1461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500" fill="hold"/>
                                        <p:tgtEl>
                                          <p:spTgt spid="7"/>
                                        </p:tgtEl>
                                        <p:attrNameLst>
                                          <p:attrName>ppt_w</p:attrName>
                                        </p:attrNameLst>
                                      </p:cBhvr>
                                      <p:tavLst>
                                        <p:tav tm="0">
                                          <p:val>
                                            <p:fltVal val="0"/>
                                          </p:val>
                                        </p:tav>
                                        <p:tav tm="100000">
                                          <p:val>
                                            <p:strVal val="#ppt_w"/>
                                          </p:val>
                                        </p:tav>
                                      </p:tavLst>
                                    </p:anim>
                                    <p:anim calcmode="lin" valueType="num">
                                      <p:cBhvr>
                                        <p:cTn id="13" dur="1500" fill="hold"/>
                                        <p:tgtEl>
                                          <p:spTgt spid="7"/>
                                        </p:tgtEl>
                                        <p:attrNameLst>
                                          <p:attrName>ppt_h</p:attrName>
                                        </p:attrNameLst>
                                      </p:cBhvr>
                                      <p:tavLst>
                                        <p:tav tm="0">
                                          <p:val>
                                            <p:fltVal val="0"/>
                                          </p:val>
                                        </p:tav>
                                        <p:tav tm="100000">
                                          <p:val>
                                            <p:strVal val="#ppt_h"/>
                                          </p:val>
                                        </p:tav>
                                      </p:tavLst>
                                    </p:anim>
                                    <p:animEffect transition="in" filter="fade">
                                      <p:cBhvr>
                                        <p:cTn id="14" dur="1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500" fill="hold"/>
                                        <p:tgtEl>
                                          <p:spTgt spid="8"/>
                                        </p:tgtEl>
                                        <p:attrNameLst>
                                          <p:attrName>ppt_w</p:attrName>
                                        </p:attrNameLst>
                                      </p:cBhvr>
                                      <p:tavLst>
                                        <p:tav tm="0">
                                          <p:val>
                                            <p:fltVal val="0"/>
                                          </p:val>
                                        </p:tav>
                                        <p:tav tm="100000">
                                          <p:val>
                                            <p:strVal val="#ppt_w"/>
                                          </p:val>
                                        </p:tav>
                                      </p:tavLst>
                                    </p:anim>
                                    <p:anim calcmode="lin" valueType="num">
                                      <p:cBhvr>
                                        <p:cTn id="20" dur="1500" fill="hold"/>
                                        <p:tgtEl>
                                          <p:spTgt spid="8"/>
                                        </p:tgtEl>
                                        <p:attrNameLst>
                                          <p:attrName>ppt_h</p:attrName>
                                        </p:attrNameLst>
                                      </p:cBhvr>
                                      <p:tavLst>
                                        <p:tav tm="0">
                                          <p:val>
                                            <p:fltVal val="0"/>
                                          </p:val>
                                        </p:tav>
                                        <p:tav tm="100000">
                                          <p:val>
                                            <p:strVal val="#ppt_h"/>
                                          </p:val>
                                        </p:tav>
                                      </p:tavLst>
                                    </p:anim>
                                    <p:animEffect transition="in" filter="fade">
                                      <p:cBhvr>
                                        <p:cTn id="21" dur="1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397778"/>
            <a:ext cx="7380548" cy="1616552"/>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a:ln>
                  <a:solidFill>
                    <a:schemeClr val="bg1"/>
                  </a:solidFill>
                </a:ln>
                <a:solidFill>
                  <a:srgbClr val="C00000"/>
                </a:solidFill>
                <a:cs typeface="Al-Hadith1" pitchFamily="2" charset="-78"/>
              </a:rPr>
              <a:t>الحصة التاسعة (إملاء): </a:t>
            </a:r>
            <a:r>
              <a:rPr lang="ar-DZ" sz="4400" b="1" dirty="0">
                <a:ln>
                  <a:solidFill>
                    <a:schemeClr val="bg1"/>
                  </a:solidFill>
                </a:ln>
                <a:solidFill>
                  <a:srgbClr val="C00000"/>
                </a:solidFill>
                <a:cs typeface="Al-Hadith1" pitchFamily="2" charset="-78"/>
              </a:rPr>
              <a:t>إكمال إنجاز المشروع وتقويمه</a:t>
            </a:r>
            <a:endParaRPr lang="fr-FR" sz="4000" dirty="0">
              <a:ln>
                <a:solidFill>
                  <a:schemeClr val="bg1"/>
                </a:solidFill>
              </a:ln>
              <a:solidFill>
                <a:srgbClr val="C00000"/>
              </a:solidFill>
              <a:cs typeface="Al-Hadith1" pitchFamily="2" charset="-78"/>
            </a:endParaRPr>
          </a:p>
          <a:p>
            <a:pPr algn="ctr" rtl="1"/>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584173"/>
            <a:ext cx="8613058" cy="3763618"/>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rtl="1">
              <a:buFont typeface="Wingdings" panose="05000000000000000000" pitchFamily="2" charset="2"/>
              <a:buChar char="v"/>
            </a:pPr>
            <a:r>
              <a:rPr lang="ar-DZ" sz="4400" b="1" dirty="0"/>
              <a:t>متابعة إنجاز المشروع.</a:t>
            </a:r>
          </a:p>
          <a:p>
            <a:pPr marL="571500" lvl="0" indent="-571500" algn="just" rtl="1">
              <a:buFont typeface="Wingdings" panose="05000000000000000000" pitchFamily="2" charset="2"/>
              <a:buChar char="v"/>
            </a:pPr>
            <a:r>
              <a:rPr lang="ar-DZ" sz="4400" b="1" dirty="0"/>
              <a:t>تقويم المشروع ومعالجة نقائص المتعلمين.</a:t>
            </a:r>
            <a:endParaRPr lang="ar-DZ" sz="3600" b="1" dirty="0"/>
          </a:p>
        </p:txBody>
      </p:sp>
    </p:spTree>
    <p:extLst>
      <p:ext uri="{BB962C8B-B14F-4D97-AF65-F5344CB8AC3E}">
        <p14:creationId xmlns:p14="http://schemas.microsoft.com/office/powerpoint/2010/main" val="356577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anim calcmode="lin" valueType="num">
                                      <p:cBhvr>
                                        <p:cTn id="29"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4"/>
          <p:cNvSpPr/>
          <p:nvPr/>
        </p:nvSpPr>
        <p:spPr>
          <a:xfrm>
            <a:off x="1350497" y="295421"/>
            <a:ext cx="6274191" cy="1153551"/>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4800" dirty="0">
                <a:solidFill>
                  <a:srgbClr val="FF0000"/>
                </a:solidFill>
                <a:cs typeface="Al-Hadith1" pitchFamily="2" charset="-78"/>
              </a:rPr>
              <a:t>توزيع حصص اللغة العربية</a:t>
            </a:r>
            <a:endParaRPr lang="fr-FR" sz="4800" dirty="0">
              <a:solidFill>
                <a:srgbClr val="FF0000"/>
              </a:solidFill>
              <a:cs typeface="Al-Hadith1" pitchFamily="2" charset="-78"/>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34" r="2801" b="4574"/>
          <a:stretch/>
        </p:blipFill>
        <p:spPr bwMode="auto">
          <a:xfrm>
            <a:off x="176977" y="1666568"/>
            <a:ext cx="8701548" cy="4748980"/>
          </a:xfrm>
          <a:prstGeom prst="rect">
            <a:avLst/>
          </a:prstGeom>
          <a:ln w="76200">
            <a:solidFill>
              <a:srgbClr val="FF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ectangle à coins arrondis 2"/>
          <p:cNvSpPr/>
          <p:nvPr/>
        </p:nvSpPr>
        <p:spPr>
          <a:xfrm>
            <a:off x="5618922" y="5559675"/>
            <a:ext cx="2344589" cy="7200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000" b="1" dirty="0">
                <a:solidFill>
                  <a:srgbClr val="FF0000"/>
                </a:solidFill>
              </a:rPr>
              <a:t>إدماج + إنتاج كتابي </a:t>
            </a:r>
          </a:p>
          <a:p>
            <a:pPr algn="ctr" rtl="1"/>
            <a:r>
              <a:rPr lang="ar-DZ" sz="2000" b="1" dirty="0">
                <a:solidFill>
                  <a:srgbClr val="FF0000"/>
                </a:solidFill>
              </a:rPr>
              <a:t>(ح10 + ح11)</a:t>
            </a:r>
            <a:endParaRPr lang="fr-FR" sz="2000" b="1" dirty="0">
              <a:solidFill>
                <a:srgbClr val="FF0000"/>
              </a:solidFill>
            </a:endParaRPr>
          </a:p>
        </p:txBody>
      </p:sp>
    </p:spTree>
    <p:extLst>
      <p:ext uri="{BB962C8B-B14F-4D97-AF65-F5344CB8AC3E}">
        <p14:creationId xmlns:p14="http://schemas.microsoft.com/office/powerpoint/2010/main" val="26941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الحصة (</a:t>
            </a:r>
            <a:r>
              <a:rPr lang="ar-DZ" sz="5400" b="1" dirty="0" smtClean="0">
                <a:ln>
                  <a:solidFill>
                    <a:schemeClr val="bg1"/>
                  </a:solidFill>
                </a:ln>
                <a:solidFill>
                  <a:srgbClr val="C00000"/>
                </a:solidFill>
                <a:cs typeface="+mj-cs"/>
              </a:rPr>
              <a:t>10- </a:t>
            </a:r>
            <a:r>
              <a:rPr lang="ar-DZ" sz="5400" b="1" dirty="0">
                <a:ln>
                  <a:solidFill>
                    <a:schemeClr val="bg1"/>
                  </a:solidFill>
                </a:ln>
                <a:solidFill>
                  <a:srgbClr val="C00000"/>
                </a:solidFill>
                <a:cs typeface="+mj-cs"/>
              </a:rPr>
              <a:t>11</a:t>
            </a:r>
            <a:r>
              <a:rPr lang="ar-DZ" sz="5400" dirty="0">
                <a:ln>
                  <a:solidFill>
                    <a:schemeClr val="bg1"/>
                  </a:solidFill>
                </a:ln>
                <a:solidFill>
                  <a:srgbClr val="C00000"/>
                </a:solidFill>
                <a:cs typeface="Al-Hadith1" pitchFamily="2" charset="-78"/>
              </a:rPr>
              <a:t>): الدعم والمعالجة</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5897217" y="4951829"/>
            <a:ext cx="3166919"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10 -11</a:t>
            </a:r>
            <a:endParaRPr lang="fr-FR" sz="3600" b="1" dirty="0">
              <a:solidFill>
                <a:schemeClr val="tx1"/>
              </a:solidFill>
              <a:cs typeface="+mj-cs"/>
            </a:endParaRPr>
          </a:p>
        </p:txBody>
      </p:sp>
      <p:sp>
        <p:nvSpPr>
          <p:cNvPr id="5" name="Rectangle à coins arrondis 1"/>
          <p:cNvSpPr/>
          <p:nvPr/>
        </p:nvSpPr>
        <p:spPr>
          <a:xfrm>
            <a:off x="203414" y="183402"/>
            <a:ext cx="8737172" cy="4026298"/>
          </a:xfrm>
          <a:prstGeom prst="roundRect">
            <a:avLst/>
          </a:prstGeom>
          <a:solidFill>
            <a:schemeClr val="accent4">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lnSpc>
                <a:spcPct val="150000"/>
              </a:lnSpc>
            </a:pPr>
            <a:r>
              <a:rPr lang="ar-DZ" sz="8000" dirty="0">
                <a:solidFill>
                  <a:schemeClr val="tx1"/>
                </a:solidFill>
                <a:cs typeface="Al-Hadith1" pitchFamily="2" charset="-78"/>
              </a:rPr>
              <a:t>الدعم والمعالجة</a:t>
            </a:r>
            <a:endParaRPr lang="fr-FR" sz="8000" dirty="0">
              <a:solidFill>
                <a:schemeClr val="tx1"/>
              </a:solidFill>
              <a:cs typeface="Al-Hadith1" pitchFamily="2" charset="-78"/>
            </a:endParaRPr>
          </a:p>
        </p:txBody>
      </p:sp>
    </p:spTree>
    <p:extLst>
      <p:ext uri="{BB962C8B-B14F-4D97-AF65-F5344CB8AC3E}">
        <p14:creationId xmlns:p14="http://schemas.microsoft.com/office/powerpoint/2010/main" val="132193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ppt_w</p:attrName>
                                        </p:attrNameLst>
                                      </p:cBhvr>
                                      <p:tavLst>
                                        <p:tav tm="0" fmla="#ppt_w*sin(2.5*pi*$)">
                                          <p:val>
                                            <p:fltVal val="0"/>
                                          </p:val>
                                        </p:tav>
                                        <p:tav tm="100000">
                                          <p:val>
                                            <p:fltVal val="1"/>
                                          </p:val>
                                        </p:tav>
                                      </p:tavLst>
                                    </p:anim>
                                    <p:anim calcmode="lin" valueType="num">
                                      <p:cBhvr>
                                        <p:cTn id="28"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Étiquette 2"/>
          <p:cNvSpPr/>
          <p:nvPr/>
        </p:nvSpPr>
        <p:spPr>
          <a:xfrm>
            <a:off x="1043608" y="141380"/>
            <a:ext cx="7167737" cy="1042051"/>
          </a:xfrm>
          <a:prstGeom prst="plaque">
            <a:avLst>
              <a:gd name="adj" fmla="val 22587"/>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r>
              <a:rPr lang="ar-DZ" sz="5400" dirty="0">
                <a:solidFill>
                  <a:srgbClr val="C00000"/>
                </a:solidFill>
                <a:cs typeface="Al-Hadith1" pitchFamily="2" charset="-78"/>
              </a:rPr>
              <a:t>توطئة</a:t>
            </a:r>
            <a:endParaRPr lang="fr-FR" sz="5400" dirty="0">
              <a:solidFill>
                <a:srgbClr val="C00000"/>
              </a:solidFill>
              <a:cs typeface="Al-Hadith1" pitchFamily="2" charset="-78"/>
            </a:endParaRPr>
          </a:p>
        </p:txBody>
      </p:sp>
      <p:sp>
        <p:nvSpPr>
          <p:cNvPr id="5" name="مستطيل: زوايا مستديرة 4"/>
          <p:cNvSpPr/>
          <p:nvPr/>
        </p:nvSpPr>
        <p:spPr>
          <a:xfrm>
            <a:off x="178904" y="1298714"/>
            <a:ext cx="8786191" cy="5393634"/>
          </a:xfrm>
          <a:prstGeom prst="roundRect">
            <a:avLst/>
          </a:prstGeom>
          <a:solidFill>
            <a:schemeClr val="accent6">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2400" b="1" dirty="0">
                <a:cs typeface="Traditional Arabic" pitchFamily="2" charset="-78"/>
              </a:rPr>
              <a:t>      </a:t>
            </a:r>
            <a:r>
              <a:rPr lang="ar-DZ" sz="3200" b="1" dirty="0">
                <a:solidFill>
                  <a:schemeClr val="tx1"/>
                </a:solidFill>
                <a:cs typeface="+mj-cs"/>
              </a:rPr>
              <a:t>اللغة العربية هي اللغة الوطنية والرسمية، ولغة المدرسة الجزائرية، وإحدى المركبات الأساسية للهوية الوطنية الجزائرية، وأحد رموز السيادة الوطنية</a:t>
            </a:r>
            <a:r>
              <a:rPr lang="ar-SA" sz="3200" b="1" dirty="0">
                <a:solidFill>
                  <a:schemeClr val="tx1"/>
                </a:solidFill>
                <a:cs typeface="+mj-cs"/>
              </a:rPr>
              <a:t>.</a:t>
            </a:r>
            <a:endParaRPr lang="ar-DZ" sz="3200" b="1" dirty="0">
              <a:solidFill>
                <a:schemeClr val="tx1"/>
              </a:solidFill>
              <a:cs typeface="+mj-cs"/>
            </a:endParaRPr>
          </a:p>
          <a:p>
            <a:pPr algn="just" rtl="1"/>
            <a:r>
              <a:rPr lang="ar-DZ" sz="3200" b="1" dirty="0">
                <a:solidFill>
                  <a:schemeClr val="tx1"/>
                </a:solidFill>
                <a:cs typeface="+mj-cs"/>
              </a:rPr>
              <a:t>     وعلى المدرسة أن تعمل على تغذية البعد الثقافي للتلاميذ، وصقل أذواقهم ووجدانهم، وذلك من خلال تبني استراتيجيات تثمن اللغة العربية وجعلها تنافس للغات الأخرى ...</a:t>
            </a:r>
          </a:p>
          <a:p>
            <a:pPr algn="just" rtl="1"/>
            <a:r>
              <a:rPr lang="ar-DZ" sz="3200" b="1" dirty="0">
                <a:solidFill>
                  <a:schemeClr val="tx1"/>
                </a:solidFill>
                <a:cs typeface="+mj-cs"/>
              </a:rPr>
              <a:t>     وعلى المدرسة أن تعمل على استعادة التلاميذ الثقة بلغتهم، والاعتزاز بثقافتهم، مما يعزز لديهم الشعور بالانتماء للأمة، وتأكيد هويتهم الثقافية والحضارية...</a:t>
            </a:r>
            <a:endParaRPr lang="fr-FR" sz="3200" b="1" dirty="0">
              <a:solidFill>
                <a:schemeClr val="tx1"/>
              </a:solidFill>
              <a:cs typeface="+mj-cs"/>
            </a:endParaRPr>
          </a:p>
        </p:txBody>
      </p:sp>
      <p:sp>
        <p:nvSpPr>
          <p:cNvPr id="2" name="مخطط انسيابي: معالجة متعاقبة 1"/>
          <p:cNvSpPr/>
          <p:nvPr/>
        </p:nvSpPr>
        <p:spPr>
          <a:xfrm>
            <a:off x="795131" y="6042990"/>
            <a:ext cx="3604591" cy="503583"/>
          </a:xfrm>
          <a:prstGeom prst="flowChartAlternateProcess">
            <a:avLst/>
          </a:prstGeom>
          <a:solidFill>
            <a:schemeClr val="accent2">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000" b="1" dirty="0">
                <a:solidFill>
                  <a:srgbClr val="C00000"/>
                </a:solidFill>
              </a:rPr>
              <a:t>من الوثيقة المرافقة لمنهج اللغة العربية</a:t>
            </a:r>
            <a:endParaRPr lang="fr-FR" sz="2000" b="1" dirty="0">
              <a:solidFill>
                <a:srgbClr val="C00000"/>
              </a:solidFill>
            </a:endParaRPr>
          </a:p>
        </p:txBody>
      </p:sp>
    </p:spTree>
    <p:extLst>
      <p:ext uri="{BB962C8B-B14F-4D97-AF65-F5344CB8AC3E}">
        <p14:creationId xmlns:p14="http://schemas.microsoft.com/office/powerpoint/2010/main" val="225091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out)">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397778"/>
            <a:ext cx="7380548" cy="1616552"/>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a:ln>
                  <a:solidFill>
                    <a:schemeClr val="bg1"/>
                  </a:solidFill>
                </a:ln>
                <a:solidFill>
                  <a:srgbClr val="C00000"/>
                </a:solidFill>
                <a:cs typeface="Al-Hadith1" pitchFamily="2" charset="-78"/>
              </a:rPr>
              <a:t>الحصة </a:t>
            </a:r>
            <a:r>
              <a:rPr lang="ar-DZ" sz="4400" b="1" dirty="0">
                <a:ln>
                  <a:solidFill>
                    <a:schemeClr val="bg1"/>
                  </a:solidFill>
                </a:ln>
                <a:solidFill>
                  <a:srgbClr val="C00000"/>
                </a:solidFill>
                <a:cs typeface="+mj-cs"/>
              </a:rPr>
              <a:t>(10- 11): </a:t>
            </a:r>
            <a:r>
              <a:rPr lang="ar-DZ" sz="4400" dirty="0">
                <a:ln>
                  <a:solidFill>
                    <a:schemeClr val="bg1"/>
                  </a:solidFill>
                </a:ln>
                <a:solidFill>
                  <a:srgbClr val="C00000"/>
                </a:solidFill>
                <a:cs typeface="Al-Hadith1" pitchFamily="2" charset="-78"/>
              </a:rPr>
              <a:t>الدعم والمعالجة</a:t>
            </a:r>
            <a:endParaRPr lang="fr-FR" sz="4000" dirty="0">
              <a:ln>
                <a:solidFill>
                  <a:schemeClr val="bg1"/>
                </a:solidFill>
              </a:ln>
              <a:solidFill>
                <a:srgbClr val="C00000"/>
              </a:solidFill>
              <a:cs typeface="Al-Hadith1" pitchFamily="2" charset="-78"/>
            </a:endParaRPr>
          </a:p>
          <a:p>
            <a:pPr algn="ctr" rtl="1"/>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584173"/>
            <a:ext cx="8613058" cy="3034747"/>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rtl="1"/>
            <a:r>
              <a:rPr lang="ar-DZ" sz="4000" b="1" dirty="0">
                <a:solidFill>
                  <a:schemeClr val="tx1"/>
                </a:solidFill>
                <a:cs typeface="Traditional Arabic" pitchFamily="2" charset="-78"/>
              </a:rPr>
              <a:t>     </a:t>
            </a:r>
            <a:r>
              <a:rPr lang="ar-DZ" sz="4000" b="1" dirty="0">
                <a:solidFill>
                  <a:schemeClr val="tx1"/>
                </a:solidFill>
              </a:rPr>
              <a:t>وتأتي كنتيجة لمرحلة التقويم القصد منها تدارك مواطن الضعف الملاحظة لدى المتعلم ومعالجتها في حينها.</a:t>
            </a:r>
            <a:endParaRPr lang="ar-DZ" sz="3600" b="1" dirty="0"/>
          </a:p>
        </p:txBody>
      </p:sp>
    </p:spTree>
    <p:extLst>
      <p:ext uri="{BB962C8B-B14F-4D97-AF65-F5344CB8AC3E}">
        <p14:creationId xmlns:p14="http://schemas.microsoft.com/office/powerpoint/2010/main" val="202146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شكل بيضاوي 3"/>
          <p:cNvSpPr/>
          <p:nvPr/>
        </p:nvSpPr>
        <p:spPr>
          <a:xfrm>
            <a:off x="539552" y="1268760"/>
            <a:ext cx="7992888" cy="410445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7200" b="1" dirty="0">
                <a:solidFill>
                  <a:srgbClr val="C00000"/>
                </a:solidFill>
              </a:rPr>
              <a:t>التربية الإسلامية</a:t>
            </a:r>
            <a:endParaRPr lang="fr-FR" sz="7200" b="1" dirty="0">
              <a:solidFill>
                <a:srgbClr val="C00000"/>
              </a:solidFill>
            </a:endParaRPr>
          </a:p>
        </p:txBody>
      </p:sp>
    </p:spTree>
    <p:extLst>
      <p:ext uri="{BB962C8B-B14F-4D97-AF65-F5344CB8AC3E}">
        <p14:creationId xmlns:p14="http://schemas.microsoft.com/office/powerpoint/2010/main" val="94967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دبوس زينة 4"/>
          <p:cNvSpPr/>
          <p:nvPr/>
        </p:nvSpPr>
        <p:spPr>
          <a:xfrm>
            <a:off x="1055077" y="620688"/>
            <a:ext cx="6991643" cy="1562787"/>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SA" sz="4400" dirty="0">
                <a:solidFill>
                  <a:srgbClr val="C00000"/>
                </a:solidFill>
                <a:cs typeface="Al-Hadith1" pitchFamily="2" charset="-78"/>
              </a:rPr>
              <a:t>توزيع حصص ال</a:t>
            </a:r>
            <a:r>
              <a:rPr lang="ar-DZ" sz="4400" dirty="0">
                <a:solidFill>
                  <a:srgbClr val="C00000"/>
                </a:solidFill>
                <a:cs typeface="Al-Hadith1" pitchFamily="2" charset="-78"/>
              </a:rPr>
              <a:t>تربية الإسلامية خلال أسبوع الإدماج</a:t>
            </a:r>
            <a:endParaRPr lang="fr-FR" sz="4400" dirty="0">
              <a:solidFill>
                <a:srgbClr val="FF0000"/>
              </a:solidFill>
              <a:cs typeface="Al-Hadith1" pitchFamily="2" charset="-78"/>
            </a:endParaRPr>
          </a:p>
        </p:txBody>
      </p:sp>
      <p:sp>
        <p:nvSpPr>
          <p:cNvPr id="3" name="Rectangle à coins arrondis 2"/>
          <p:cNvSpPr/>
          <p:nvPr/>
        </p:nvSpPr>
        <p:spPr>
          <a:xfrm>
            <a:off x="5796456" y="2779737"/>
            <a:ext cx="2880000"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a:ln>
                  <a:solidFill>
                    <a:schemeClr val="tx1"/>
                  </a:solidFill>
                </a:ln>
                <a:solidFill>
                  <a:srgbClr val="002060"/>
                </a:solidFill>
              </a:rPr>
              <a:t>الحصة الأولى</a:t>
            </a:r>
            <a:endParaRPr lang="fr-FR" sz="3200" b="1" dirty="0">
              <a:ln>
                <a:solidFill>
                  <a:schemeClr val="tx1"/>
                </a:solidFill>
              </a:ln>
              <a:solidFill>
                <a:srgbClr val="002060"/>
              </a:solidFill>
            </a:endParaRPr>
          </a:p>
        </p:txBody>
      </p:sp>
      <p:sp>
        <p:nvSpPr>
          <p:cNvPr id="4" name="Rectangle à coins arrondis 2"/>
          <p:cNvSpPr/>
          <p:nvPr/>
        </p:nvSpPr>
        <p:spPr>
          <a:xfrm>
            <a:off x="5796456" y="4293216"/>
            <a:ext cx="2880000"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الحصة الثانية</a:t>
            </a:r>
            <a:endParaRPr lang="fr-FR" sz="2800" b="1" dirty="0">
              <a:ln>
                <a:solidFill>
                  <a:schemeClr val="tx1"/>
                </a:solidFill>
              </a:ln>
              <a:solidFill>
                <a:srgbClr val="002060"/>
              </a:solidFill>
            </a:endParaRPr>
          </a:p>
        </p:txBody>
      </p:sp>
      <p:sp>
        <p:nvSpPr>
          <p:cNvPr id="5" name="Rectangle à coins arrondis 2"/>
          <p:cNvSpPr/>
          <p:nvPr/>
        </p:nvSpPr>
        <p:spPr>
          <a:xfrm>
            <a:off x="474192" y="2779737"/>
            <a:ext cx="4529856"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ln>
                  <a:solidFill>
                    <a:schemeClr val="tx1"/>
                  </a:solidFill>
                </a:ln>
                <a:solidFill>
                  <a:schemeClr val="accent2">
                    <a:lumMod val="75000"/>
                  </a:schemeClr>
                </a:solidFill>
              </a:rPr>
              <a:t>تحفيظ سور وأحاديث</a:t>
            </a:r>
            <a:endParaRPr lang="fr-FR" sz="3600" b="1" dirty="0">
              <a:ln>
                <a:solidFill>
                  <a:schemeClr val="tx1"/>
                </a:solidFill>
              </a:ln>
              <a:solidFill>
                <a:schemeClr val="accent2">
                  <a:lumMod val="75000"/>
                </a:schemeClr>
              </a:solidFill>
            </a:endParaRPr>
          </a:p>
        </p:txBody>
      </p:sp>
      <p:sp>
        <p:nvSpPr>
          <p:cNvPr id="6" name="Rectangle à coins arrondis 2"/>
          <p:cNvSpPr/>
          <p:nvPr/>
        </p:nvSpPr>
        <p:spPr>
          <a:xfrm>
            <a:off x="474192" y="4293216"/>
            <a:ext cx="4529856"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a:ln>
                  <a:solidFill>
                    <a:schemeClr val="tx1"/>
                  </a:solidFill>
                </a:ln>
                <a:solidFill>
                  <a:schemeClr val="accent2">
                    <a:lumMod val="75000"/>
                  </a:schemeClr>
                </a:solidFill>
              </a:rPr>
              <a:t>حل الوضعية الموجودة في دفتر الأنشطة</a:t>
            </a:r>
            <a:endParaRPr lang="fr-FR" sz="3200" b="1" dirty="0">
              <a:ln>
                <a:solidFill>
                  <a:schemeClr val="tx1"/>
                </a:solidFill>
              </a:ln>
              <a:solidFill>
                <a:schemeClr val="accent2">
                  <a:lumMod val="75000"/>
                </a:schemeClr>
              </a:solidFill>
            </a:endParaRPr>
          </a:p>
        </p:txBody>
      </p:sp>
    </p:spTree>
    <p:extLst>
      <p:ext uri="{BB962C8B-B14F-4D97-AF65-F5344CB8AC3E}">
        <p14:creationId xmlns:p14="http://schemas.microsoft.com/office/powerpoint/2010/main" val="133241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anim calcmode="lin" valueType="num">
                                      <p:cBhvr>
                                        <p:cTn id="40" dur="2000" fill="hold"/>
                                        <p:tgtEl>
                                          <p:spTgt spid="4"/>
                                        </p:tgtEl>
                                        <p:attrNameLst>
                                          <p:attrName>ppt_w</p:attrName>
                                        </p:attrNameLst>
                                      </p:cBhvr>
                                      <p:tavLst>
                                        <p:tav tm="0" fmla="#ppt_w*sin(2.5*pi*$)">
                                          <p:val>
                                            <p:fltVal val="0"/>
                                          </p:val>
                                        </p:tav>
                                        <p:tav tm="100000">
                                          <p:val>
                                            <p:fltVal val="1"/>
                                          </p:val>
                                        </p:tav>
                                      </p:tavLst>
                                    </p:anim>
                                    <p:anim calcmode="lin" valueType="num">
                                      <p:cBhvr>
                                        <p:cTn id="41"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80">
                                          <p:stCondLst>
                                            <p:cond delay="0"/>
                                          </p:stCondLst>
                                        </p:cTn>
                                        <p:tgtEl>
                                          <p:spTgt spid="6"/>
                                        </p:tgtEl>
                                      </p:cBhvr>
                                    </p:animEffect>
                                    <p:anim calcmode="lin" valueType="num">
                                      <p:cBhvr>
                                        <p:cTn id="4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2" dur="26">
                                          <p:stCondLst>
                                            <p:cond delay="650"/>
                                          </p:stCondLst>
                                        </p:cTn>
                                        <p:tgtEl>
                                          <p:spTgt spid="6"/>
                                        </p:tgtEl>
                                      </p:cBhvr>
                                      <p:to x="100000" y="60000"/>
                                    </p:animScale>
                                    <p:animScale>
                                      <p:cBhvr>
                                        <p:cTn id="53" dur="166" decel="50000">
                                          <p:stCondLst>
                                            <p:cond delay="676"/>
                                          </p:stCondLst>
                                        </p:cTn>
                                        <p:tgtEl>
                                          <p:spTgt spid="6"/>
                                        </p:tgtEl>
                                      </p:cBhvr>
                                      <p:to x="100000" y="100000"/>
                                    </p:animScale>
                                    <p:animScale>
                                      <p:cBhvr>
                                        <p:cTn id="54" dur="26">
                                          <p:stCondLst>
                                            <p:cond delay="1312"/>
                                          </p:stCondLst>
                                        </p:cTn>
                                        <p:tgtEl>
                                          <p:spTgt spid="6"/>
                                        </p:tgtEl>
                                      </p:cBhvr>
                                      <p:to x="100000" y="80000"/>
                                    </p:animScale>
                                    <p:animScale>
                                      <p:cBhvr>
                                        <p:cTn id="55" dur="166" decel="50000">
                                          <p:stCondLst>
                                            <p:cond delay="1338"/>
                                          </p:stCondLst>
                                        </p:cTn>
                                        <p:tgtEl>
                                          <p:spTgt spid="6"/>
                                        </p:tgtEl>
                                      </p:cBhvr>
                                      <p:to x="100000" y="100000"/>
                                    </p:animScale>
                                    <p:animScale>
                                      <p:cBhvr>
                                        <p:cTn id="56" dur="26">
                                          <p:stCondLst>
                                            <p:cond delay="1642"/>
                                          </p:stCondLst>
                                        </p:cTn>
                                        <p:tgtEl>
                                          <p:spTgt spid="6"/>
                                        </p:tgtEl>
                                      </p:cBhvr>
                                      <p:to x="100000" y="90000"/>
                                    </p:animScale>
                                    <p:animScale>
                                      <p:cBhvr>
                                        <p:cTn id="57" dur="166" decel="50000">
                                          <p:stCondLst>
                                            <p:cond delay="1668"/>
                                          </p:stCondLst>
                                        </p:cTn>
                                        <p:tgtEl>
                                          <p:spTgt spid="6"/>
                                        </p:tgtEl>
                                      </p:cBhvr>
                                      <p:to x="100000" y="100000"/>
                                    </p:animScale>
                                    <p:animScale>
                                      <p:cBhvr>
                                        <p:cTn id="58" dur="26">
                                          <p:stCondLst>
                                            <p:cond delay="1808"/>
                                          </p:stCondLst>
                                        </p:cTn>
                                        <p:tgtEl>
                                          <p:spTgt spid="6"/>
                                        </p:tgtEl>
                                      </p:cBhvr>
                                      <p:to x="100000" y="95000"/>
                                    </p:animScale>
                                    <p:animScale>
                                      <p:cBhvr>
                                        <p:cTn id="5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الحصة الأولى:</a:t>
            </a:r>
          </a:p>
          <a:p>
            <a:pPr algn="ctr" rtl="1"/>
            <a:r>
              <a:rPr lang="ar-DZ" sz="5400" dirty="0">
                <a:ln>
                  <a:solidFill>
                    <a:schemeClr val="bg1"/>
                  </a:solidFill>
                </a:ln>
                <a:solidFill>
                  <a:srgbClr val="C00000"/>
                </a:solidFill>
                <a:cs typeface="Al-Hadith1" pitchFamily="2" charset="-78"/>
              </a:rPr>
              <a:t> تحفيظ سور وأحاديث</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5897217" y="4951829"/>
            <a:ext cx="3166919"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الأولى</a:t>
            </a:r>
            <a:endParaRPr lang="fr-FR" sz="3600" b="1" dirty="0">
              <a:solidFill>
                <a:schemeClr val="tx1"/>
              </a:solidFill>
              <a:cs typeface="+mj-cs"/>
            </a:endParaRPr>
          </a:p>
        </p:txBody>
      </p:sp>
      <p:pic>
        <p:nvPicPr>
          <p:cNvPr id="6" name="صورة 5"/>
          <p:cNvPicPr>
            <a:picLocks noChangeAspect="1"/>
          </p:cNvPicPr>
          <p:nvPr/>
        </p:nvPicPr>
        <p:blipFill>
          <a:blip r:embed="rId2"/>
          <a:stretch>
            <a:fillRect/>
          </a:stretch>
        </p:blipFill>
        <p:spPr>
          <a:xfrm>
            <a:off x="225287" y="238540"/>
            <a:ext cx="8733183" cy="3993108"/>
          </a:xfrm>
          <a:prstGeom prst="rect">
            <a:avLst/>
          </a:prstGeom>
          <a:ln w="228600" cap="sq" cmpd="thickThin">
            <a:solidFill>
              <a:srgbClr val="000000"/>
            </a:solidFill>
            <a:prstDash val="solid"/>
            <a:miter lim="800000"/>
          </a:ln>
          <a:effectLst>
            <a:innerShdw blurRad="76200">
              <a:srgbClr val="000000"/>
            </a:innerShdw>
          </a:effectLst>
        </p:spPr>
      </p:pic>
      <p:pic>
        <p:nvPicPr>
          <p:cNvPr id="7" name="صورة 6"/>
          <p:cNvPicPr>
            <a:picLocks noChangeAspect="1"/>
          </p:cNvPicPr>
          <p:nvPr/>
        </p:nvPicPr>
        <p:blipFill>
          <a:blip r:embed="rId3"/>
          <a:stretch>
            <a:fillRect/>
          </a:stretch>
        </p:blipFill>
        <p:spPr>
          <a:xfrm>
            <a:off x="225287" y="397566"/>
            <a:ext cx="8733183" cy="3834082"/>
          </a:xfrm>
          <a:prstGeom prst="rect">
            <a:avLst/>
          </a:prstGeom>
          <a:ln w="228600" cap="sq" cmpd="thickThin">
            <a:solidFill>
              <a:srgbClr val="000000"/>
            </a:solidFill>
            <a:prstDash val="solid"/>
            <a:miter lim="800000"/>
          </a:ln>
          <a:effectLst>
            <a:innerShdw blurRad="76200">
              <a:srgbClr val="000000"/>
            </a:innerShdw>
          </a:effectLst>
        </p:spPr>
      </p:pic>
      <p:pic>
        <p:nvPicPr>
          <p:cNvPr id="8" name="صورة 7"/>
          <p:cNvPicPr>
            <a:picLocks noChangeAspect="1"/>
          </p:cNvPicPr>
          <p:nvPr/>
        </p:nvPicPr>
        <p:blipFill>
          <a:blip r:embed="rId4"/>
          <a:stretch>
            <a:fillRect/>
          </a:stretch>
        </p:blipFill>
        <p:spPr>
          <a:xfrm>
            <a:off x="225287" y="397564"/>
            <a:ext cx="8733183" cy="383408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6118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500" fill="hold"/>
                                        <p:tgtEl>
                                          <p:spTgt spid="6"/>
                                        </p:tgtEl>
                                        <p:attrNameLst>
                                          <p:attrName>ppt_w</p:attrName>
                                        </p:attrNameLst>
                                      </p:cBhvr>
                                      <p:tavLst>
                                        <p:tav tm="0">
                                          <p:val>
                                            <p:fltVal val="0"/>
                                          </p:val>
                                        </p:tav>
                                        <p:tav tm="100000">
                                          <p:val>
                                            <p:strVal val="#ppt_w"/>
                                          </p:val>
                                        </p:tav>
                                      </p:tavLst>
                                    </p:anim>
                                    <p:anim calcmode="lin" valueType="num">
                                      <p:cBhvr>
                                        <p:cTn id="13" dur="1500" fill="hold"/>
                                        <p:tgtEl>
                                          <p:spTgt spid="6"/>
                                        </p:tgtEl>
                                        <p:attrNameLst>
                                          <p:attrName>ppt_h</p:attrName>
                                        </p:attrNameLst>
                                      </p:cBhvr>
                                      <p:tavLst>
                                        <p:tav tm="0">
                                          <p:val>
                                            <p:fltVal val="0"/>
                                          </p:val>
                                        </p:tav>
                                        <p:tav tm="100000">
                                          <p:val>
                                            <p:strVal val="#ppt_h"/>
                                          </p:val>
                                        </p:tav>
                                      </p:tavLst>
                                    </p:anim>
                                    <p:animEffect transition="in" filter="fade">
                                      <p:cBhvr>
                                        <p:cTn id="14" dur="1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animEffect transition="in" filter="fade">
                                      <p:cBhvr>
                                        <p:cTn id="21" dur="1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500" fill="hold"/>
                                        <p:tgtEl>
                                          <p:spTgt spid="8"/>
                                        </p:tgtEl>
                                        <p:attrNameLst>
                                          <p:attrName>ppt_w</p:attrName>
                                        </p:attrNameLst>
                                      </p:cBhvr>
                                      <p:tavLst>
                                        <p:tav tm="0">
                                          <p:val>
                                            <p:fltVal val="0"/>
                                          </p:val>
                                        </p:tav>
                                        <p:tav tm="100000">
                                          <p:val>
                                            <p:strVal val="#ppt_w"/>
                                          </p:val>
                                        </p:tav>
                                      </p:tavLst>
                                    </p:anim>
                                    <p:anim calcmode="lin" valueType="num">
                                      <p:cBhvr>
                                        <p:cTn id="27" dur="1500" fill="hold"/>
                                        <p:tgtEl>
                                          <p:spTgt spid="8"/>
                                        </p:tgtEl>
                                        <p:attrNameLst>
                                          <p:attrName>ppt_h</p:attrName>
                                        </p:attrNameLst>
                                      </p:cBhvr>
                                      <p:tavLst>
                                        <p:tav tm="0">
                                          <p:val>
                                            <p:fltVal val="0"/>
                                          </p:val>
                                        </p:tav>
                                        <p:tav tm="100000">
                                          <p:val>
                                            <p:strVal val="#ppt_h"/>
                                          </p:val>
                                        </p:tav>
                                      </p:tavLst>
                                    </p:anim>
                                    <p:animEffect transition="in" filter="fade">
                                      <p:cBhvr>
                                        <p:cTn id="28" dur="1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anim calcmode="lin" valueType="num">
                                      <p:cBhvr>
                                        <p:cTn id="34" dur="2000" fill="hold"/>
                                        <p:tgtEl>
                                          <p:spTgt spid="4"/>
                                        </p:tgtEl>
                                        <p:attrNameLst>
                                          <p:attrName>ppt_w</p:attrName>
                                        </p:attrNameLst>
                                      </p:cBhvr>
                                      <p:tavLst>
                                        <p:tav tm="0" fmla="#ppt_w*sin(2.5*pi*$)">
                                          <p:val>
                                            <p:fltVal val="0"/>
                                          </p:val>
                                        </p:tav>
                                        <p:tav tm="100000">
                                          <p:val>
                                            <p:fltVal val="1"/>
                                          </p:val>
                                        </p:tav>
                                      </p:tavLst>
                                    </p:anim>
                                    <p:anim calcmode="lin" valueType="num">
                                      <p:cBhvr>
                                        <p:cTn id="35"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p:cNvPicPr>
            <a:picLocks noChangeAspect="1"/>
          </p:cNvPicPr>
          <p:nvPr/>
        </p:nvPicPr>
        <p:blipFill rotWithShape="1">
          <a:blip r:embed="rId2"/>
          <a:srcRect l="3478" r="11594"/>
          <a:stretch/>
        </p:blipFill>
        <p:spPr>
          <a:xfrm>
            <a:off x="0" y="-1"/>
            <a:ext cx="9144000" cy="6902245"/>
          </a:xfrm>
          <a:prstGeom prst="rect">
            <a:avLst/>
          </a:prstGeom>
        </p:spPr>
      </p:pic>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الحصة </a:t>
            </a:r>
            <a:r>
              <a:rPr lang="ar-DZ" sz="5400" dirty="0" err="1">
                <a:ln>
                  <a:solidFill>
                    <a:schemeClr val="bg1"/>
                  </a:solidFill>
                </a:ln>
                <a:solidFill>
                  <a:srgbClr val="C00000"/>
                </a:solidFill>
                <a:cs typeface="Al-Hadith1" pitchFamily="2" charset="-78"/>
              </a:rPr>
              <a:t>الثانية:</a:t>
            </a:r>
            <a:r>
              <a:rPr lang="ar-DZ" sz="4000" dirty="0" err="1">
                <a:ln>
                  <a:solidFill>
                    <a:schemeClr val="bg1"/>
                  </a:solidFill>
                </a:ln>
                <a:solidFill>
                  <a:srgbClr val="C00000"/>
                </a:solidFill>
                <a:cs typeface="Al-Hadith1" pitchFamily="2" charset="-78"/>
              </a:rPr>
              <a:t>حل</a:t>
            </a:r>
            <a:r>
              <a:rPr lang="ar-DZ" sz="4000" dirty="0">
                <a:ln>
                  <a:solidFill>
                    <a:schemeClr val="bg1"/>
                  </a:solidFill>
                </a:ln>
                <a:solidFill>
                  <a:srgbClr val="C00000"/>
                </a:solidFill>
                <a:cs typeface="Al-Hadith1" pitchFamily="2" charset="-78"/>
              </a:rPr>
              <a:t> الوضعية الموجودة في دفتر الأنشطة</a:t>
            </a:r>
            <a:endParaRPr lang="fr-FR" sz="5400" dirty="0">
              <a:ln>
                <a:solidFill>
                  <a:schemeClr val="bg1"/>
                </a:solidFill>
              </a:ln>
              <a:solidFill>
                <a:srgbClr val="C00000"/>
              </a:solidFill>
              <a:cs typeface="Al-Hadith1" pitchFamily="2" charset="-78"/>
            </a:endParaRPr>
          </a:p>
        </p:txBody>
      </p:sp>
      <p:sp>
        <p:nvSpPr>
          <p:cNvPr id="4" name="انفجار: 14 نقطة 3"/>
          <p:cNvSpPr/>
          <p:nvPr/>
        </p:nvSpPr>
        <p:spPr>
          <a:xfrm>
            <a:off x="5897217" y="4951829"/>
            <a:ext cx="3166919"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الثانية</a:t>
            </a:r>
            <a:endParaRPr lang="fr-FR" sz="3600" b="1" dirty="0">
              <a:solidFill>
                <a:schemeClr val="tx1"/>
              </a:solidFill>
              <a:cs typeface="+mj-cs"/>
            </a:endParaRPr>
          </a:p>
        </p:txBody>
      </p:sp>
      <p:pic>
        <p:nvPicPr>
          <p:cNvPr id="10" name="صورة 9"/>
          <p:cNvPicPr>
            <a:picLocks noChangeAspect="1"/>
          </p:cNvPicPr>
          <p:nvPr/>
        </p:nvPicPr>
        <p:blipFill>
          <a:blip r:embed="rId3"/>
          <a:stretch>
            <a:fillRect/>
          </a:stretch>
        </p:blipFill>
        <p:spPr>
          <a:xfrm>
            <a:off x="225287" y="172278"/>
            <a:ext cx="8693427" cy="405937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7139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8)">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500" fill="hold"/>
                                        <p:tgtEl>
                                          <p:spTgt spid="10"/>
                                        </p:tgtEl>
                                        <p:attrNameLst>
                                          <p:attrName>ppt_w</p:attrName>
                                        </p:attrNameLst>
                                      </p:cBhvr>
                                      <p:tavLst>
                                        <p:tav tm="0">
                                          <p:val>
                                            <p:fltVal val="0"/>
                                          </p:val>
                                        </p:tav>
                                        <p:tav tm="100000">
                                          <p:val>
                                            <p:strVal val="#ppt_w"/>
                                          </p:val>
                                        </p:tav>
                                      </p:tavLst>
                                    </p:anim>
                                    <p:anim calcmode="lin" valueType="num">
                                      <p:cBhvr>
                                        <p:cTn id="13" dur="1500" fill="hold"/>
                                        <p:tgtEl>
                                          <p:spTgt spid="10"/>
                                        </p:tgtEl>
                                        <p:attrNameLst>
                                          <p:attrName>ppt_h</p:attrName>
                                        </p:attrNameLst>
                                      </p:cBhvr>
                                      <p:tavLst>
                                        <p:tav tm="0">
                                          <p:val>
                                            <p:fltVal val="0"/>
                                          </p:val>
                                        </p:tav>
                                        <p:tav tm="100000">
                                          <p:val>
                                            <p:strVal val="#ppt_h"/>
                                          </p:val>
                                        </p:tav>
                                      </p:tavLst>
                                    </p:anim>
                                    <p:animEffect transition="in" filter="fade">
                                      <p:cBhvr>
                                        <p:cTn id="14" dur="1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874857"/>
            <a:ext cx="7380548" cy="927439"/>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a:ln>
                  <a:solidFill>
                    <a:schemeClr val="bg1"/>
                  </a:solidFill>
                </a:ln>
                <a:solidFill>
                  <a:srgbClr val="C00000"/>
                </a:solidFill>
                <a:cs typeface="Al-Hadith1" pitchFamily="2" charset="-78"/>
              </a:rPr>
              <a:t>ملاحظة هامة</a:t>
            </a:r>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584173"/>
            <a:ext cx="8613058" cy="3034747"/>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rtl="1"/>
            <a:r>
              <a:rPr lang="ar-DZ" sz="4000" b="1" dirty="0">
                <a:solidFill>
                  <a:schemeClr val="tx1"/>
                </a:solidFill>
                <a:cs typeface="Traditional Arabic" pitchFamily="2" charset="-78"/>
              </a:rPr>
              <a:t>     </a:t>
            </a:r>
            <a:r>
              <a:rPr lang="ar-DZ" sz="4000" b="1" dirty="0">
                <a:solidFill>
                  <a:schemeClr val="tx1"/>
                </a:solidFill>
              </a:rPr>
              <a:t>يتم استغلال ما دُرس في حصص التربية الإسلامية من المقطع </a:t>
            </a:r>
            <a:r>
              <a:rPr lang="ar-DZ" sz="4000" b="1" dirty="0" err="1">
                <a:solidFill>
                  <a:schemeClr val="tx1"/>
                </a:solidFill>
              </a:rPr>
              <a:t>التعلمي</a:t>
            </a:r>
            <a:r>
              <a:rPr lang="ar-DZ" sz="4000" b="1" dirty="0">
                <a:solidFill>
                  <a:schemeClr val="tx1"/>
                </a:solidFill>
              </a:rPr>
              <a:t> في الوضعية </a:t>
            </a:r>
            <a:r>
              <a:rPr lang="ar-DZ" sz="4000" b="1" dirty="0" err="1">
                <a:solidFill>
                  <a:schemeClr val="tx1"/>
                </a:solidFill>
              </a:rPr>
              <a:t>الإدماجية</a:t>
            </a:r>
            <a:r>
              <a:rPr lang="ar-DZ" sz="4000" b="1" dirty="0">
                <a:solidFill>
                  <a:schemeClr val="tx1"/>
                </a:solidFill>
              </a:rPr>
              <a:t> التقويمية للغة العربية.</a:t>
            </a:r>
            <a:endParaRPr lang="ar-DZ" sz="3600" b="1" dirty="0"/>
          </a:p>
        </p:txBody>
      </p:sp>
    </p:spTree>
    <p:extLst>
      <p:ext uri="{BB962C8B-B14F-4D97-AF65-F5344CB8AC3E}">
        <p14:creationId xmlns:p14="http://schemas.microsoft.com/office/powerpoint/2010/main" val="407823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شكل بيضاوي 3"/>
          <p:cNvSpPr/>
          <p:nvPr/>
        </p:nvSpPr>
        <p:spPr>
          <a:xfrm>
            <a:off x="539552" y="1268760"/>
            <a:ext cx="7992888" cy="410445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7200" b="1" dirty="0">
                <a:solidFill>
                  <a:srgbClr val="C00000"/>
                </a:solidFill>
              </a:rPr>
              <a:t>التربية المدنية</a:t>
            </a:r>
            <a:endParaRPr lang="fr-FR" sz="7200" b="1" dirty="0">
              <a:solidFill>
                <a:srgbClr val="C00000"/>
              </a:solidFill>
            </a:endParaRPr>
          </a:p>
        </p:txBody>
      </p:sp>
    </p:spTree>
    <p:extLst>
      <p:ext uri="{BB962C8B-B14F-4D97-AF65-F5344CB8AC3E}">
        <p14:creationId xmlns:p14="http://schemas.microsoft.com/office/powerpoint/2010/main" val="340712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دبوس زينة 4"/>
          <p:cNvSpPr/>
          <p:nvPr/>
        </p:nvSpPr>
        <p:spPr>
          <a:xfrm>
            <a:off x="1055077" y="620688"/>
            <a:ext cx="6991643" cy="1562787"/>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SA" sz="4400" dirty="0">
                <a:solidFill>
                  <a:srgbClr val="C00000"/>
                </a:solidFill>
                <a:cs typeface="Al-Hadith1" pitchFamily="2" charset="-78"/>
              </a:rPr>
              <a:t>توزيع حصص ال</a:t>
            </a:r>
            <a:r>
              <a:rPr lang="ar-DZ" sz="4400" dirty="0">
                <a:solidFill>
                  <a:srgbClr val="C00000"/>
                </a:solidFill>
                <a:cs typeface="Al-Hadith1" pitchFamily="2" charset="-78"/>
              </a:rPr>
              <a:t>تربية المدنية خلال أسبوع الإدماج</a:t>
            </a:r>
            <a:endParaRPr lang="fr-FR" sz="4400" dirty="0">
              <a:solidFill>
                <a:srgbClr val="FF0000"/>
              </a:solidFill>
              <a:cs typeface="Al-Hadith1" pitchFamily="2" charset="-78"/>
            </a:endParaRPr>
          </a:p>
        </p:txBody>
      </p:sp>
      <p:sp>
        <p:nvSpPr>
          <p:cNvPr id="3" name="Rectangle à coins arrondis 2"/>
          <p:cNvSpPr/>
          <p:nvPr/>
        </p:nvSpPr>
        <p:spPr>
          <a:xfrm>
            <a:off x="5796456" y="2779737"/>
            <a:ext cx="2880000"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a:ln>
                  <a:solidFill>
                    <a:schemeClr val="tx1"/>
                  </a:solidFill>
                </a:ln>
                <a:solidFill>
                  <a:srgbClr val="002060"/>
                </a:solidFill>
              </a:rPr>
              <a:t>الحصة الأولى</a:t>
            </a:r>
            <a:endParaRPr lang="fr-FR" sz="3200" b="1" dirty="0">
              <a:ln>
                <a:solidFill>
                  <a:schemeClr val="tx1"/>
                </a:solidFill>
              </a:ln>
              <a:solidFill>
                <a:srgbClr val="002060"/>
              </a:solidFill>
            </a:endParaRPr>
          </a:p>
        </p:txBody>
      </p:sp>
      <p:sp>
        <p:nvSpPr>
          <p:cNvPr id="4" name="Rectangle à coins arrondis 2"/>
          <p:cNvSpPr/>
          <p:nvPr/>
        </p:nvSpPr>
        <p:spPr>
          <a:xfrm>
            <a:off x="5796456" y="4293216"/>
            <a:ext cx="2880000"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b="1" dirty="0">
                <a:ln>
                  <a:solidFill>
                    <a:schemeClr val="tx1"/>
                  </a:solidFill>
                </a:ln>
                <a:solidFill>
                  <a:srgbClr val="002060"/>
                </a:solidFill>
              </a:rPr>
              <a:t>الحصة الثانية</a:t>
            </a:r>
            <a:endParaRPr lang="fr-FR" sz="2800" b="1" dirty="0">
              <a:ln>
                <a:solidFill>
                  <a:schemeClr val="tx1"/>
                </a:solidFill>
              </a:ln>
              <a:solidFill>
                <a:srgbClr val="002060"/>
              </a:solidFill>
            </a:endParaRPr>
          </a:p>
        </p:txBody>
      </p:sp>
      <p:sp>
        <p:nvSpPr>
          <p:cNvPr id="5" name="Rectangle à coins arrondis 2"/>
          <p:cNvSpPr/>
          <p:nvPr/>
        </p:nvSpPr>
        <p:spPr>
          <a:xfrm>
            <a:off x="474192" y="2779737"/>
            <a:ext cx="4529856"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ln>
                  <a:solidFill>
                    <a:schemeClr val="tx1"/>
                  </a:solidFill>
                </a:ln>
                <a:solidFill>
                  <a:schemeClr val="accent2">
                    <a:lumMod val="75000"/>
                  </a:schemeClr>
                </a:solidFill>
              </a:rPr>
              <a:t>إعداد أنشطة من طرف الأستاذ</a:t>
            </a:r>
            <a:endParaRPr lang="fr-FR" sz="3600" b="1" dirty="0">
              <a:ln>
                <a:solidFill>
                  <a:schemeClr val="tx1"/>
                </a:solidFill>
              </a:ln>
              <a:solidFill>
                <a:schemeClr val="accent2">
                  <a:lumMod val="75000"/>
                </a:schemeClr>
              </a:solidFill>
            </a:endParaRPr>
          </a:p>
        </p:txBody>
      </p:sp>
      <p:sp>
        <p:nvSpPr>
          <p:cNvPr id="6" name="Rectangle à coins arrondis 2"/>
          <p:cNvSpPr/>
          <p:nvPr/>
        </p:nvSpPr>
        <p:spPr>
          <a:xfrm>
            <a:off x="474192" y="4293216"/>
            <a:ext cx="4529856" cy="1080000"/>
          </a:xfrm>
          <a:prstGeom prst="round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200" b="1" dirty="0">
                <a:ln>
                  <a:solidFill>
                    <a:schemeClr val="tx1"/>
                  </a:solidFill>
                </a:ln>
                <a:solidFill>
                  <a:schemeClr val="accent2">
                    <a:lumMod val="75000"/>
                  </a:schemeClr>
                </a:solidFill>
              </a:rPr>
              <a:t>حل الوضعية الموجودة في دفتر الأنشطة</a:t>
            </a:r>
            <a:endParaRPr lang="fr-FR" sz="3200" b="1" dirty="0">
              <a:ln>
                <a:solidFill>
                  <a:schemeClr val="tx1"/>
                </a:solidFill>
              </a:ln>
              <a:solidFill>
                <a:schemeClr val="accent2">
                  <a:lumMod val="75000"/>
                </a:schemeClr>
              </a:solidFill>
            </a:endParaRPr>
          </a:p>
        </p:txBody>
      </p:sp>
    </p:spTree>
    <p:extLst>
      <p:ext uri="{BB962C8B-B14F-4D97-AF65-F5344CB8AC3E}">
        <p14:creationId xmlns:p14="http://schemas.microsoft.com/office/powerpoint/2010/main" val="376219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anim calcmode="lin" valueType="num">
                                      <p:cBhvr>
                                        <p:cTn id="40" dur="2000" fill="hold"/>
                                        <p:tgtEl>
                                          <p:spTgt spid="4"/>
                                        </p:tgtEl>
                                        <p:attrNameLst>
                                          <p:attrName>ppt_w</p:attrName>
                                        </p:attrNameLst>
                                      </p:cBhvr>
                                      <p:tavLst>
                                        <p:tav tm="0" fmla="#ppt_w*sin(2.5*pi*$)">
                                          <p:val>
                                            <p:fltVal val="0"/>
                                          </p:val>
                                        </p:tav>
                                        <p:tav tm="100000">
                                          <p:val>
                                            <p:fltVal val="1"/>
                                          </p:val>
                                        </p:tav>
                                      </p:tavLst>
                                    </p:anim>
                                    <p:anim calcmode="lin" valueType="num">
                                      <p:cBhvr>
                                        <p:cTn id="41"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80">
                                          <p:stCondLst>
                                            <p:cond delay="0"/>
                                          </p:stCondLst>
                                        </p:cTn>
                                        <p:tgtEl>
                                          <p:spTgt spid="6"/>
                                        </p:tgtEl>
                                      </p:cBhvr>
                                    </p:animEffect>
                                    <p:anim calcmode="lin" valueType="num">
                                      <p:cBhvr>
                                        <p:cTn id="4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2" dur="26">
                                          <p:stCondLst>
                                            <p:cond delay="650"/>
                                          </p:stCondLst>
                                        </p:cTn>
                                        <p:tgtEl>
                                          <p:spTgt spid="6"/>
                                        </p:tgtEl>
                                      </p:cBhvr>
                                      <p:to x="100000" y="60000"/>
                                    </p:animScale>
                                    <p:animScale>
                                      <p:cBhvr>
                                        <p:cTn id="53" dur="166" decel="50000">
                                          <p:stCondLst>
                                            <p:cond delay="676"/>
                                          </p:stCondLst>
                                        </p:cTn>
                                        <p:tgtEl>
                                          <p:spTgt spid="6"/>
                                        </p:tgtEl>
                                      </p:cBhvr>
                                      <p:to x="100000" y="100000"/>
                                    </p:animScale>
                                    <p:animScale>
                                      <p:cBhvr>
                                        <p:cTn id="54" dur="26">
                                          <p:stCondLst>
                                            <p:cond delay="1312"/>
                                          </p:stCondLst>
                                        </p:cTn>
                                        <p:tgtEl>
                                          <p:spTgt spid="6"/>
                                        </p:tgtEl>
                                      </p:cBhvr>
                                      <p:to x="100000" y="80000"/>
                                    </p:animScale>
                                    <p:animScale>
                                      <p:cBhvr>
                                        <p:cTn id="55" dur="166" decel="50000">
                                          <p:stCondLst>
                                            <p:cond delay="1338"/>
                                          </p:stCondLst>
                                        </p:cTn>
                                        <p:tgtEl>
                                          <p:spTgt spid="6"/>
                                        </p:tgtEl>
                                      </p:cBhvr>
                                      <p:to x="100000" y="100000"/>
                                    </p:animScale>
                                    <p:animScale>
                                      <p:cBhvr>
                                        <p:cTn id="56" dur="26">
                                          <p:stCondLst>
                                            <p:cond delay="1642"/>
                                          </p:stCondLst>
                                        </p:cTn>
                                        <p:tgtEl>
                                          <p:spTgt spid="6"/>
                                        </p:tgtEl>
                                      </p:cBhvr>
                                      <p:to x="100000" y="90000"/>
                                    </p:animScale>
                                    <p:animScale>
                                      <p:cBhvr>
                                        <p:cTn id="57" dur="166" decel="50000">
                                          <p:stCondLst>
                                            <p:cond delay="1668"/>
                                          </p:stCondLst>
                                        </p:cTn>
                                        <p:tgtEl>
                                          <p:spTgt spid="6"/>
                                        </p:tgtEl>
                                      </p:cBhvr>
                                      <p:to x="100000" y="100000"/>
                                    </p:animScale>
                                    <p:animScale>
                                      <p:cBhvr>
                                        <p:cTn id="58" dur="26">
                                          <p:stCondLst>
                                            <p:cond delay="1808"/>
                                          </p:stCondLst>
                                        </p:cTn>
                                        <p:tgtEl>
                                          <p:spTgt spid="6"/>
                                        </p:tgtEl>
                                      </p:cBhvr>
                                      <p:to x="100000" y="95000"/>
                                    </p:animScale>
                                    <p:animScale>
                                      <p:cBhvr>
                                        <p:cTn id="5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مستطيل: زوايا مستديرة 2"/>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الحصة الأولى: إعداد وضعيات </a:t>
            </a:r>
            <a:r>
              <a:rPr lang="ar-DZ" sz="5400" dirty="0" err="1">
                <a:ln>
                  <a:solidFill>
                    <a:schemeClr val="bg1"/>
                  </a:solidFill>
                </a:ln>
                <a:solidFill>
                  <a:srgbClr val="C00000"/>
                </a:solidFill>
                <a:cs typeface="Al-Hadith1" pitchFamily="2" charset="-78"/>
              </a:rPr>
              <a:t>إدماجية</a:t>
            </a:r>
            <a:endParaRPr lang="fr-FR" sz="4800" dirty="0">
              <a:ln>
                <a:solidFill>
                  <a:schemeClr val="bg1"/>
                </a:solidFill>
              </a:ln>
              <a:solidFill>
                <a:srgbClr val="C00000"/>
              </a:solidFill>
              <a:cs typeface="Al-Hadith1" pitchFamily="2" charset="-78"/>
            </a:endParaRPr>
          </a:p>
        </p:txBody>
      </p:sp>
      <p:sp>
        <p:nvSpPr>
          <p:cNvPr id="4" name="انفجار: 14 نقطة 3"/>
          <p:cNvSpPr/>
          <p:nvPr/>
        </p:nvSpPr>
        <p:spPr>
          <a:xfrm>
            <a:off x="5897217" y="4951829"/>
            <a:ext cx="3166919"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الأولى</a:t>
            </a:r>
            <a:endParaRPr lang="fr-FR" sz="3600" b="1" dirty="0">
              <a:solidFill>
                <a:schemeClr val="tx1"/>
              </a:solidFill>
              <a:cs typeface="+mj-cs"/>
            </a:endParaRPr>
          </a:p>
        </p:txBody>
      </p:sp>
      <p:sp>
        <p:nvSpPr>
          <p:cNvPr id="5" name="Rectangle à coins arrondis 1"/>
          <p:cNvSpPr/>
          <p:nvPr/>
        </p:nvSpPr>
        <p:spPr>
          <a:xfrm>
            <a:off x="203414" y="183402"/>
            <a:ext cx="8737172" cy="4026298"/>
          </a:xfrm>
          <a:prstGeom prst="roundRect">
            <a:avLst/>
          </a:prstGeom>
          <a:solidFill>
            <a:schemeClr val="accent4">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lnSpc>
                <a:spcPct val="150000"/>
              </a:lnSpc>
            </a:pPr>
            <a:r>
              <a:rPr lang="ar-DZ" sz="7200" dirty="0">
                <a:ln>
                  <a:solidFill>
                    <a:schemeClr val="bg1"/>
                  </a:solidFill>
                </a:ln>
                <a:solidFill>
                  <a:schemeClr val="tx1"/>
                </a:solidFill>
                <a:cs typeface="Al-Hadith1" pitchFamily="2" charset="-78"/>
              </a:rPr>
              <a:t>إعداد وضعيات </a:t>
            </a:r>
            <a:r>
              <a:rPr lang="ar-DZ" sz="7200" dirty="0" err="1">
                <a:ln>
                  <a:solidFill>
                    <a:schemeClr val="bg1"/>
                  </a:solidFill>
                </a:ln>
                <a:solidFill>
                  <a:schemeClr val="tx1"/>
                </a:solidFill>
                <a:cs typeface="Al-Hadith1" pitchFamily="2" charset="-78"/>
              </a:rPr>
              <a:t>إدماجية</a:t>
            </a:r>
            <a:r>
              <a:rPr lang="ar-DZ" sz="7200" dirty="0">
                <a:ln>
                  <a:solidFill>
                    <a:schemeClr val="bg1"/>
                  </a:solidFill>
                </a:ln>
                <a:solidFill>
                  <a:schemeClr val="tx1"/>
                </a:solidFill>
                <a:cs typeface="Al-Hadith1" pitchFamily="2" charset="-78"/>
              </a:rPr>
              <a:t> من طرف الأستاذ</a:t>
            </a:r>
            <a:endParaRPr lang="fr-FR" sz="7200" dirty="0">
              <a:solidFill>
                <a:schemeClr val="tx1"/>
              </a:solidFill>
              <a:cs typeface="Al-Hadith1" pitchFamily="2" charset="-78"/>
            </a:endParaRPr>
          </a:p>
        </p:txBody>
      </p:sp>
    </p:spTree>
    <p:extLst>
      <p:ext uri="{BB962C8B-B14F-4D97-AF65-F5344CB8AC3E}">
        <p14:creationId xmlns:p14="http://schemas.microsoft.com/office/powerpoint/2010/main" val="29678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ppt_w</p:attrName>
                                        </p:attrNameLst>
                                      </p:cBhvr>
                                      <p:tavLst>
                                        <p:tav tm="0" fmla="#ppt_w*sin(2.5*pi*$)">
                                          <p:val>
                                            <p:fltVal val="0"/>
                                          </p:val>
                                        </p:tav>
                                        <p:tav tm="100000">
                                          <p:val>
                                            <p:fltVal val="1"/>
                                          </p:val>
                                        </p:tav>
                                      </p:tavLst>
                                    </p:anim>
                                    <p:anim calcmode="lin" valueType="num">
                                      <p:cBhvr>
                                        <p:cTn id="28"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rotWithShape="1">
          <a:blip r:embed="rId2"/>
          <a:srcRect l="3043" t="2319" r="11739"/>
          <a:stretch/>
        </p:blipFill>
        <p:spPr>
          <a:xfrm>
            <a:off x="0" y="0"/>
            <a:ext cx="9144000" cy="6858000"/>
          </a:xfrm>
          <a:prstGeom prst="rect">
            <a:avLst/>
          </a:prstGeom>
        </p:spPr>
      </p:pic>
      <p:sp>
        <p:nvSpPr>
          <p:cNvPr id="2" name="Rectangle 5"/>
          <p:cNvSpPr/>
          <p:nvPr/>
        </p:nvSpPr>
        <p:spPr>
          <a:xfrm>
            <a:off x="0" y="4395468"/>
            <a:ext cx="9144001" cy="25067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صورة 5"/>
          <p:cNvPicPr>
            <a:picLocks noChangeAspect="1"/>
          </p:cNvPicPr>
          <p:nvPr/>
        </p:nvPicPr>
        <p:blipFill>
          <a:blip r:embed="rId3"/>
          <a:stretch>
            <a:fillRect/>
          </a:stretch>
        </p:blipFill>
        <p:spPr>
          <a:xfrm>
            <a:off x="225287" y="238539"/>
            <a:ext cx="8693426" cy="3935895"/>
          </a:xfrm>
          <a:prstGeom prst="rect">
            <a:avLst/>
          </a:prstGeom>
          <a:ln w="228600" cap="sq" cmpd="thickThin">
            <a:solidFill>
              <a:srgbClr val="000000"/>
            </a:solidFill>
            <a:prstDash val="solid"/>
            <a:miter lim="800000"/>
          </a:ln>
          <a:effectLst>
            <a:innerShdw blurRad="76200">
              <a:srgbClr val="000000"/>
            </a:innerShdw>
          </a:effectLst>
        </p:spPr>
      </p:pic>
      <p:sp>
        <p:nvSpPr>
          <p:cNvPr id="8" name="مستطيل: زوايا مستديرة 7"/>
          <p:cNvSpPr/>
          <p:nvPr/>
        </p:nvSpPr>
        <p:spPr>
          <a:xfrm>
            <a:off x="126610" y="4763730"/>
            <a:ext cx="6300000" cy="1974696"/>
          </a:xfrm>
          <a:prstGeom prst="roundRect">
            <a:avLst/>
          </a:prstGeom>
          <a:solidFill>
            <a:srgbClr val="92D05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5400" dirty="0">
                <a:ln>
                  <a:solidFill>
                    <a:schemeClr val="bg1"/>
                  </a:solidFill>
                </a:ln>
                <a:solidFill>
                  <a:srgbClr val="C00000"/>
                </a:solidFill>
                <a:cs typeface="Al-Hadith1" pitchFamily="2" charset="-78"/>
              </a:rPr>
              <a:t>الحصة </a:t>
            </a:r>
            <a:r>
              <a:rPr lang="ar-DZ" sz="5400" dirty="0" err="1">
                <a:ln>
                  <a:solidFill>
                    <a:schemeClr val="bg1"/>
                  </a:solidFill>
                </a:ln>
                <a:solidFill>
                  <a:srgbClr val="C00000"/>
                </a:solidFill>
                <a:cs typeface="Al-Hadith1" pitchFamily="2" charset="-78"/>
              </a:rPr>
              <a:t>الثانية:</a:t>
            </a:r>
            <a:r>
              <a:rPr lang="ar-DZ" sz="4000" dirty="0" err="1">
                <a:ln>
                  <a:solidFill>
                    <a:schemeClr val="bg1"/>
                  </a:solidFill>
                </a:ln>
                <a:solidFill>
                  <a:srgbClr val="C00000"/>
                </a:solidFill>
                <a:cs typeface="Al-Hadith1" pitchFamily="2" charset="-78"/>
              </a:rPr>
              <a:t>حل</a:t>
            </a:r>
            <a:r>
              <a:rPr lang="ar-DZ" sz="4000" dirty="0">
                <a:ln>
                  <a:solidFill>
                    <a:schemeClr val="bg1"/>
                  </a:solidFill>
                </a:ln>
                <a:solidFill>
                  <a:srgbClr val="C00000"/>
                </a:solidFill>
                <a:cs typeface="Al-Hadith1" pitchFamily="2" charset="-78"/>
              </a:rPr>
              <a:t> الوضعية الموجودة في دفتر الأنشطة</a:t>
            </a:r>
            <a:endParaRPr lang="fr-FR" sz="5400" dirty="0">
              <a:ln>
                <a:solidFill>
                  <a:schemeClr val="bg1"/>
                </a:solidFill>
              </a:ln>
              <a:solidFill>
                <a:srgbClr val="C00000"/>
              </a:solidFill>
              <a:cs typeface="Al-Hadith1" pitchFamily="2" charset="-78"/>
            </a:endParaRPr>
          </a:p>
        </p:txBody>
      </p:sp>
      <p:sp>
        <p:nvSpPr>
          <p:cNvPr id="4" name="انفجار: 14 نقطة 3"/>
          <p:cNvSpPr/>
          <p:nvPr/>
        </p:nvSpPr>
        <p:spPr>
          <a:xfrm>
            <a:off x="5897217" y="4951829"/>
            <a:ext cx="3166919" cy="178659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3600" b="1" dirty="0">
                <a:solidFill>
                  <a:schemeClr val="tx1"/>
                </a:solidFill>
                <a:cs typeface="+mj-cs"/>
              </a:rPr>
              <a:t>الحصة الثانية</a:t>
            </a:r>
            <a:endParaRPr lang="fr-FR" sz="3600" b="1" dirty="0">
              <a:solidFill>
                <a:schemeClr val="tx1"/>
              </a:solidFill>
              <a:cs typeface="+mj-cs"/>
            </a:endParaRPr>
          </a:p>
        </p:txBody>
      </p:sp>
    </p:spTree>
    <p:extLst>
      <p:ext uri="{BB962C8B-B14F-4D97-AF65-F5344CB8AC3E}">
        <p14:creationId xmlns:p14="http://schemas.microsoft.com/office/powerpoint/2010/main" val="28231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500" fill="hold"/>
                                        <p:tgtEl>
                                          <p:spTgt spid="6"/>
                                        </p:tgtEl>
                                        <p:attrNameLst>
                                          <p:attrName>ppt_w</p:attrName>
                                        </p:attrNameLst>
                                      </p:cBhvr>
                                      <p:tavLst>
                                        <p:tav tm="0">
                                          <p:val>
                                            <p:fltVal val="0"/>
                                          </p:val>
                                        </p:tav>
                                        <p:tav tm="100000">
                                          <p:val>
                                            <p:strVal val="#ppt_w"/>
                                          </p:val>
                                        </p:tav>
                                      </p:tavLst>
                                    </p:anim>
                                    <p:anim calcmode="lin" valueType="num">
                                      <p:cBhvr>
                                        <p:cTn id="13" dur="1500" fill="hold"/>
                                        <p:tgtEl>
                                          <p:spTgt spid="6"/>
                                        </p:tgtEl>
                                        <p:attrNameLst>
                                          <p:attrName>ppt_h</p:attrName>
                                        </p:attrNameLst>
                                      </p:cBhvr>
                                      <p:tavLst>
                                        <p:tav tm="0">
                                          <p:val>
                                            <p:fltVal val="0"/>
                                          </p:val>
                                        </p:tav>
                                        <p:tav tm="100000">
                                          <p:val>
                                            <p:strVal val="#ppt_h"/>
                                          </p:val>
                                        </p:tav>
                                      </p:tavLst>
                                    </p:anim>
                                    <p:animEffect transition="in" filter="fade">
                                      <p:cBhvr>
                                        <p:cTn id="14" dur="1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Étiquette 4"/>
          <p:cNvSpPr/>
          <p:nvPr/>
        </p:nvSpPr>
        <p:spPr>
          <a:xfrm>
            <a:off x="395536" y="514741"/>
            <a:ext cx="8280920" cy="1042051"/>
          </a:xfrm>
          <a:prstGeom prst="plaque">
            <a:avLst>
              <a:gd name="adj" fmla="val 22587"/>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r>
              <a:rPr lang="ar-DZ" sz="5400" dirty="0">
                <a:solidFill>
                  <a:srgbClr val="C00000"/>
                </a:solidFill>
                <a:cs typeface="Al-Hadith1" pitchFamily="2" charset="-78"/>
              </a:rPr>
              <a:t>خطوات تنصيب الكفاءة الختامية</a:t>
            </a:r>
            <a:endParaRPr lang="fr-FR" sz="5400" dirty="0">
              <a:solidFill>
                <a:srgbClr val="C00000"/>
              </a:solidFill>
              <a:cs typeface="Al-Hadith1" pitchFamily="2" charset="-78"/>
            </a:endParaRPr>
          </a:p>
        </p:txBody>
      </p:sp>
      <p:sp>
        <p:nvSpPr>
          <p:cNvPr id="6" name="مستطيل: زوايا مستديرة 3"/>
          <p:cNvSpPr/>
          <p:nvPr/>
        </p:nvSpPr>
        <p:spPr>
          <a:xfrm>
            <a:off x="178297" y="2132856"/>
            <a:ext cx="8786191" cy="3672408"/>
          </a:xfrm>
          <a:prstGeom prst="roundRect">
            <a:avLst/>
          </a:prstGeom>
          <a:solidFill>
            <a:schemeClr val="accent6">
              <a:lumMod val="20000"/>
              <a:lumOff val="8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400" b="1" dirty="0">
                <a:solidFill>
                  <a:schemeClr val="tx1"/>
                </a:solidFill>
                <a:cs typeface="+mj-cs"/>
              </a:rPr>
              <a:t>يتم تنصيب الكفاءة الختامية من خلال التدرج في تناول الوضعيات المشكلة التعلمية، وفق الخطوات التالية:</a:t>
            </a:r>
            <a:endParaRPr lang="fr-FR" sz="4000" b="1" dirty="0">
              <a:solidFill>
                <a:schemeClr val="tx1"/>
              </a:solidFill>
              <a:cs typeface="+mj-cs"/>
            </a:endParaRPr>
          </a:p>
        </p:txBody>
      </p:sp>
    </p:spTree>
    <p:extLst>
      <p:ext uri="{BB962C8B-B14F-4D97-AF65-F5344CB8AC3E}">
        <p14:creationId xmlns:p14="http://schemas.microsoft.com/office/powerpoint/2010/main" val="14221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دبوس زينة 1"/>
          <p:cNvSpPr/>
          <p:nvPr/>
        </p:nvSpPr>
        <p:spPr>
          <a:xfrm>
            <a:off x="849051" y="874857"/>
            <a:ext cx="7380548" cy="927439"/>
          </a:xfrm>
          <a:prstGeom prst="plaqu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r>
              <a:rPr lang="ar-DZ" sz="4400" dirty="0">
                <a:ln>
                  <a:solidFill>
                    <a:schemeClr val="bg1"/>
                  </a:solidFill>
                </a:ln>
                <a:solidFill>
                  <a:srgbClr val="C00000"/>
                </a:solidFill>
                <a:cs typeface="Al-Hadith1" pitchFamily="2" charset="-78"/>
              </a:rPr>
              <a:t>ملاحظة هامة</a:t>
            </a:r>
            <a:endParaRPr lang="fr-FR" sz="4000" dirty="0">
              <a:ln>
                <a:solidFill>
                  <a:schemeClr val="bg1"/>
                </a:solidFill>
              </a:ln>
              <a:solidFill>
                <a:srgbClr val="C00000"/>
              </a:solidFill>
              <a:cs typeface="Al-Hadith1" pitchFamily="2" charset="-78"/>
            </a:endParaRPr>
          </a:p>
        </p:txBody>
      </p:sp>
      <p:sp>
        <p:nvSpPr>
          <p:cNvPr id="3" name="مستطيل: زوايا قطرية مستديرة 2"/>
          <p:cNvSpPr/>
          <p:nvPr/>
        </p:nvSpPr>
        <p:spPr>
          <a:xfrm>
            <a:off x="232796" y="2584173"/>
            <a:ext cx="8613058" cy="3034747"/>
          </a:xfrm>
          <a:prstGeom prst="round2DiagRect">
            <a:avLst/>
          </a:prstGeom>
          <a:solidFill>
            <a:schemeClr val="accent6">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lgn="just" rtl="1"/>
            <a:r>
              <a:rPr lang="ar-DZ" sz="4000" b="1" dirty="0">
                <a:solidFill>
                  <a:schemeClr val="tx1"/>
                </a:solidFill>
                <a:cs typeface="Traditional Arabic" pitchFamily="2" charset="-78"/>
              </a:rPr>
              <a:t>     </a:t>
            </a:r>
            <a:r>
              <a:rPr lang="ar-DZ" sz="4000" b="1" dirty="0">
                <a:solidFill>
                  <a:schemeClr val="tx1"/>
                </a:solidFill>
              </a:rPr>
              <a:t>يتم استغلال ما دُرس في حصص التربية المدنية من المقطع </a:t>
            </a:r>
            <a:r>
              <a:rPr lang="ar-DZ" sz="4000" b="1" dirty="0" err="1">
                <a:solidFill>
                  <a:schemeClr val="tx1"/>
                </a:solidFill>
              </a:rPr>
              <a:t>التعلمي</a:t>
            </a:r>
            <a:r>
              <a:rPr lang="ar-DZ" sz="4000" b="1" dirty="0">
                <a:solidFill>
                  <a:schemeClr val="tx1"/>
                </a:solidFill>
              </a:rPr>
              <a:t> في الوضعية </a:t>
            </a:r>
            <a:r>
              <a:rPr lang="ar-DZ" sz="4000" b="1" dirty="0" err="1">
                <a:solidFill>
                  <a:schemeClr val="tx1"/>
                </a:solidFill>
              </a:rPr>
              <a:t>الإدماجية</a:t>
            </a:r>
            <a:r>
              <a:rPr lang="ar-DZ" sz="4000" b="1" dirty="0">
                <a:solidFill>
                  <a:schemeClr val="tx1"/>
                </a:solidFill>
              </a:rPr>
              <a:t> التقويمية للغة العربية.</a:t>
            </a:r>
            <a:endParaRPr lang="ar-DZ" sz="3600" b="1" dirty="0"/>
          </a:p>
        </p:txBody>
      </p:sp>
    </p:spTree>
    <p:extLst>
      <p:ext uri="{BB962C8B-B14F-4D97-AF65-F5344CB8AC3E}">
        <p14:creationId xmlns:p14="http://schemas.microsoft.com/office/powerpoint/2010/main" val="310158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عروض باور بوانت لعبد الله\خلفيات جديدة لباوربوانت\1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0056" cy="32806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عروض باور بوانت لعبد الله\خلفيات جديدة لباوربوانت\1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87" y="3280614"/>
            <a:ext cx="4573943" cy="357301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عروض باور بوانت لعبد الله\خلفيات جديدة لباوربوانت\1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0057" y="4370"/>
            <a:ext cx="4573943" cy="32806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عروض باور بوانت لعبد الله\خلفيات جديدة لباوربوانت\10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84984"/>
            <a:ext cx="4573943" cy="357301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4"/>
          <p:cNvCxnSpPr/>
          <p:nvPr/>
        </p:nvCxnSpPr>
        <p:spPr>
          <a:xfrm>
            <a:off x="4570057" y="1700808"/>
            <a:ext cx="0" cy="158417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Double vague 1"/>
          <p:cNvSpPr/>
          <p:nvPr/>
        </p:nvSpPr>
        <p:spPr>
          <a:xfrm>
            <a:off x="1434910" y="2492895"/>
            <a:ext cx="6280817" cy="3556213"/>
          </a:xfrm>
          <a:prstGeom prst="doubleWave">
            <a:avLst/>
          </a:prstGeom>
          <a:solidFill>
            <a:srgbClr val="FFFF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fr-FR" dirty="0"/>
          </a:p>
        </p:txBody>
      </p:sp>
      <p:sp>
        <p:nvSpPr>
          <p:cNvPr id="3" name="Rectangle 2"/>
          <p:cNvSpPr/>
          <p:nvPr/>
        </p:nvSpPr>
        <p:spPr>
          <a:xfrm>
            <a:off x="1434910" y="3284984"/>
            <a:ext cx="6280817"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r>
              <a:rPr lang="ar-DZ"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شكرا على المشاركة والإثراء</a:t>
            </a:r>
            <a:endParaRPr lang="fr-FR"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147" name="Picture 3" descr="C:\Users\p\Desktop\index.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14" y1="4412" x2="23853" y2="3676"/>
                        <a14:foregroundMark x1="65138" y1="12500" x2="76147" y2="18382"/>
                        <a14:foregroundMark x1="33028" y1="8088" x2="28440" y2="8824"/>
                        <a14:foregroundMark x1="36697" y1="10294" x2="43119" y2="9559"/>
                        <a14:foregroundMark x1="47706" y1="14706" x2="51376" y2="12500"/>
                        <a14:foregroundMark x1="80734" y1="17647" x2="86239" y2="16176"/>
                        <a14:foregroundMark x1="56881" y1="73529" x2="64220" y2="90441"/>
                        <a14:foregroundMark x1="65138" y1="93382" x2="65138" y2="98529"/>
                        <a14:foregroundMark x1="34862" y1="82353" x2="34862" y2="86765"/>
                        <a14:foregroundMark x1="39450" y1="88971" x2="33028" y2="92647"/>
                        <a14:foregroundMark x1="13761" y1="79412" x2="12844" y2="83824"/>
                        <a14:foregroundMark x1="15596" y1="93382" x2="8257" y2="90441"/>
                      </a14:backgroundRemoval>
                    </a14:imgEffect>
                  </a14:imgLayer>
                </a14:imgProps>
              </a:ext>
              <a:ext uri="{28A0092B-C50C-407E-A947-70E740481C1C}">
                <a14:useLocalDpi xmlns:a14="http://schemas.microsoft.com/office/drawing/2010/main" val="0"/>
              </a:ext>
            </a:extLst>
          </a:blip>
          <a:srcRect/>
          <a:stretch>
            <a:fillRect/>
          </a:stretch>
        </p:blipFill>
        <p:spPr bwMode="auto">
          <a:xfrm>
            <a:off x="3561944" y="467560"/>
            <a:ext cx="2016224" cy="1799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77065"/>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7"/>
                                        </p:tgtEl>
                                        <p:attrNameLst>
                                          <p:attrName>style.visibility</p:attrName>
                                        </p:attrNameLst>
                                      </p:cBhvr>
                                      <p:to>
                                        <p:strVal val="visible"/>
                                      </p:to>
                                    </p:set>
                                    <p:anim calcmode="lin" valueType="num">
                                      <p:cBhvr additive="base">
                                        <p:cTn id="11" dur="2000" fill="hold"/>
                                        <p:tgtEl>
                                          <p:spTgt spid="6147"/>
                                        </p:tgtEl>
                                        <p:attrNameLst>
                                          <p:attrName>ppt_x</p:attrName>
                                        </p:attrNameLst>
                                      </p:cBhvr>
                                      <p:tavLst>
                                        <p:tav tm="0">
                                          <p:val>
                                            <p:strVal val="#ppt_x"/>
                                          </p:val>
                                        </p:tav>
                                        <p:tav tm="100000">
                                          <p:val>
                                            <p:strVal val="#ppt_x"/>
                                          </p:val>
                                        </p:tav>
                                      </p:tavLst>
                                    </p:anim>
                                    <p:anim calcmode="lin" valueType="num">
                                      <p:cBhvr additive="base">
                                        <p:cTn id="12" dur="2000" fill="hold"/>
                                        <p:tgtEl>
                                          <p:spTgt spid="61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000" fill="hold"/>
                                        <p:tgtEl>
                                          <p:spTgt spid="2"/>
                                        </p:tgtEl>
                                        <p:attrNameLst>
                                          <p:attrName>ppt_x</p:attrName>
                                        </p:attrNameLst>
                                      </p:cBhvr>
                                      <p:tavLst>
                                        <p:tav tm="0">
                                          <p:val>
                                            <p:strVal val="#ppt_x"/>
                                          </p:val>
                                        </p:tav>
                                        <p:tav tm="100000">
                                          <p:val>
                                            <p:strVal val="#ppt_x"/>
                                          </p:val>
                                        </p:tav>
                                      </p:tavLst>
                                    </p:anim>
                                    <p:anim calcmode="lin" valueType="num">
                                      <p:cBhvr additive="base">
                                        <p:cTn id="16" dur="20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000" fill="hold"/>
                                        <p:tgtEl>
                                          <p:spTgt spid="3"/>
                                        </p:tgtEl>
                                        <p:attrNameLst>
                                          <p:attrName>ppt_x</p:attrName>
                                        </p:attrNameLst>
                                      </p:cBhvr>
                                      <p:tavLst>
                                        <p:tav tm="0">
                                          <p:val>
                                            <p:strVal val="#ppt_x"/>
                                          </p:val>
                                        </p:tav>
                                        <p:tav tm="100000">
                                          <p:val>
                                            <p:strVal val="#ppt_x"/>
                                          </p:val>
                                        </p:tav>
                                      </p:tavLst>
                                    </p:anim>
                                    <p:anim calcmode="lin" valueType="num">
                                      <p:cBhvr additive="base">
                                        <p:cTn id="20"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عروض باور بوانت لعبد الله\صور مساعدة في البحوث\مدآرس 2\soso (315).png"/>
          <p:cNvPicPr>
            <a:picLocks noChangeAspect="1" noChangeArrowheads="1"/>
          </p:cNvPicPr>
          <p:nvPr/>
        </p:nvPicPr>
        <p:blipFill rotWithShape="1">
          <a:blip r:embed="rId2">
            <a:extLst>
              <a:ext uri="{28A0092B-C50C-407E-A947-70E740481C1C}">
                <a14:useLocalDpi xmlns:a14="http://schemas.microsoft.com/office/drawing/2010/main" val="0"/>
              </a:ext>
            </a:extLst>
          </a:blip>
          <a:srcRect l="4881" t="5365" r="5043" b="6764"/>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Étiquette 2"/>
          <p:cNvSpPr/>
          <p:nvPr/>
        </p:nvSpPr>
        <p:spPr>
          <a:xfrm>
            <a:off x="467544" y="260648"/>
            <a:ext cx="8280920" cy="864096"/>
          </a:xfrm>
          <a:prstGeom prst="plaque">
            <a:avLst>
              <a:gd name="adj" fmla="val 2258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rtl="1"/>
            <a:r>
              <a:rPr lang="ar-DZ" sz="4800" u="sng" dirty="0">
                <a:ln>
                  <a:solidFill>
                    <a:schemeClr val="tx2">
                      <a:lumMod val="75000"/>
                    </a:schemeClr>
                  </a:solidFill>
                </a:ln>
                <a:solidFill>
                  <a:schemeClr val="bg1"/>
                </a:solidFill>
                <a:cs typeface="Al-Hadith1" pitchFamily="2" charset="-78"/>
              </a:rPr>
              <a:t>خطوات تنصيب الكفاءة الختامية</a:t>
            </a:r>
            <a:endParaRPr lang="fr-FR" sz="4800" u="sng" dirty="0">
              <a:ln>
                <a:solidFill>
                  <a:schemeClr val="tx2">
                    <a:lumMod val="75000"/>
                  </a:schemeClr>
                </a:solidFill>
              </a:ln>
              <a:solidFill>
                <a:schemeClr val="bg1"/>
              </a:solidFill>
              <a:cs typeface="Al-Hadith1" pitchFamily="2" charset="-78"/>
            </a:endParaRPr>
          </a:p>
        </p:txBody>
      </p:sp>
      <p:sp>
        <p:nvSpPr>
          <p:cNvPr id="5" name="Rectangle à coins arrondis 4"/>
          <p:cNvSpPr/>
          <p:nvPr/>
        </p:nvSpPr>
        <p:spPr>
          <a:xfrm>
            <a:off x="323528" y="1412776"/>
            <a:ext cx="7992888"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تقديم الوضعية المشكلة </a:t>
            </a:r>
            <a:r>
              <a:rPr lang="ar-DZ" sz="4000" b="1" dirty="0" err="1">
                <a:cs typeface="Traditional Arabic" pitchFamily="2" charset="-78"/>
              </a:rPr>
              <a:t>الانطلاقية</a:t>
            </a:r>
            <a:r>
              <a:rPr lang="ar-DZ" sz="4000" b="1" dirty="0">
                <a:cs typeface="Traditional Arabic" pitchFamily="2" charset="-78"/>
              </a:rPr>
              <a:t> </a:t>
            </a:r>
            <a:r>
              <a:rPr lang="ar-DZ" sz="4000" b="1" dirty="0">
                <a:solidFill>
                  <a:schemeClr val="tx2"/>
                </a:solidFill>
                <a:cs typeface="Traditional Arabic" pitchFamily="2" charset="-78"/>
              </a:rPr>
              <a:t>«الأم»</a:t>
            </a:r>
            <a:r>
              <a:rPr lang="ar-SA" sz="4000" b="1" dirty="0">
                <a:cs typeface="Traditional Arabic" pitchFamily="2" charset="-78"/>
              </a:rPr>
              <a:t>.</a:t>
            </a:r>
            <a:endParaRPr lang="fr-FR" sz="4000" b="1" dirty="0">
              <a:cs typeface="Traditional Arabic" pitchFamily="2" charset="-78"/>
            </a:endParaRPr>
          </a:p>
        </p:txBody>
      </p:sp>
      <p:sp>
        <p:nvSpPr>
          <p:cNvPr id="6" name="Ellipse 3"/>
          <p:cNvSpPr/>
          <p:nvPr/>
        </p:nvSpPr>
        <p:spPr>
          <a:xfrm>
            <a:off x="8172400" y="1412776"/>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1</a:t>
            </a:r>
            <a:endParaRPr lang="fr-FR" sz="2800" dirty="0"/>
          </a:p>
        </p:txBody>
      </p:sp>
      <p:sp>
        <p:nvSpPr>
          <p:cNvPr id="7" name="Rectangle à coins arrondis 6"/>
          <p:cNvSpPr/>
          <p:nvPr/>
        </p:nvSpPr>
        <p:spPr>
          <a:xfrm>
            <a:off x="5292080" y="2546827"/>
            <a:ext cx="3024336"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إرساء الموارد</a:t>
            </a:r>
            <a:r>
              <a:rPr lang="ar-SA" sz="4000" b="1" dirty="0">
                <a:cs typeface="Traditional Arabic" pitchFamily="2" charset="-78"/>
              </a:rPr>
              <a:t>.</a:t>
            </a:r>
            <a:endParaRPr lang="fr-FR" sz="4000" b="1" dirty="0">
              <a:cs typeface="Traditional Arabic" pitchFamily="2" charset="-78"/>
            </a:endParaRPr>
          </a:p>
        </p:txBody>
      </p:sp>
      <p:sp>
        <p:nvSpPr>
          <p:cNvPr id="8" name="Ellipse 7"/>
          <p:cNvSpPr/>
          <p:nvPr/>
        </p:nvSpPr>
        <p:spPr>
          <a:xfrm>
            <a:off x="8172400" y="2546827"/>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2</a:t>
            </a:r>
            <a:endParaRPr lang="fr-FR" sz="2800" dirty="0"/>
          </a:p>
        </p:txBody>
      </p:sp>
      <p:sp>
        <p:nvSpPr>
          <p:cNvPr id="9" name="Rectangle à coins arrondis 8"/>
          <p:cNvSpPr/>
          <p:nvPr/>
        </p:nvSpPr>
        <p:spPr>
          <a:xfrm>
            <a:off x="406856" y="2549672"/>
            <a:ext cx="3051282"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الإدماج الجزئي</a:t>
            </a:r>
            <a:r>
              <a:rPr lang="ar-SA" sz="4000" b="1" dirty="0">
                <a:cs typeface="Traditional Arabic" pitchFamily="2" charset="-78"/>
              </a:rPr>
              <a:t>.</a:t>
            </a:r>
            <a:endParaRPr lang="fr-FR" sz="4000" b="1" dirty="0">
              <a:cs typeface="Traditional Arabic" pitchFamily="2" charset="-78"/>
            </a:endParaRPr>
          </a:p>
        </p:txBody>
      </p:sp>
      <p:sp>
        <p:nvSpPr>
          <p:cNvPr id="10" name="Ellipse 9"/>
          <p:cNvSpPr/>
          <p:nvPr/>
        </p:nvSpPr>
        <p:spPr>
          <a:xfrm>
            <a:off x="3314122" y="2564904"/>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3</a:t>
            </a:r>
            <a:endParaRPr lang="fr-FR" sz="2800" dirty="0"/>
          </a:p>
        </p:txBody>
      </p:sp>
      <p:sp>
        <p:nvSpPr>
          <p:cNvPr id="11" name="Rectangle à coins arrondis 10"/>
          <p:cNvSpPr/>
          <p:nvPr/>
        </p:nvSpPr>
        <p:spPr>
          <a:xfrm>
            <a:off x="323528" y="3717032"/>
            <a:ext cx="7992888"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تعلم إدماج المركبات</a:t>
            </a:r>
            <a:r>
              <a:rPr lang="ar-SA" sz="4000" b="1" dirty="0">
                <a:cs typeface="Traditional Arabic" pitchFamily="2" charset="-78"/>
              </a:rPr>
              <a:t>.</a:t>
            </a:r>
            <a:endParaRPr lang="fr-FR" sz="4000" b="1" dirty="0">
              <a:cs typeface="Traditional Arabic" pitchFamily="2" charset="-78"/>
            </a:endParaRPr>
          </a:p>
        </p:txBody>
      </p:sp>
      <p:sp>
        <p:nvSpPr>
          <p:cNvPr id="12" name="Ellipse 11"/>
          <p:cNvSpPr/>
          <p:nvPr/>
        </p:nvSpPr>
        <p:spPr>
          <a:xfrm>
            <a:off x="8172400" y="3717032"/>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4</a:t>
            </a:r>
            <a:endParaRPr lang="fr-FR" sz="2800" dirty="0"/>
          </a:p>
        </p:txBody>
      </p:sp>
      <p:sp>
        <p:nvSpPr>
          <p:cNvPr id="13" name="Rectangle à coins arrondis 9"/>
          <p:cNvSpPr/>
          <p:nvPr/>
        </p:nvSpPr>
        <p:spPr>
          <a:xfrm>
            <a:off x="323528" y="4869160"/>
            <a:ext cx="7992888"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حل الوضعية المشكلة </a:t>
            </a:r>
            <a:r>
              <a:rPr lang="ar-DZ" sz="4000" b="1" dirty="0" err="1">
                <a:latin typeface="Traditional Arabic" panose="02020603050405020304" pitchFamily="18" charset="-78"/>
                <a:cs typeface="Traditional Arabic" panose="02020603050405020304" pitchFamily="18" charset="-78"/>
              </a:rPr>
              <a:t>الانطلاقية</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14" name="Ellipse 10"/>
          <p:cNvSpPr/>
          <p:nvPr/>
        </p:nvSpPr>
        <p:spPr>
          <a:xfrm>
            <a:off x="8172400" y="4869160"/>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5</a:t>
            </a:r>
            <a:endParaRPr lang="fr-FR" sz="2800" dirty="0"/>
          </a:p>
        </p:txBody>
      </p:sp>
      <p:sp>
        <p:nvSpPr>
          <p:cNvPr id="15" name="Rectangle à coins arrondis 9"/>
          <p:cNvSpPr/>
          <p:nvPr/>
        </p:nvSpPr>
        <p:spPr>
          <a:xfrm>
            <a:off x="5292080" y="5985344"/>
            <a:ext cx="3024336"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التقويم</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16" name="Ellipse 10"/>
          <p:cNvSpPr/>
          <p:nvPr/>
        </p:nvSpPr>
        <p:spPr>
          <a:xfrm>
            <a:off x="8172400" y="5985344"/>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6</a:t>
            </a:r>
            <a:endParaRPr lang="fr-FR" sz="2800" dirty="0"/>
          </a:p>
        </p:txBody>
      </p:sp>
      <p:sp>
        <p:nvSpPr>
          <p:cNvPr id="17" name="Rectangle à coins arrondis 9"/>
          <p:cNvSpPr/>
          <p:nvPr/>
        </p:nvSpPr>
        <p:spPr>
          <a:xfrm>
            <a:off x="433802" y="5985344"/>
            <a:ext cx="3024336" cy="540000"/>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latin typeface="Traditional Arabic" panose="02020603050405020304" pitchFamily="18" charset="-78"/>
                <a:cs typeface="Traditional Arabic" panose="02020603050405020304" pitchFamily="18" charset="-78"/>
              </a:rPr>
              <a:t>المعالجة</a:t>
            </a:r>
            <a:r>
              <a:rPr lang="ar-SA" sz="4000" b="1" dirty="0">
                <a:latin typeface="Traditional Arabic" panose="02020603050405020304" pitchFamily="18" charset="-78"/>
                <a:cs typeface="Traditional Arabic" panose="02020603050405020304" pitchFamily="18" charset="-78"/>
              </a:rPr>
              <a:t>.</a:t>
            </a:r>
            <a:endParaRPr lang="fr-FR" sz="4000" b="1" dirty="0">
              <a:latin typeface="Traditional Arabic" panose="02020603050405020304" pitchFamily="18" charset="-78"/>
              <a:cs typeface="Traditional Arabic" panose="02020603050405020304" pitchFamily="18" charset="-78"/>
            </a:endParaRPr>
          </a:p>
        </p:txBody>
      </p:sp>
      <p:sp>
        <p:nvSpPr>
          <p:cNvPr id="18" name="Ellipse 10"/>
          <p:cNvSpPr/>
          <p:nvPr/>
        </p:nvSpPr>
        <p:spPr>
          <a:xfrm>
            <a:off x="3314122" y="5985344"/>
            <a:ext cx="648072" cy="540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7</a:t>
            </a:r>
            <a:endParaRPr lang="fr-FR" sz="2800" dirty="0"/>
          </a:p>
        </p:txBody>
      </p:sp>
      <p:sp>
        <p:nvSpPr>
          <p:cNvPr id="2" name="سهم: مسنن إلى اليمين 1"/>
          <p:cNvSpPr/>
          <p:nvPr/>
        </p:nvSpPr>
        <p:spPr>
          <a:xfrm rot="1892824">
            <a:off x="5855980" y="1854572"/>
            <a:ext cx="1019801"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19" name="سهم: مسنن إلى اليمين 18"/>
          <p:cNvSpPr/>
          <p:nvPr/>
        </p:nvSpPr>
        <p:spPr>
          <a:xfrm rot="10800000">
            <a:off x="4034203" y="2420888"/>
            <a:ext cx="1185869"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0" name="سهم: مسنن إلى اليمين 19"/>
          <p:cNvSpPr/>
          <p:nvPr/>
        </p:nvSpPr>
        <p:spPr>
          <a:xfrm rot="2201935">
            <a:off x="2925492" y="2988604"/>
            <a:ext cx="1082929"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1" name="سهم: مسنن إلى اليمين 20"/>
          <p:cNvSpPr/>
          <p:nvPr/>
        </p:nvSpPr>
        <p:spPr>
          <a:xfrm rot="5400000">
            <a:off x="4347033" y="4156935"/>
            <a:ext cx="663782"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سهم: مسنن إلى اليمين 21"/>
          <p:cNvSpPr/>
          <p:nvPr/>
        </p:nvSpPr>
        <p:spPr>
          <a:xfrm rot="2201935">
            <a:off x="6012867" y="5343965"/>
            <a:ext cx="887781"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3" name="سهم: مسنن إلى اليمين 22"/>
          <p:cNvSpPr/>
          <p:nvPr/>
        </p:nvSpPr>
        <p:spPr>
          <a:xfrm rot="10800000">
            <a:off x="4031179" y="5847770"/>
            <a:ext cx="1185869" cy="792088"/>
          </a:xfrm>
          <a:prstGeom prst="notchedRightArrow">
            <a:avLst/>
          </a:prstGeom>
          <a:ln w="5715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62277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anim calcmode="lin" valueType="num">
                                      <p:cBhvr>
                                        <p:cTn id="20" dur="2000" fill="hold"/>
                                        <p:tgtEl>
                                          <p:spTgt spid="5"/>
                                        </p:tgtEl>
                                        <p:attrNameLst>
                                          <p:attrName>ppt_w</p:attrName>
                                        </p:attrNameLst>
                                      </p:cBhvr>
                                      <p:tavLst>
                                        <p:tav tm="0" fmla="#ppt_w*sin(2.5*pi*$)">
                                          <p:val>
                                            <p:fltVal val="0"/>
                                          </p:val>
                                        </p:tav>
                                        <p:tav tm="100000">
                                          <p:val>
                                            <p:fltVal val="1"/>
                                          </p:val>
                                        </p:tav>
                                      </p:tavLst>
                                    </p:anim>
                                    <p:anim calcmode="lin" valueType="num">
                                      <p:cBhvr>
                                        <p:cTn id="21"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anim calcmode="lin" valueType="num">
                                      <p:cBhvr>
                                        <p:cTn id="34" dur="2000" fill="hold"/>
                                        <p:tgtEl>
                                          <p:spTgt spid="8"/>
                                        </p:tgtEl>
                                        <p:attrNameLst>
                                          <p:attrName>ppt_w</p:attrName>
                                        </p:attrNameLst>
                                      </p:cBhvr>
                                      <p:tavLst>
                                        <p:tav tm="0" fmla="#ppt_w*sin(2.5*pi*$)">
                                          <p:val>
                                            <p:fltVal val="0"/>
                                          </p:val>
                                        </p:tav>
                                        <p:tav tm="100000">
                                          <p:val>
                                            <p:fltVal val="1"/>
                                          </p:val>
                                        </p:tav>
                                      </p:tavLst>
                                    </p:anim>
                                    <p:anim calcmode="lin" valueType="num">
                                      <p:cBhvr>
                                        <p:cTn id="35" dur="2000" fill="hold"/>
                                        <p:tgtEl>
                                          <p:spTgt spid="8"/>
                                        </p:tgtEl>
                                        <p:attrNameLst>
                                          <p:attrName>ppt_h</p:attrName>
                                        </p:attrNameLst>
                                      </p:cBhvr>
                                      <p:tavLst>
                                        <p:tav tm="0">
                                          <p:val>
                                            <p:strVal val="#ppt_h"/>
                                          </p:val>
                                        </p:tav>
                                        <p:tav tm="100000">
                                          <p:val>
                                            <p:strVal val="#ppt_h"/>
                                          </p:val>
                                        </p:tav>
                                      </p:tavLst>
                                    </p:anim>
                                  </p:childTnLst>
                                </p:cTn>
                              </p:par>
                              <p:par>
                                <p:cTn id="36" presetID="45"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000"/>
                                        <p:tgtEl>
                                          <p:spTgt spid="7"/>
                                        </p:tgtEl>
                                      </p:cBhvr>
                                    </p:animEffect>
                                    <p:anim calcmode="lin" valueType="num">
                                      <p:cBhvr>
                                        <p:cTn id="39" dur="2000" fill="hold"/>
                                        <p:tgtEl>
                                          <p:spTgt spid="7"/>
                                        </p:tgtEl>
                                        <p:attrNameLst>
                                          <p:attrName>ppt_w</p:attrName>
                                        </p:attrNameLst>
                                      </p:cBhvr>
                                      <p:tavLst>
                                        <p:tav tm="0" fmla="#ppt_w*sin(2.5*pi*$)">
                                          <p:val>
                                            <p:fltVal val="0"/>
                                          </p:val>
                                        </p:tav>
                                        <p:tav tm="100000">
                                          <p:val>
                                            <p:fltVal val="1"/>
                                          </p:val>
                                        </p:tav>
                                      </p:tavLst>
                                    </p:anim>
                                    <p:anim calcmode="lin" valueType="num">
                                      <p:cBhvr>
                                        <p:cTn id="40"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1500" fill="hold"/>
                                        <p:tgtEl>
                                          <p:spTgt spid="19"/>
                                        </p:tgtEl>
                                        <p:attrNameLst>
                                          <p:attrName>ppt_x</p:attrName>
                                        </p:attrNameLst>
                                      </p:cBhvr>
                                      <p:tavLst>
                                        <p:tav tm="0">
                                          <p:val>
                                            <p:strVal val="1+#ppt_w/2"/>
                                          </p:val>
                                        </p:tav>
                                        <p:tav tm="100000">
                                          <p:val>
                                            <p:strVal val="#ppt_x"/>
                                          </p:val>
                                        </p:tav>
                                      </p:tavLst>
                                    </p:anim>
                                    <p:anim calcmode="lin" valueType="num">
                                      <p:cBhvr additive="base">
                                        <p:cTn id="46"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000"/>
                                        <p:tgtEl>
                                          <p:spTgt spid="9"/>
                                        </p:tgtEl>
                                      </p:cBhvr>
                                    </p:animEffect>
                                    <p:anim calcmode="lin" valueType="num">
                                      <p:cBhvr>
                                        <p:cTn id="52" dur="2000" fill="hold"/>
                                        <p:tgtEl>
                                          <p:spTgt spid="9"/>
                                        </p:tgtEl>
                                        <p:attrNameLst>
                                          <p:attrName>ppt_w</p:attrName>
                                        </p:attrNameLst>
                                      </p:cBhvr>
                                      <p:tavLst>
                                        <p:tav tm="0" fmla="#ppt_w*sin(2.5*pi*$)">
                                          <p:val>
                                            <p:fltVal val="0"/>
                                          </p:val>
                                        </p:tav>
                                        <p:tav tm="100000">
                                          <p:val>
                                            <p:fltVal val="1"/>
                                          </p:val>
                                        </p:tav>
                                      </p:tavLst>
                                    </p:anim>
                                    <p:anim calcmode="lin" valueType="num">
                                      <p:cBhvr>
                                        <p:cTn id="53" dur="2000" fill="hold"/>
                                        <p:tgtEl>
                                          <p:spTgt spid="9"/>
                                        </p:tgtEl>
                                        <p:attrNameLst>
                                          <p:attrName>ppt_h</p:attrName>
                                        </p:attrNameLst>
                                      </p:cBhvr>
                                      <p:tavLst>
                                        <p:tav tm="0">
                                          <p:val>
                                            <p:strVal val="#ppt_h"/>
                                          </p:val>
                                        </p:tav>
                                        <p:tav tm="100000">
                                          <p:val>
                                            <p:strVal val="#ppt_h"/>
                                          </p:val>
                                        </p:tav>
                                      </p:tavLst>
                                    </p:anim>
                                  </p:childTnLst>
                                </p:cTn>
                              </p:par>
                              <p:par>
                                <p:cTn id="54" presetID="45"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000"/>
                                        <p:tgtEl>
                                          <p:spTgt spid="10"/>
                                        </p:tgtEl>
                                      </p:cBhvr>
                                    </p:animEffect>
                                    <p:anim calcmode="lin" valueType="num">
                                      <p:cBhvr>
                                        <p:cTn id="57" dur="2000" fill="hold"/>
                                        <p:tgtEl>
                                          <p:spTgt spid="10"/>
                                        </p:tgtEl>
                                        <p:attrNameLst>
                                          <p:attrName>ppt_w</p:attrName>
                                        </p:attrNameLst>
                                      </p:cBhvr>
                                      <p:tavLst>
                                        <p:tav tm="0" fmla="#ppt_w*sin(2.5*pi*$)">
                                          <p:val>
                                            <p:fltVal val="0"/>
                                          </p:val>
                                        </p:tav>
                                        <p:tav tm="100000">
                                          <p:val>
                                            <p:fltVal val="1"/>
                                          </p:val>
                                        </p:tav>
                                      </p:tavLst>
                                    </p:anim>
                                    <p:anim calcmode="lin" valueType="num">
                                      <p:cBhvr>
                                        <p:cTn id="5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9"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1500" fill="hold"/>
                                        <p:tgtEl>
                                          <p:spTgt spid="20"/>
                                        </p:tgtEl>
                                        <p:attrNameLst>
                                          <p:attrName>ppt_x</p:attrName>
                                        </p:attrNameLst>
                                      </p:cBhvr>
                                      <p:tavLst>
                                        <p:tav tm="0">
                                          <p:val>
                                            <p:strVal val="0-#ppt_w/2"/>
                                          </p:val>
                                        </p:tav>
                                        <p:tav tm="100000">
                                          <p:val>
                                            <p:strVal val="#ppt_x"/>
                                          </p:val>
                                        </p:tav>
                                      </p:tavLst>
                                    </p:anim>
                                    <p:anim calcmode="lin" valueType="num">
                                      <p:cBhvr additive="base">
                                        <p:cTn id="64" dur="1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2000"/>
                                        <p:tgtEl>
                                          <p:spTgt spid="12"/>
                                        </p:tgtEl>
                                      </p:cBhvr>
                                    </p:animEffect>
                                    <p:anim calcmode="lin" valueType="num">
                                      <p:cBhvr>
                                        <p:cTn id="70" dur="2000" fill="hold"/>
                                        <p:tgtEl>
                                          <p:spTgt spid="12"/>
                                        </p:tgtEl>
                                        <p:attrNameLst>
                                          <p:attrName>ppt_w</p:attrName>
                                        </p:attrNameLst>
                                      </p:cBhvr>
                                      <p:tavLst>
                                        <p:tav tm="0" fmla="#ppt_w*sin(2.5*pi*$)">
                                          <p:val>
                                            <p:fltVal val="0"/>
                                          </p:val>
                                        </p:tav>
                                        <p:tav tm="100000">
                                          <p:val>
                                            <p:fltVal val="1"/>
                                          </p:val>
                                        </p:tav>
                                      </p:tavLst>
                                    </p:anim>
                                    <p:anim calcmode="lin" valueType="num">
                                      <p:cBhvr>
                                        <p:cTn id="71" dur="2000" fill="hold"/>
                                        <p:tgtEl>
                                          <p:spTgt spid="12"/>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2000"/>
                                        <p:tgtEl>
                                          <p:spTgt spid="11"/>
                                        </p:tgtEl>
                                      </p:cBhvr>
                                    </p:animEffect>
                                    <p:anim calcmode="lin" valueType="num">
                                      <p:cBhvr>
                                        <p:cTn id="75" dur="2000" fill="hold"/>
                                        <p:tgtEl>
                                          <p:spTgt spid="11"/>
                                        </p:tgtEl>
                                        <p:attrNameLst>
                                          <p:attrName>ppt_w</p:attrName>
                                        </p:attrNameLst>
                                      </p:cBhvr>
                                      <p:tavLst>
                                        <p:tav tm="0" fmla="#ppt_w*sin(2.5*pi*$)">
                                          <p:val>
                                            <p:fltVal val="0"/>
                                          </p:val>
                                        </p:tav>
                                        <p:tav tm="100000">
                                          <p:val>
                                            <p:fltVal val="1"/>
                                          </p:val>
                                        </p:tav>
                                      </p:tavLst>
                                    </p:anim>
                                    <p:anim calcmode="lin" valueType="num">
                                      <p:cBhvr>
                                        <p:cTn id="76"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0"/>
                                        <p:tgtEl>
                                          <p:spTgt spid="21"/>
                                        </p:tgtEl>
                                      </p:cBhvr>
                                    </p:animEffect>
                                    <p:anim calcmode="lin" valueType="num">
                                      <p:cBhvr>
                                        <p:cTn id="82" dur="1000" fill="hold"/>
                                        <p:tgtEl>
                                          <p:spTgt spid="21"/>
                                        </p:tgtEl>
                                        <p:attrNameLst>
                                          <p:attrName>ppt_x</p:attrName>
                                        </p:attrNameLst>
                                      </p:cBhvr>
                                      <p:tavLst>
                                        <p:tav tm="0">
                                          <p:val>
                                            <p:strVal val="#ppt_x"/>
                                          </p:val>
                                        </p:tav>
                                        <p:tav tm="100000">
                                          <p:val>
                                            <p:strVal val="#ppt_x"/>
                                          </p:val>
                                        </p:tav>
                                      </p:tavLst>
                                    </p:anim>
                                    <p:anim calcmode="lin" valueType="num">
                                      <p:cBhvr>
                                        <p:cTn id="8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2000"/>
                                        <p:tgtEl>
                                          <p:spTgt spid="14"/>
                                        </p:tgtEl>
                                      </p:cBhvr>
                                    </p:animEffect>
                                    <p:anim calcmode="lin" valueType="num">
                                      <p:cBhvr>
                                        <p:cTn id="89" dur="2000" fill="hold"/>
                                        <p:tgtEl>
                                          <p:spTgt spid="14"/>
                                        </p:tgtEl>
                                        <p:attrNameLst>
                                          <p:attrName>ppt_w</p:attrName>
                                        </p:attrNameLst>
                                      </p:cBhvr>
                                      <p:tavLst>
                                        <p:tav tm="0" fmla="#ppt_w*sin(2.5*pi*$)">
                                          <p:val>
                                            <p:fltVal val="0"/>
                                          </p:val>
                                        </p:tav>
                                        <p:tav tm="100000">
                                          <p:val>
                                            <p:fltVal val="1"/>
                                          </p:val>
                                        </p:tav>
                                      </p:tavLst>
                                    </p:anim>
                                    <p:anim calcmode="lin" valueType="num">
                                      <p:cBhvr>
                                        <p:cTn id="90" dur="2000" fill="hold"/>
                                        <p:tgtEl>
                                          <p:spTgt spid="14"/>
                                        </p:tgtEl>
                                        <p:attrNameLst>
                                          <p:attrName>ppt_h</p:attrName>
                                        </p:attrNameLst>
                                      </p:cBhvr>
                                      <p:tavLst>
                                        <p:tav tm="0">
                                          <p:val>
                                            <p:strVal val="#ppt_h"/>
                                          </p:val>
                                        </p:tav>
                                        <p:tav tm="100000">
                                          <p:val>
                                            <p:strVal val="#ppt_h"/>
                                          </p:val>
                                        </p:tav>
                                      </p:tavLst>
                                    </p:anim>
                                  </p:childTnLst>
                                </p:cTn>
                              </p:par>
                              <p:par>
                                <p:cTn id="91" presetID="45" presetClass="entr"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2000"/>
                                        <p:tgtEl>
                                          <p:spTgt spid="13"/>
                                        </p:tgtEl>
                                      </p:cBhvr>
                                    </p:animEffect>
                                    <p:anim calcmode="lin" valueType="num">
                                      <p:cBhvr>
                                        <p:cTn id="94" dur="2000" fill="hold"/>
                                        <p:tgtEl>
                                          <p:spTgt spid="13"/>
                                        </p:tgtEl>
                                        <p:attrNameLst>
                                          <p:attrName>ppt_w</p:attrName>
                                        </p:attrNameLst>
                                      </p:cBhvr>
                                      <p:tavLst>
                                        <p:tav tm="0" fmla="#ppt_w*sin(2.5*pi*$)">
                                          <p:val>
                                            <p:fltVal val="0"/>
                                          </p:val>
                                        </p:tav>
                                        <p:tav tm="100000">
                                          <p:val>
                                            <p:fltVal val="1"/>
                                          </p:val>
                                        </p:tav>
                                      </p:tavLst>
                                    </p:anim>
                                    <p:anim calcmode="lin" valueType="num">
                                      <p:cBhvr>
                                        <p:cTn id="95"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9"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additive="base">
                                        <p:cTn id="100" dur="1500" fill="hold"/>
                                        <p:tgtEl>
                                          <p:spTgt spid="22"/>
                                        </p:tgtEl>
                                        <p:attrNameLst>
                                          <p:attrName>ppt_x</p:attrName>
                                        </p:attrNameLst>
                                      </p:cBhvr>
                                      <p:tavLst>
                                        <p:tav tm="0">
                                          <p:val>
                                            <p:strVal val="0-#ppt_w/2"/>
                                          </p:val>
                                        </p:tav>
                                        <p:tav tm="100000">
                                          <p:val>
                                            <p:strVal val="#ppt_x"/>
                                          </p:val>
                                        </p:tav>
                                      </p:tavLst>
                                    </p:anim>
                                    <p:anim calcmode="lin" valueType="num">
                                      <p:cBhvr additive="base">
                                        <p:cTn id="101" dur="1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5" presetClass="entr" presetSubtype="0" fill="hold" grpId="0" nodeType="click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2000"/>
                                        <p:tgtEl>
                                          <p:spTgt spid="16"/>
                                        </p:tgtEl>
                                      </p:cBhvr>
                                    </p:animEffect>
                                    <p:anim calcmode="lin" valueType="num">
                                      <p:cBhvr>
                                        <p:cTn id="107" dur="2000" fill="hold"/>
                                        <p:tgtEl>
                                          <p:spTgt spid="16"/>
                                        </p:tgtEl>
                                        <p:attrNameLst>
                                          <p:attrName>ppt_w</p:attrName>
                                        </p:attrNameLst>
                                      </p:cBhvr>
                                      <p:tavLst>
                                        <p:tav tm="0" fmla="#ppt_w*sin(2.5*pi*$)">
                                          <p:val>
                                            <p:fltVal val="0"/>
                                          </p:val>
                                        </p:tav>
                                        <p:tav tm="100000">
                                          <p:val>
                                            <p:fltVal val="1"/>
                                          </p:val>
                                        </p:tav>
                                      </p:tavLst>
                                    </p:anim>
                                    <p:anim calcmode="lin" valueType="num">
                                      <p:cBhvr>
                                        <p:cTn id="108" dur="2000" fill="hold"/>
                                        <p:tgtEl>
                                          <p:spTgt spid="16"/>
                                        </p:tgtEl>
                                        <p:attrNameLst>
                                          <p:attrName>ppt_h</p:attrName>
                                        </p:attrNameLst>
                                      </p:cBhvr>
                                      <p:tavLst>
                                        <p:tav tm="0">
                                          <p:val>
                                            <p:strVal val="#ppt_h"/>
                                          </p:val>
                                        </p:tav>
                                        <p:tav tm="100000">
                                          <p:val>
                                            <p:strVal val="#ppt_h"/>
                                          </p:val>
                                        </p:tav>
                                      </p:tavLst>
                                    </p:anim>
                                  </p:childTnLst>
                                </p:cTn>
                              </p:par>
                              <p:par>
                                <p:cTn id="109" presetID="45" presetClass="entr" presetSubtype="0" fill="hold" grpId="0" nodeType="with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fade">
                                      <p:cBhvr>
                                        <p:cTn id="111" dur="2000"/>
                                        <p:tgtEl>
                                          <p:spTgt spid="15"/>
                                        </p:tgtEl>
                                      </p:cBhvr>
                                    </p:animEffect>
                                    <p:anim calcmode="lin" valueType="num">
                                      <p:cBhvr>
                                        <p:cTn id="112" dur="2000" fill="hold"/>
                                        <p:tgtEl>
                                          <p:spTgt spid="15"/>
                                        </p:tgtEl>
                                        <p:attrNameLst>
                                          <p:attrName>ppt_w</p:attrName>
                                        </p:attrNameLst>
                                      </p:cBhvr>
                                      <p:tavLst>
                                        <p:tav tm="0" fmla="#ppt_w*sin(2.5*pi*$)">
                                          <p:val>
                                            <p:fltVal val="0"/>
                                          </p:val>
                                        </p:tav>
                                        <p:tav tm="100000">
                                          <p:val>
                                            <p:fltVal val="1"/>
                                          </p:val>
                                        </p:tav>
                                      </p:tavLst>
                                    </p:anim>
                                    <p:anim calcmode="lin" valueType="num">
                                      <p:cBhvr>
                                        <p:cTn id="113"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2" fill="hold" grpId="0" nodeType="clickEffect">
                                  <p:stCondLst>
                                    <p:cond delay="0"/>
                                  </p:stCondLst>
                                  <p:childTnLst>
                                    <p:set>
                                      <p:cBhvr>
                                        <p:cTn id="117" dur="1" fill="hold">
                                          <p:stCondLst>
                                            <p:cond delay="0"/>
                                          </p:stCondLst>
                                        </p:cTn>
                                        <p:tgtEl>
                                          <p:spTgt spid="23"/>
                                        </p:tgtEl>
                                        <p:attrNameLst>
                                          <p:attrName>style.visibility</p:attrName>
                                        </p:attrNameLst>
                                      </p:cBhvr>
                                      <p:to>
                                        <p:strVal val="visible"/>
                                      </p:to>
                                    </p:set>
                                    <p:anim calcmode="lin" valueType="num">
                                      <p:cBhvr additive="base">
                                        <p:cTn id="118" dur="1500" fill="hold"/>
                                        <p:tgtEl>
                                          <p:spTgt spid="23"/>
                                        </p:tgtEl>
                                        <p:attrNameLst>
                                          <p:attrName>ppt_x</p:attrName>
                                        </p:attrNameLst>
                                      </p:cBhvr>
                                      <p:tavLst>
                                        <p:tav tm="0">
                                          <p:val>
                                            <p:strVal val="1+#ppt_w/2"/>
                                          </p:val>
                                        </p:tav>
                                        <p:tav tm="100000">
                                          <p:val>
                                            <p:strVal val="#ppt_x"/>
                                          </p:val>
                                        </p:tav>
                                      </p:tavLst>
                                    </p:anim>
                                    <p:anim calcmode="lin" valueType="num">
                                      <p:cBhvr additive="base">
                                        <p:cTn id="119" dur="1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5" presetClass="entr" presetSubtype="0" fill="hold" grpId="0" nodeType="clickEffect">
                                  <p:stCondLst>
                                    <p:cond delay="0"/>
                                  </p:stCondLst>
                                  <p:childTnLst>
                                    <p:set>
                                      <p:cBhvr>
                                        <p:cTn id="123" dur="1" fill="hold">
                                          <p:stCondLst>
                                            <p:cond delay="0"/>
                                          </p:stCondLst>
                                        </p:cTn>
                                        <p:tgtEl>
                                          <p:spTgt spid="17"/>
                                        </p:tgtEl>
                                        <p:attrNameLst>
                                          <p:attrName>style.visibility</p:attrName>
                                        </p:attrNameLst>
                                      </p:cBhvr>
                                      <p:to>
                                        <p:strVal val="visible"/>
                                      </p:to>
                                    </p:set>
                                    <p:animEffect transition="in" filter="fade">
                                      <p:cBhvr>
                                        <p:cTn id="124" dur="2000"/>
                                        <p:tgtEl>
                                          <p:spTgt spid="17"/>
                                        </p:tgtEl>
                                      </p:cBhvr>
                                    </p:animEffect>
                                    <p:anim calcmode="lin" valueType="num">
                                      <p:cBhvr>
                                        <p:cTn id="125" dur="2000" fill="hold"/>
                                        <p:tgtEl>
                                          <p:spTgt spid="17"/>
                                        </p:tgtEl>
                                        <p:attrNameLst>
                                          <p:attrName>ppt_w</p:attrName>
                                        </p:attrNameLst>
                                      </p:cBhvr>
                                      <p:tavLst>
                                        <p:tav tm="0" fmla="#ppt_w*sin(2.5*pi*$)">
                                          <p:val>
                                            <p:fltVal val="0"/>
                                          </p:val>
                                        </p:tav>
                                        <p:tav tm="100000">
                                          <p:val>
                                            <p:fltVal val="1"/>
                                          </p:val>
                                        </p:tav>
                                      </p:tavLst>
                                    </p:anim>
                                    <p:anim calcmode="lin" valueType="num">
                                      <p:cBhvr>
                                        <p:cTn id="126" dur="2000" fill="hold"/>
                                        <p:tgtEl>
                                          <p:spTgt spid="17"/>
                                        </p:tgtEl>
                                        <p:attrNameLst>
                                          <p:attrName>ppt_h</p:attrName>
                                        </p:attrNameLst>
                                      </p:cBhvr>
                                      <p:tavLst>
                                        <p:tav tm="0">
                                          <p:val>
                                            <p:strVal val="#ppt_h"/>
                                          </p:val>
                                        </p:tav>
                                        <p:tav tm="100000">
                                          <p:val>
                                            <p:strVal val="#ppt_h"/>
                                          </p:val>
                                        </p:tav>
                                      </p:tavLst>
                                    </p:anim>
                                  </p:childTnLst>
                                </p:cTn>
                              </p:par>
                              <p:par>
                                <p:cTn id="127" presetID="45" presetClass="entr" presetSubtype="0" fill="hold" grpId="0" nodeType="withEffect">
                                  <p:stCondLst>
                                    <p:cond delay="0"/>
                                  </p:stCondLst>
                                  <p:childTnLst>
                                    <p:set>
                                      <p:cBhvr>
                                        <p:cTn id="128" dur="1" fill="hold">
                                          <p:stCondLst>
                                            <p:cond delay="0"/>
                                          </p:stCondLst>
                                        </p:cTn>
                                        <p:tgtEl>
                                          <p:spTgt spid="18"/>
                                        </p:tgtEl>
                                        <p:attrNameLst>
                                          <p:attrName>style.visibility</p:attrName>
                                        </p:attrNameLst>
                                      </p:cBhvr>
                                      <p:to>
                                        <p:strVal val="visible"/>
                                      </p:to>
                                    </p:set>
                                    <p:animEffect transition="in" filter="fade">
                                      <p:cBhvr>
                                        <p:cTn id="129" dur="2000"/>
                                        <p:tgtEl>
                                          <p:spTgt spid="18"/>
                                        </p:tgtEl>
                                      </p:cBhvr>
                                    </p:animEffect>
                                    <p:anim calcmode="lin" valueType="num">
                                      <p:cBhvr>
                                        <p:cTn id="130" dur="2000" fill="hold"/>
                                        <p:tgtEl>
                                          <p:spTgt spid="18"/>
                                        </p:tgtEl>
                                        <p:attrNameLst>
                                          <p:attrName>ppt_w</p:attrName>
                                        </p:attrNameLst>
                                      </p:cBhvr>
                                      <p:tavLst>
                                        <p:tav tm="0" fmla="#ppt_w*sin(2.5*pi*$)">
                                          <p:val>
                                            <p:fltVal val="0"/>
                                          </p:val>
                                        </p:tav>
                                        <p:tav tm="100000">
                                          <p:val>
                                            <p:fltVal val="1"/>
                                          </p:val>
                                        </p:tav>
                                      </p:tavLst>
                                    </p:anim>
                                    <p:anim calcmode="lin" valueType="num">
                                      <p:cBhvr>
                                        <p:cTn id="131"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4"/>
          <p:cNvSpPr/>
          <p:nvPr/>
        </p:nvSpPr>
        <p:spPr>
          <a:xfrm>
            <a:off x="323528" y="620688"/>
            <a:ext cx="7992888"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800" b="1" dirty="0">
                <a:cs typeface="Traditional Arabic" pitchFamily="2" charset="-78"/>
              </a:rPr>
              <a:t>تقديم الوضعية المشكلة </a:t>
            </a:r>
            <a:r>
              <a:rPr lang="ar-DZ" sz="4800" b="1" dirty="0" err="1">
                <a:cs typeface="Traditional Arabic" pitchFamily="2" charset="-78"/>
              </a:rPr>
              <a:t>الانطلاقية</a:t>
            </a:r>
            <a:r>
              <a:rPr lang="ar-DZ" sz="4800" b="1" dirty="0">
                <a:cs typeface="Traditional Arabic" pitchFamily="2" charset="-78"/>
              </a:rPr>
              <a:t> </a:t>
            </a:r>
            <a:r>
              <a:rPr lang="ar-DZ" sz="4800" b="1" dirty="0">
                <a:solidFill>
                  <a:schemeClr val="tx2"/>
                </a:solidFill>
                <a:cs typeface="Traditional Arabic" pitchFamily="2" charset="-78"/>
              </a:rPr>
              <a:t>«الأم»</a:t>
            </a:r>
            <a:r>
              <a:rPr lang="ar-SA" sz="4800" b="1" dirty="0">
                <a:cs typeface="Traditional Arabic" pitchFamily="2" charset="-78"/>
              </a:rPr>
              <a:t>.</a:t>
            </a:r>
            <a:endParaRPr lang="fr-FR" sz="4800" b="1" dirty="0">
              <a:cs typeface="Traditional Arabic" pitchFamily="2" charset="-78"/>
            </a:endParaRPr>
          </a:p>
        </p:txBody>
      </p:sp>
      <p:sp>
        <p:nvSpPr>
          <p:cNvPr id="4" name="Ellipse 3"/>
          <p:cNvSpPr/>
          <p:nvPr/>
        </p:nvSpPr>
        <p:spPr>
          <a:xfrm>
            <a:off x="8172400" y="620688"/>
            <a:ext cx="648072" cy="82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3600" dirty="0"/>
              <a:t>1</a:t>
            </a:r>
            <a:endParaRPr lang="fr-FR" sz="3600" dirty="0"/>
          </a:p>
        </p:txBody>
      </p:sp>
      <p:sp>
        <p:nvSpPr>
          <p:cNvPr id="5" name="مستطيل: زوايا مستديرة 3"/>
          <p:cNvSpPr/>
          <p:nvPr/>
        </p:nvSpPr>
        <p:spPr>
          <a:xfrm>
            <a:off x="178297" y="2132856"/>
            <a:ext cx="8786191" cy="367240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400" b="1" dirty="0">
                <a:solidFill>
                  <a:schemeClr val="tx1"/>
                </a:solidFill>
                <a:cs typeface="+mj-cs"/>
              </a:rPr>
              <a:t>يتم تقديمها للمتعلمين وإجراء مناقشة عامة حولها مع ترك حلها معلقا إلى مرحلة لاحقة بعد تناول الوضعيات المشكلة الجزئية.</a:t>
            </a:r>
            <a:endParaRPr lang="fr-FR" sz="4000" b="1" dirty="0">
              <a:solidFill>
                <a:schemeClr val="tx1"/>
              </a:solidFill>
              <a:cs typeface="+mj-cs"/>
            </a:endParaRPr>
          </a:p>
        </p:txBody>
      </p:sp>
    </p:spTree>
    <p:extLst>
      <p:ext uri="{BB962C8B-B14F-4D97-AF65-F5344CB8AC3E}">
        <p14:creationId xmlns:p14="http://schemas.microsoft.com/office/powerpoint/2010/main" val="338482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6"/>
          <p:cNvSpPr/>
          <p:nvPr/>
        </p:nvSpPr>
        <p:spPr>
          <a:xfrm>
            <a:off x="2699792" y="404664"/>
            <a:ext cx="3024336" cy="792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800" b="1" dirty="0">
                <a:cs typeface="Traditional Arabic" pitchFamily="2" charset="-78"/>
              </a:rPr>
              <a:t>إرساء الموارد</a:t>
            </a:r>
            <a:r>
              <a:rPr lang="ar-SA" sz="4800" b="1" dirty="0">
                <a:cs typeface="Traditional Arabic" pitchFamily="2" charset="-78"/>
              </a:rPr>
              <a:t>.</a:t>
            </a:r>
            <a:endParaRPr lang="fr-FR" sz="4800" b="1" dirty="0">
              <a:cs typeface="Traditional Arabic" pitchFamily="2" charset="-78"/>
            </a:endParaRPr>
          </a:p>
        </p:txBody>
      </p:sp>
      <p:sp>
        <p:nvSpPr>
          <p:cNvPr id="4" name="Ellipse 7"/>
          <p:cNvSpPr/>
          <p:nvPr/>
        </p:nvSpPr>
        <p:spPr>
          <a:xfrm>
            <a:off x="5580112" y="404664"/>
            <a:ext cx="648072" cy="79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4000" dirty="0"/>
              <a:t>2</a:t>
            </a:r>
            <a:endParaRPr lang="fr-FR" sz="4000" dirty="0"/>
          </a:p>
        </p:txBody>
      </p:sp>
      <p:sp>
        <p:nvSpPr>
          <p:cNvPr id="5" name="مستطيل: زوايا مستديرة 3"/>
          <p:cNvSpPr/>
          <p:nvPr/>
        </p:nvSpPr>
        <p:spPr>
          <a:xfrm>
            <a:off x="178297" y="1700808"/>
            <a:ext cx="8786191" cy="468052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وهو تعلم منهجي ينجز أثناء تناول كل وضعية مشكلة جزئية والمتوافقة مع مركبة من مركبات الكفاءة، مع العلم أن المركبة الواحدة قد تتطلب أكثر من وضعية مشكلة جزئية تستهدف كلها إرساء الموارد من طرف المتعلمين (عمل فردي – ثنائي – فوجي، عمل جماعي).</a:t>
            </a:r>
            <a:endParaRPr lang="fr-FR" sz="4000" b="1" dirty="0">
              <a:solidFill>
                <a:schemeClr val="tx1"/>
              </a:solidFill>
              <a:cs typeface="+mj-cs"/>
            </a:endParaRPr>
          </a:p>
        </p:txBody>
      </p:sp>
    </p:spTree>
    <p:extLst>
      <p:ext uri="{BB962C8B-B14F-4D97-AF65-F5344CB8AC3E}">
        <p14:creationId xmlns:p14="http://schemas.microsoft.com/office/powerpoint/2010/main" val="253916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عروض باور بوانت لعبد الله\صور مساعدة في البحوث\خلفيات بوور بوانت\free-powerpoint-backgrounds-640x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à coins arrondis 8"/>
          <p:cNvSpPr/>
          <p:nvPr/>
        </p:nvSpPr>
        <p:spPr>
          <a:xfrm>
            <a:off x="5193126" y="620688"/>
            <a:ext cx="3051282"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الإدماج الجزئي</a:t>
            </a:r>
            <a:endParaRPr lang="fr-FR" sz="4000" b="1" dirty="0">
              <a:cs typeface="Traditional Arabic" pitchFamily="2" charset="-78"/>
            </a:endParaRPr>
          </a:p>
        </p:txBody>
      </p:sp>
      <p:sp>
        <p:nvSpPr>
          <p:cNvPr id="4" name="Ellipse 9"/>
          <p:cNvSpPr/>
          <p:nvPr/>
        </p:nvSpPr>
        <p:spPr>
          <a:xfrm>
            <a:off x="8100392" y="635920"/>
            <a:ext cx="648072" cy="828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3</a:t>
            </a:r>
            <a:endParaRPr lang="fr-FR" sz="2800" dirty="0"/>
          </a:p>
        </p:txBody>
      </p:sp>
      <p:sp>
        <p:nvSpPr>
          <p:cNvPr id="5" name="مستطيل: زوايا مستديرة 3"/>
          <p:cNvSpPr/>
          <p:nvPr/>
        </p:nvSpPr>
        <p:spPr>
          <a:xfrm>
            <a:off x="4630534" y="1805468"/>
            <a:ext cx="4405962" cy="4680520"/>
          </a:xfrm>
          <a:prstGeom prst="roundRect">
            <a:avLst>
              <a:gd name="adj" fmla="val 13636"/>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ويكون عن طريق وضعية مشكلة تستهدف ادماج مكونات المركبة الواحدة (معرفية – </a:t>
            </a:r>
            <a:r>
              <a:rPr lang="ar-DZ" sz="4000" b="1" dirty="0" err="1">
                <a:solidFill>
                  <a:schemeClr val="tx1"/>
                </a:solidFill>
                <a:cs typeface="+mj-cs"/>
              </a:rPr>
              <a:t>مهارية</a:t>
            </a:r>
            <a:r>
              <a:rPr lang="ar-DZ" sz="4000" b="1" dirty="0">
                <a:solidFill>
                  <a:schemeClr val="tx1"/>
                </a:solidFill>
                <a:cs typeface="+mj-cs"/>
              </a:rPr>
              <a:t> – سلوكية)</a:t>
            </a:r>
            <a:endParaRPr lang="fr-FR" sz="4000" b="1" dirty="0">
              <a:solidFill>
                <a:schemeClr val="tx1"/>
              </a:solidFill>
              <a:cs typeface="+mj-cs"/>
            </a:endParaRPr>
          </a:p>
        </p:txBody>
      </p:sp>
      <p:sp>
        <p:nvSpPr>
          <p:cNvPr id="6" name="مستطيل: زوايا مستديرة 3"/>
          <p:cNvSpPr/>
          <p:nvPr/>
        </p:nvSpPr>
        <p:spPr>
          <a:xfrm>
            <a:off x="112286" y="1805468"/>
            <a:ext cx="4405962" cy="4680520"/>
          </a:xfrm>
          <a:prstGeom prst="roundRect">
            <a:avLst>
              <a:gd name="adj" fmla="val 13636"/>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rtl="1"/>
            <a:r>
              <a:rPr lang="ar-DZ" sz="4400" b="1" dirty="0">
                <a:solidFill>
                  <a:schemeClr val="tx1"/>
                </a:solidFill>
                <a:cs typeface="Traditional Arabic" pitchFamily="2" charset="-78"/>
              </a:rPr>
              <a:t>      </a:t>
            </a:r>
            <a:r>
              <a:rPr lang="ar-DZ" sz="4000" b="1" dirty="0">
                <a:solidFill>
                  <a:schemeClr val="tx1"/>
                </a:solidFill>
                <a:cs typeface="+mj-cs"/>
              </a:rPr>
              <a:t>يتم ذلك بعد الانتهاء من إرساء الموارد، بهدف التأكد من مدى قدرة المتعلم على إدماج </a:t>
            </a:r>
            <a:r>
              <a:rPr lang="ar-DZ" sz="4000" b="1" dirty="0" err="1">
                <a:solidFill>
                  <a:schemeClr val="tx1"/>
                </a:solidFill>
                <a:cs typeface="+mj-cs"/>
              </a:rPr>
              <a:t>التعلمات</a:t>
            </a:r>
            <a:r>
              <a:rPr lang="ar-DZ" sz="4000" b="1" dirty="0">
                <a:solidFill>
                  <a:schemeClr val="tx1"/>
                </a:solidFill>
                <a:cs typeface="+mj-cs"/>
              </a:rPr>
              <a:t> المجزأة.</a:t>
            </a:r>
            <a:endParaRPr lang="fr-FR" sz="4000" b="1" dirty="0">
              <a:solidFill>
                <a:schemeClr val="tx1"/>
              </a:solidFill>
              <a:cs typeface="+mj-cs"/>
            </a:endParaRPr>
          </a:p>
        </p:txBody>
      </p:sp>
      <p:sp>
        <p:nvSpPr>
          <p:cNvPr id="7" name="Rectangle à coins arrondis 10"/>
          <p:cNvSpPr/>
          <p:nvPr/>
        </p:nvSpPr>
        <p:spPr>
          <a:xfrm>
            <a:off x="467544" y="635920"/>
            <a:ext cx="3405724" cy="792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rtl="1"/>
            <a:r>
              <a:rPr lang="ar-DZ" sz="4000" b="1" dirty="0">
                <a:cs typeface="Traditional Arabic" pitchFamily="2" charset="-78"/>
              </a:rPr>
              <a:t>تعلم إدماج المركبات</a:t>
            </a:r>
            <a:endParaRPr lang="fr-FR" sz="4000" b="1" dirty="0">
              <a:cs typeface="Traditional Arabic" pitchFamily="2" charset="-78"/>
            </a:endParaRPr>
          </a:p>
        </p:txBody>
      </p:sp>
      <p:sp>
        <p:nvSpPr>
          <p:cNvPr id="8" name="Ellipse 11"/>
          <p:cNvSpPr/>
          <p:nvPr/>
        </p:nvSpPr>
        <p:spPr>
          <a:xfrm>
            <a:off x="3657244" y="635920"/>
            <a:ext cx="648072" cy="79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ar-DZ" sz="2800" dirty="0"/>
              <a:t>4</a:t>
            </a:r>
            <a:endParaRPr lang="fr-FR" sz="2800" dirty="0"/>
          </a:p>
        </p:txBody>
      </p:sp>
    </p:spTree>
    <p:extLst>
      <p:ext uri="{BB962C8B-B14F-4D97-AF65-F5344CB8AC3E}">
        <p14:creationId xmlns:p14="http://schemas.microsoft.com/office/powerpoint/2010/main" val="4303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out)">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anim calcmode="lin" valueType="num">
                                      <p:cBhvr>
                                        <p:cTn id="25" dur="2000" fill="hold"/>
                                        <p:tgtEl>
                                          <p:spTgt spid="8"/>
                                        </p:tgtEl>
                                        <p:attrNameLst>
                                          <p:attrName>ppt_w</p:attrName>
                                        </p:attrNameLst>
                                      </p:cBhvr>
                                      <p:tavLst>
                                        <p:tav tm="0" fmla="#ppt_w*sin(2.5*pi*$)">
                                          <p:val>
                                            <p:fltVal val="0"/>
                                          </p:val>
                                        </p:tav>
                                        <p:tav tm="100000">
                                          <p:val>
                                            <p:fltVal val="1"/>
                                          </p:val>
                                        </p:tav>
                                      </p:tavLst>
                                    </p:anim>
                                    <p:anim calcmode="lin" valueType="num">
                                      <p:cBhvr>
                                        <p:cTn id="26" dur="2000" fill="hold"/>
                                        <p:tgtEl>
                                          <p:spTgt spid="8"/>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000"/>
                                        <p:tgtEl>
                                          <p:spTgt spid="7"/>
                                        </p:tgtEl>
                                      </p:cBhvr>
                                    </p:animEffect>
                                    <p:anim calcmode="lin" valueType="num">
                                      <p:cBhvr>
                                        <p:cTn id="30" dur="2000" fill="hold"/>
                                        <p:tgtEl>
                                          <p:spTgt spid="7"/>
                                        </p:tgtEl>
                                        <p:attrNameLst>
                                          <p:attrName>ppt_w</p:attrName>
                                        </p:attrNameLst>
                                      </p:cBhvr>
                                      <p:tavLst>
                                        <p:tav tm="0" fmla="#ppt_w*sin(2.5*pi*$)">
                                          <p:val>
                                            <p:fltVal val="0"/>
                                          </p:val>
                                        </p:tav>
                                        <p:tav tm="100000">
                                          <p:val>
                                            <p:fltVal val="1"/>
                                          </p:val>
                                        </p:tav>
                                      </p:tavLst>
                                    </p:anim>
                                    <p:anim calcmode="lin" valueType="num">
                                      <p:cBhvr>
                                        <p:cTn id="31"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out)">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TotalTime>
  <Words>1246</Words>
  <Application>Microsoft Office PowerPoint</Application>
  <PresentationFormat>Affichage à l'écran (4:3)</PresentationFormat>
  <Paragraphs>189</Paragraphs>
  <Slides>51</Slides>
  <Notes>0</Notes>
  <HiddenSlides>0</HiddenSlides>
  <MMClips>0</MMClips>
  <ScaleCrop>false</ScaleCrop>
  <HeadingPairs>
    <vt:vector size="4" baseType="variant">
      <vt:variant>
        <vt:lpstr>Thème</vt:lpstr>
      </vt:variant>
      <vt:variant>
        <vt:i4>1</vt:i4>
      </vt:variant>
      <vt:variant>
        <vt:lpstr>Titres des diapositives</vt:lpstr>
      </vt:variant>
      <vt:variant>
        <vt:i4>51</vt:i4>
      </vt:variant>
    </vt:vector>
  </HeadingPairs>
  <TitlesOfParts>
    <vt:vector size="52"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Client</dc:creator>
  <cp:lastModifiedBy>km info</cp:lastModifiedBy>
  <cp:revision>255</cp:revision>
  <dcterms:created xsi:type="dcterms:W3CDTF">2016-10-06T08:33:36Z</dcterms:created>
  <dcterms:modified xsi:type="dcterms:W3CDTF">2016-10-07T13:08:13Z</dcterms:modified>
</cp:coreProperties>
</file>