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9" r:id="rId10"/>
    <p:sldId id="264" r:id="rId11"/>
    <p:sldId id="268" r:id="rId12"/>
    <p:sldId id="267" r:id="rId13"/>
    <p:sldId id="265"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84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81C4175-FDEE-49C2-A315-AC40CEC52509}" type="datetimeFigureOut">
              <a:rPr lang="fr-FR" smtClean="0"/>
              <a:pPr/>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8D2E94-BD99-4427-84C0-EAE9B1BE3EE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1C4175-FDEE-49C2-A315-AC40CEC52509}" type="datetimeFigureOut">
              <a:rPr lang="fr-FR" smtClean="0"/>
              <a:pPr/>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8D2E94-BD99-4427-84C0-EAE9B1BE3EE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1C4175-FDEE-49C2-A315-AC40CEC52509}" type="datetimeFigureOut">
              <a:rPr lang="fr-FR" smtClean="0"/>
              <a:pPr/>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8D2E94-BD99-4427-84C0-EAE9B1BE3EE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1C4175-FDEE-49C2-A315-AC40CEC52509}" type="datetimeFigureOut">
              <a:rPr lang="fr-FR" smtClean="0"/>
              <a:pPr/>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8D2E94-BD99-4427-84C0-EAE9B1BE3EE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81C4175-FDEE-49C2-A315-AC40CEC52509}" type="datetimeFigureOut">
              <a:rPr lang="fr-FR" smtClean="0"/>
              <a:pPr/>
              <a:t>04/04/2015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8D2E94-BD99-4427-84C0-EAE9B1BE3EE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81C4175-FDEE-49C2-A315-AC40CEC52509}" type="datetimeFigureOut">
              <a:rPr lang="fr-FR" smtClean="0"/>
              <a:pPr/>
              <a:t>04/04/2015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8D2E94-BD99-4427-84C0-EAE9B1BE3EE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81C4175-FDEE-49C2-A315-AC40CEC52509}" type="datetimeFigureOut">
              <a:rPr lang="fr-FR" smtClean="0"/>
              <a:pPr/>
              <a:t>04/04/2015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E8D2E94-BD99-4427-84C0-EAE9B1BE3EE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81C4175-FDEE-49C2-A315-AC40CEC52509}" type="datetimeFigureOut">
              <a:rPr lang="fr-FR" smtClean="0"/>
              <a:pPr/>
              <a:t>04/04/2015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E8D2E94-BD99-4427-84C0-EAE9B1BE3EE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1C4175-FDEE-49C2-A315-AC40CEC52509}" type="datetimeFigureOut">
              <a:rPr lang="fr-FR" smtClean="0"/>
              <a:pPr/>
              <a:t>04/04/2015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E8D2E94-BD99-4427-84C0-EAE9B1BE3EE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81C4175-FDEE-49C2-A315-AC40CEC52509}" type="datetimeFigureOut">
              <a:rPr lang="fr-FR" smtClean="0"/>
              <a:pPr/>
              <a:t>04/04/2015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8D2E94-BD99-4427-84C0-EAE9B1BE3EE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81C4175-FDEE-49C2-A315-AC40CEC52509}" type="datetimeFigureOut">
              <a:rPr lang="fr-FR" smtClean="0"/>
              <a:pPr/>
              <a:t>04/04/2015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8D2E94-BD99-4427-84C0-EAE9B1BE3EE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C4175-FDEE-49C2-A315-AC40CEC52509}" type="datetimeFigureOut">
              <a:rPr lang="fr-FR" smtClean="0"/>
              <a:pPr/>
              <a:t>04/04/2015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8D2E94-BD99-4427-84C0-EAE9B1BE3EE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p:cNvSpPr>
            <a:spLocks noChangeArrowheads="1"/>
          </p:cNvSpPr>
          <p:nvPr/>
        </p:nvSpPr>
        <p:spPr bwMode="auto">
          <a:xfrm>
            <a:off x="500034" y="1428736"/>
            <a:ext cx="8215370" cy="2643206"/>
          </a:xfrm>
          <a:prstGeom prst="roundRect">
            <a:avLst>
              <a:gd name="adj" fmla="val 8449"/>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المستوى: </a:t>
            </a:r>
            <a:r>
              <a:rPr kumimoji="0" lang="ar-DZ" sz="3600" b="0"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ثانية ثانوي</a:t>
            </a:r>
            <a:r>
              <a:rPr kumimoji="0" lang="ar-DZ" sz="36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  </a:t>
            </a:r>
            <a:r>
              <a:rPr kumimoji="0" lang="ar-SA" sz="3600" b="1" i="0" u="none" strike="noStrike" cap="none" normalizeH="0" dirty="0" smtClean="0">
                <a:ln>
                  <a:noFill/>
                </a:ln>
                <a:solidFill>
                  <a:schemeClr val="tx1"/>
                </a:solidFill>
                <a:effectLst/>
                <a:latin typeface="Sakkal Majalla" pitchFamily="2" charset="-78"/>
                <a:ea typeface="Arial" pitchFamily="34" charset="0"/>
                <a:cs typeface="Sakkal Majalla" pitchFamily="2" charset="-78"/>
              </a:rPr>
              <a:t>                  </a:t>
            </a:r>
            <a:r>
              <a:rPr kumimoji="0" lang="ar-DZ" sz="36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المقياس:</a:t>
            </a:r>
            <a:r>
              <a:rPr kumimoji="0" lang="ar-DZ" sz="3600" b="0"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الاقتصاد </a:t>
            </a:r>
            <a:r>
              <a:rPr kumimoji="0" lang="ar-DZ" sz="3600" b="0" i="0" u="none" strike="noStrike" cap="none" normalizeH="0" baseline="0" dirty="0" err="1" smtClean="0">
                <a:ln>
                  <a:noFill/>
                </a:ln>
                <a:solidFill>
                  <a:schemeClr val="tx1"/>
                </a:solidFill>
                <a:effectLst/>
                <a:latin typeface="Sakkal Majalla" pitchFamily="2" charset="-78"/>
                <a:ea typeface="Arial" pitchFamily="34" charset="0"/>
                <a:cs typeface="Sakkal Majalla" pitchFamily="2" charset="-78"/>
              </a:rPr>
              <a:t>والمناجمنت</a:t>
            </a:r>
            <a:r>
              <a:rPr kumimoji="0" lang="ar-DZ" sz="3600" b="0" i="0" u="none" strike="noStrike" cap="none" normalizeH="0" baseline="0" dirty="0" smtClean="0">
                <a:ln>
                  <a:noFill/>
                </a:ln>
                <a:solidFill>
                  <a:srgbClr val="FFFFFF"/>
                </a:solidFill>
                <a:effectLst/>
                <a:latin typeface="Sakkal Majalla" pitchFamily="2" charset="-78"/>
                <a:ea typeface="Arial" pitchFamily="34" charset="0"/>
                <a:cs typeface="Sakkal Majalla" pitchFamily="2" charset="-78"/>
              </a:rPr>
              <a:t>            </a:t>
            </a:r>
            <a:endParaRPr kumimoji="0" lang="ar-SA" sz="3600" b="0" i="0" u="none" strike="noStrike" cap="none" normalizeH="0" baseline="0" dirty="0" smtClean="0">
              <a:ln>
                <a:noFill/>
              </a:ln>
              <a:solidFill>
                <a:srgbClr val="FFFFFF"/>
              </a:solidFill>
              <a:effectLst/>
              <a:latin typeface="Sakkal Majalla" pitchFamily="2" charset="-78"/>
              <a:ea typeface="Arial" pitchFamily="34" charset="0"/>
              <a:cs typeface="Sakkal Majalla"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lang="ar-SA" sz="3600" dirty="0">
              <a:solidFill>
                <a:srgbClr val="FFFFFF"/>
              </a:solidFill>
              <a:latin typeface="Sakkal Majalla" pitchFamily="2" charset="-78"/>
              <a:ea typeface="Arial" pitchFamily="34" charset="0"/>
              <a:cs typeface="Sakkal Majalla"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ar-DZ" sz="36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المجال ألمفاهيمي</a:t>
            </a:r>
            <a:r>
              <a:rPr kumimoji="0" lang="ar-SA" sz="36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 الخامس</a:t>
            </a:r>
            <a:r>
              <a:rPr kumimoji="0" lang="ar-DZ" sz="36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  </a:t>
            </a:r>
            <a:r>
              <a:rPr kumimoji="0" lang="ar-DZ" sz="3600" b="1" i="0" u="none" strike="noStrike" cap="none" normalizeH="0" baseline="0" dirty="0" err="1" smtClean="0">
                <a:ln>
                  <a:noFill/>
                </a:ln>
                <a:solidFill>
                  <a:schemeClr val="tx1"/>
                </a:solidFill>
                <a:effectLst/>
                <a:latin typeface="Sakkal Majalla" pitchFamily="2" charset="-78"/>
                <a:ea typeface="Arial" pitchFamily="34" charset="0"/>
                <a:cs typeface="Sakkal Majalla" pitchFamily="2" charset="-78"/>
              </a:rPr>
              <a:t>المناجمنت</a:t>
            </a:r>
            <a:r>
              <a:rPr kumimoji="0" lang="ar-DZ" sz="36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rPr>
              <a:t> (علم التسيير).</a:t>
            </a:r>
            <a:endParaRPr kumimoji="0" lang="ar-SA" sz="3600" b="1" i="0" u="none" strike="noStrike" cap="none" normalizeH="0" baseline="0" dirty="0" smtClean="0">
              <a:ln>
                <a:noFill/>
              </a:ln>
              <a:solidFill>
                <a:schemeClr val="tx1"/>
              </a:solidFill>
              <a:effectLst/>
              <a:latin typeface="Sakkal Majalla" pitchFamily="2" charset="-78"/>
              <a:ea typeface="Arial" pitchFamily="34" charset="0"/>
              <a:cs typeface="Sakkal Majalla"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lang="ar-SA" sz="3600" b="1" dirty="0" smtClean="0">
                <a:latin typeface="Sakkal Majalla" pitchFamily="2" charset="-78"/>
                <a:ea typeface="Arial" pitchFamily="34" charset="0"/>
                <a:cs typeface="Sakkal Majalla" pitchFamily="2" charset="-78"/>
              </a:rPr>
              <a:t>الوحدة 12 : التخطيط والتنظيم</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400" b="1" i="0" u="none" strike="noStrike" cap="none" normalizeH="0" baseline="0" dirty="0" smtClean="0">
              <a:ln>
                <a:noFill/>
              </a:ln>
              <a:solidFill>
                <a:schemeClr val="tx1"/>
              </a:solidFill>
              <a:effectLst/>
              <a:latin typeface="Times New Roman" pitchFamily="18" charset="0"/>
              <a:ea typeface="Arial" pitchFamily="34" charset="0"/>
              <a:cs typeface="MCS Diwany2 S_U normal."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7" name="Connecteur droit avec flèche 6"/>
          <p:cNvCxnSpPr/>
          <p:nvPr/>
        </p:nvCxnSpPr>
        <p:spPr>
          <a:xfrm>
            <a:off x="1285852" y="2357430"/>
            <a:ext cx="6786610"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14282" y="96260"/>
            <a:ext cx="871543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أولا: حسب المعيار الزمني:</a:t>
            </a:r>
            <a:endParaRPr kumimoji="0" lang="fr-FR" sz="3200" b="0" i="0" u="none" strike="noStrike" cap="none" normalizeH="0" baseline="0" dirty="0" smtClean="0">
              <a:ln>
                <a:noFill/>
              </a:ln>
              <a:solidFill>
                <a:srgbClr val="FF0000"/>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accent3">
                    <a:lumMod val="50000"/>
                  </a:schemeClr>
                </a:solidFill>
                <a:effectLst/>
                <a:latin typeface="Sakkal Majalla" pitchFamily="2" charset="-78"/>
                <a:ea typeface="Calibri" pitchFamily="34" charset="0"/>
                <a:cs typeface="Sakkal Majalla" pitchFamily="2" charset="-78"/>
              </a:rPr>
              <a:t>1. </a:t>
            </a:r>
            <a:r>
              <a:rPr kumimoji="0" lang="ar-DZ" sz="3200" b="1" i="0" u="none" strike="noStrike" cap="none" normalizeH="0" baseline="0" dirty="0" smtClean="0">
                <a:ln>
                  <a:noFill/>
                </a:ln>
                <a:solidFill>
                  <a:schemeClr val="accent3">
                    <a:lumMod val="50000"/>
                  </a:schemeClr>
                </a:solidFill>
                <a:effectLst/>
                <a:latin typeface="Sakkal Majalla" pitchFamily="2" charset="-78"/>
                <a:ea typeface="Calibri" pitchFamily="34" charset="0"/>
                <a:cs typeface="Sakkal Majalla" pitchFamily="2" charset="-78"/>
              </a:rPr>
              <a:t>التخطيط طويل</a:t>
            </a:r>
            <a:r>
              <a:rPr kumimoji="0" lang="ar-SA" sz="3200" b="1" i="0" u="none" strike="noStrike" cap="none" normalizeH="0" dirty="0" smtClean="0">
                <a:ln>
                  <a:noFill/>
                </a:ln>
                <a:solidFill>
                  <a:schemeClr val="accent3">
                    <a:lumMod val="50000"/>
                  </a:schemeClr>
                </a:solidFill>
                <a:effectLst/>
                <a:latin typeface="Sakkal Majalla" pitchFamily="2" charset="-78"/>
                <a:ea typeface="Calibri" pitchFamily="34" charset="0"/>
                <a:cs typeface="Sakkal Majalla" pitchFamily="2" charset="-78"/>
              </a:rPr>
              <a:t> </a:t>
            </a:r>
            <a:r>
              <a:rPr kumimoji="0" lang="ar-DZ" sz="3200" b="1" i="0" u="none" strike="noStrike" cap="none" normalizeH="0" baseline="0" dirty="0" smtClean="0">
                <a:ln>
                  <a:noFill/>
                </a:ln>
                <a:solidFill>
                  <a:schemeClr val="accent3">
                    <a:lumMod val="50000"/>
                  </a:schemeClr>
                </a:solidFill>
                <a:effectLst/>
                <a:latin typeface="Sakkal Majalla" pitchFamily="2" charset="-78"/>
                <a:ea typeface="Calibri" pitchFamily="34" charset="0"/>
                <a:cs typeface="Sakkal Majalla" pitchFamily="2" charset="-78"/>
              </a:rPr>
              <a:t>الأجل(الإستراتيجي):</a:t>
            </a:r>
            <a:endParaRPr kumimoji="0" lang="en-US" sz="3200" b="0" i="0" u="none" strike="noStrike" cap="none" normalizeH="0" baseline="0" dirty="0" smtClean="0">
              <a:ln>
                <a:noFill/>
              </a:ln>
              <a:solidFill>
                <a:schemeClr val="accent3">
                  <a:lumMod val="50000"/>
                </a:schemeClr>
              </a:solidFill>
              <a:effectLst/>
              <a:latin typeface="Sakkal Majalla" pitchFamily="2" charset="-78"/>
              <a:ea typeface="Calibri" pitchFamily="34" charset="0"/>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وهو التخطيط الذي تزيد مدته عن 5 سنوات ويسمى بالإستراتيجي بسبب</a:t>
            </a:r>
            <a:r>
              <a:rPr kumimoji="0" lang="fr-FR"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ارتباطه بالسياسات والأهداف الرئيسية للمنظمة. هذا النوع من التخطيط تقوم </a:t>
            </a:r>
            <a:r>
              <a:rPr kumimoji="0" lang="ar-DZ" sz="32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به</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الإدارة العليا. وتقسم الخطة إلى مجموعة من الخطط متوسطة الأجل</a:t>
            </a:r>
            <a:r>
              <a:rPr kumimoji="0" lang="fr-FR"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a:t>
            </a:r>
            <a:r>
              <a:rPr kumimoji="0" lang="fr-FR" sz="3200" b="0" i="0" u="none" strike="noStrike" cap="none" normalizeH="0" baseline="0" dirty="0" smtClean="0">
                <a:ln>
                  <a:noFill/>
                </a:ln>
                <a:solidFill>
                  <a:schemeClr val="tx1"/>
                </a:solidFill>
                <a:effectLst/>
                <a:latin typeface="Sakkal Majalla" pitchFamily="2" charset="-78"/>
                <a:cs typeface="Sakkal Majalla" pitchFamily="2" charset="-78"/>
              </a:rPr>
              <a:t> </a:t>
            </a:r>
          </a:p>
        </p:txBody>
      </p:sp>
      <p:sp>
        <p:nvSpPr>
          <p:cNvPr id="20482" name="Rectangle 2"/>
          <p:cNvSpPr>
            <a:spLocks noChangeArrowheads="1"/>
          </p:cNvSpPr>
          <p:nvPr/>
        </p:nvSpPr>
        <p:spPr bwMode="auto">
          <a:xfrm>
            <a:off x="214282" y="2857496"/>
            <a:ext cx="8715436"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accent3">
                    <a:lumMod val="50000"/>
                  </a:schemeClr>
                </a:solidFill>
                <a:effectLst/>
                <a:latin typeface="Sakkal Majalla" pitchFamily="2" charset="-78"/>
                <a:ea typeface="Calibri" pitchFamily="34" charset="0"/>
                <a:cs typeface="Sakkal Majalla" pitchFamily="2" charset="-78"/>
              </a:rPr>
              <a:t>2. </a:t>
            </a:r>
            <a:r>
              <a:rPr kumimoji="0" lang="ar-DZ" sz="3200" b="1" i="0" u="none" strike="noStrike" cap="none" normalizeH="0" baseline="0" dirty="0" smtClean="0">
                <a:ln>
                  <a:noFill/>
                </a:ln>
                <a:solidFill>
                  <a:schemeClr val="accent3">
                    <a:lumMod val="50000"/>
                  </a:schemeClr>
                </a:solidFill>
                <a:effectLst/>
                <a:latin typeface="Sakkal Majalla" pitchFamily="2" charset="-78"/>
                <a:ea typeface="Calibri" pitchFamily="34" charset="0"/>
                <a:cs typeface="Sakkal Majalla" pitchFamily="2" charset="-78"/>
              </a:rPr>
              <a:t>التخطيط متوسط الأجل:</a:t>
            </a:r>
            <a:endParaRPr kumimoji="0" lang="fr-FR" sz="3200" b="0" i="0" u="none" strike="noStrike" cap="none" normalizeH="0" baseline="0" dirty="0" smtClean="0">
              <a:ln>
                <a:noFill/>
              </a:ln>
              <a:solidFill>
                <a:schemeClr val="accent3">
                  <a:lumMod val="50000"/>
                </a:schemeClr>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تكون مدته تتراوح ما بين سنة و5 سنوات وهو ترجمة الأهداف الرئيسية للمنظمة إلى برامج عمل عامة وتحديد الإمكانيات المادية والبشرية اللازمة  وهو من مسؤولية الإدارة الوسطى. ويقسم بدوره إلى مجموعة من الخطط قصيرة الأجل .</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accent3">
                    <a:lumMod val="50000"/>
                  </a:schemeClr>
                </a:solidFill>
                <a:effectLst/>
                <a:latin typeface="Sakkal Majalla" pitchFamily="2" charset="-78"/>
                <a:ea typeface="Calibri" pitchFamily="34" charset="0"/>
                <a:cs typeface="Sakkal Majalla" pitchFamily="2" charset="-78"/>
              </a:rPr>
              <a:t>3. </a:t>
            </a:r>
            <a:r>
              <a:rPr kumimoji="0" lang="ar-DZ" sz="3200" b="1" i="0" u="none" strike="noStrike" cap="none" normalizeH="0" baseline="0" dirty="0" smtClean="0">
                <a:ln>
                  <a:noFill/>
                </a:ln>
                <a:solidFill>
                  <a:schemeClr val="accent3">
                    <a:lumMod val="50000"/>
                  </a:schemeClr>
                </a:solidFill>
                <a:effectLst/>
                <a:latin typeface="Sakkal Majalla" pitchFamily="2" charset="-78"/>
                <a:ea typeface="Calibri" pitchFamily="34" charset="0"/>
                <a:cs typeface="Sakkal Majalla" pitchFamily="2" charset="-78"/>
              </a:rPr>
              <a:t>التخطيط قصير الأجل:</a:t>
            </a:r>
            <a:endParaRPr kumimoji="0" lang="fr-FR" sz="3200" b="0" i="0" u="none" strike="noStrike" cap="none" normalizeH="0" baseline="0" dirty="0" smtClean="0">
              <a:ln>
                <a:noFill/>
              </a:ln>
              <a:solidFill>
                <a:schemeClr val="accent3">
                  <a:lumMod val="50000"/>
                </a:schemeClr>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وتكون مدته أقل من سنة يتم فيها تحويل الخطط والبرامج العامة إلى برامج عمل تفصيلية وتقوم بتنفيذه الإدارة القاعدية.</a:t>
            </a:r>
            <a:endParaRPr kumimoji="0" lang="ar-DZ" sz="320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85720" y="1285860"/>
            <a:ext cx="8572560" cy="353943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accent6">
                    <a:lumMod val="50000"/>
                  </a:schemeClr>
                </a:solidFill>
                <a:effectLst/>
                <a:latin typeface="Sakkal Majalla" pitchFamily="2" charset="-78"/>
                <a:ea typeface="Calibri" pitchFamily="34" charset="0"/>
                <a:cs typeface="Sakkal Majalla" pitchFamily="2" charset="-78"/>
              </a:rPr>
              <a:t>ثانيا: حسب معيار النشاط:</a:t>
            </a:r>
            <a:endParaRPr kumimoji="0" lang="fr-FR" sz="3200" b="0" i="0" u="none" strike="noStrike" cap="none" normalizeH="0" baseline="0" dirty="0" smtClean="0">
              <a:ln>
                <a:noFill/>
              </a:ln>
              <a:solidFill>
                <a:schemeClr val="accent6">
                  <a:lumMod val="50000"/>
                </a:schemeClr>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1.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خطط الإنتاج:</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وفيها يتم تحديد نوعية وحجم الإنتاج ومراحله </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2.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خطط </a:t>
            </a:r>
            <a:r>
              <a:rPr kumimoji="0" lang="ar-DZ" sz="3200" b="1"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الإستثمار</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وفيها يتم تحديد نوع </a:t>
            </a:r>
            <a:r>
              <a:rPr kumimoji="0" lang="ar-DZ" sz="32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الإستثمارات</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المبرمجة والمبالغ المخصصة لها وكيفية تمويلها</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3.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خطط التوزيع:</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وتتضمن سياسات التوزيع  المنتهجة من قبل المنظمة.</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4.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خطط البحث والتطوير:</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وتتضمن سياسات البحث العلمي المتبعة من طرف المنظمة بغية الوصول إلى منتجات تنافسية يمكن تسويقها.</a:t>
            </a:r>
            <a:endParaRPr kumimoji="0" lang="ar-DZ" sz="320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428564" y="500042"/>
            <a:ext cx="8429716" cy="5509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accent6">
                    <a:lumMod val="50000"/>
                  </a:schemeClr>
                </a:solidFill>
                <a:effectLst/>
                <a:latin typeface="Sakkal Majalla" pitchFamily="2" charset="-78"/>
                <a:ea typeface="Calibri" pitchFamily="34" charset="0"/>
                <a:cs typeface="Sakkal Majalla" pitchFamily="2" charset="-78"/>
              </a:rPr>
              <a:t>ثالثا: معيار الشمول(النطاق):</a:t>
            </a:r>
            <a:endParaRPr kumimoji="0" lang="fr-FR" sz="3200" b="0" i="0" u="none" strike="noStrike" cap="none" normalizeH="0" baseline="0" dirty="0" smtClean="0">
              <a:ln>
                <a:noFill/>
              </a:ln>
              <a:solidFill>
                <a:schemeClr val="accent6">
                  <a:lumMod val="50000"/>
                </a:schemeClr>
              </a:solidFill>
              <a:effectLst/>
              <a:latin typeface="Sakkal Majalla" pitchFamily="2" charset="-78"/>
              <a:cs typeface="Sakkal Majalla" pitchFamily="2" charset="-78"/>
            </a:endParaRPr>
          </a:p>
          <a:p>
            <a:pPr marL="514350" marR="0" lvl="0" indent="-514350" algn="r" defTabSz="914400" rtl="1" eaLnBrk="0" fontAlgn="base" latinLnBrk="0" hangingPunct="0">
              <a:lnSpc>
                <a:spcPct val="100000"/>
              </a:lnSpc>
              <a:spcBef>
                <a:spcPct val="0"/>
              </a:spcBef>
              <a:spcAft>
                <a:spcPct val="0"/>
              </a:spcAft>
              <a:buClrTx/>
              <a:buSzTx/>
              <a:buFontTx/>
              <a:buAutoNum type="arabicPeriod"/>
              <a:tabLst/>
            </a:pPr>
            <a:r>
              <a:rPr kumimoji="0" lang="ar-DZ" sz="32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السياسات</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a:t>
            </a:r>
            <a:r>
              <a:rPr kumimoji="0" lang="ar-SA"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وهي تصريح عام يسترشد </a:t>
            </a:r>
            <a:r>
              <a:rPr kumimoji="0" lang="ar-DZ" sz="32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بها</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المرؤوسون عند اتخاذهم</a:t>
            </a:r>
            <a:r>
              <a:rPr kumimoji="0" lang="ar-SA" sz="3200" b="0" i="0" u="none" strike="noStrike" cap="none" normalizeH="0" dirty="0" smtClean="0">
                <a:ln>
                  <a:noFill/>
                </a:ln>
                <a:solidFill>
                  <a:schemeClr val="tx1"/>
                </a:solidFill>
                <a:effectLst/>
                <a:latin typeface="Sakkal Majalla" pitchFamily="2" charset="-78"/>
                <a:ea typeface="Calibri" pitchFamily="34" charset="0"/>
                <a:cs typeface="Sakkal Majalla" pitchFamily="2" charset="-78"/>
              </a:rPr>
              <a:t> </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القرارات فهي لأتعلم المدير الفرعي ماذا يعمل بالضبط ولكنها تحدد له المجال الذي سيتخذ  قراراته داخله. وتوضع من طرف الإدارة العليا؛ مثلا إذا كانت سياسة المنظمة تتمثل في فتح فروع للتوزيع في المناطق ذات الكثافة السكانية المرتفعة هذه السياسة تسمح لمدير المبيعات أن يفتح مثل هذه الفروع دون الرجوع إلى الإدارة العليا في كل مرة.</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2. </a:t>
            </a:r>
            <a:r>
              <a:rPr kumimoji="0" lang="ar-DZ" sz="32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الإجراءات(الأوامر):</a:t>
            </a:r>
            <a:r>
              <a:rPr kumimoji="0" lang="ar-SA" sz="32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    </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هي عبارة عن خطط تتضمن وسيلة تنفيذ الأنشطة وهي بذلك تحتوي على التفصيل الدقيقة للكيفية التي يجب </a:t>
            </a:r>
            <a:r>
              <a:rPr kumimoji="0" lang="ar-DZ" sz="32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اتباعها</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لتنفيذ النشاط المعني وهي تعتبر كمرشد للعمل.</a:t>
            </a:r>
            <a:endParaRPr kumimoji="0" lang="ar-DZ" sz="320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714612" y="571480"/>
            <a:ext cx="3143272" cy="64633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MCS Diwany2 S_I normal."/>
                <a:ea typeface="Calibri" pitchFamily="34" charset="0"/>
                <a:cs typeface="Arial" pitchFamily="34" charset="0"/>
              </a:rPr>
              <a:t>4. </a:t>
            </a:r>
            <a:r>
              <a:rPr kumimoji="0" lang="ar-DZ" sz="3600" b="1" i="0" u="none" strike="noStrike" cap="none" normalizeH="0" baseline="0" dirty="0" smtClean="0">
                <a:ln>
                  <a:noFill/>
                </a:ln>
                <a:solidFill>
                  <a:schemeClr val="tx1"/>
                </a:solidFill>
                <a:effectLst/>
                <a:latin typeface="MCS Diwany2 S_I normal."/>
                <a:ea typeface="Calibri" pitchFamily="34" charset="0"/>
                <a:cs typeface="Arial" pitchFamily="34" charset="0"/>
              </a:rPr>
              <a:t>أهداف التخطيط</a:t>
            </a:r>
            <a:endParaRPr kumimoji="0" lang="ar-DZ"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58" name="Rectangle 2"/>
          <p:cNvSpPr>
            <a:spLocks noChangeArrowheads="1"/>
          </p:cNvSpPr>
          <p:nvPr/>
        </p:nvSpPr>
        <p:spPr bwMode="auto">
          <a:xfrm>
            <a:off x="214282" y="2000240"/>
            <a:ext cx="8715372" cy="255454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1.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التغلب على حالة عدم التأكد </a:t>
            </a:r>
            <a:r>
              <a:rPr kumimoji="0" lang="ar-DZ" sz="3200" b="1"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ل</a:t>
            </a: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فادي القرارات العشوائية.</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2.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تركيز الاهتمام على الأهداف المرجوة</a:t>
            </a:r>
            <a:r>
              <a:rPr kumimoji="0" lang="ar-SA" sz="3200" b="1" i="0" u="none" strike="noStrike" cap="none" normalizeH="0" dirty="0" smtClean="0">
                <a:ln>
                  <a:noFill/>
                </a:ln>
                <a:solidFill>
                  <a:schemeClr val="tx1"/>
                </a:solidFill>
                <a:effectLst/>
                <a:latin typeface="Sakkal Majalla" pitchFamily="2" charset="-78"/>
                <a:ea typeface="Calibri" pitchFamily="34" charset="0"/>
                <a:cs typeface="Sakkal Majalla" pitchFamily="2" charset="-78"/>
              </a:rPr>
              <a:t> أي</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تحقيق الأهداف المخطط لها.</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3.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الوصول إلى التشغيل الاقتصادي:</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استغلال الموارد المادية والمالية والبشرية.</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4.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تسهيل عملية الرقابة:</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تحديد مهام </a:t>
            </a:r>
            <a:r>
              <a:rPr kumimoji="0" lang="ar-DZ" sz="32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المسؤولين</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حتى تتم مراقبتها.</a:t>
            </a:r>
            <a:endParaRPr kumimoji="0" lang="ar-DZ" sz="320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43174" y="2428868"/>
            <a:ext cx="3709327" cy="83099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400050" indent="-400050" algn="ctr" rtl="1">
              <a:buFont typeface="+mj-lt"/>
              <a:buAutoNum type="romanUcPeriod" startAt="2"/>
            </a:pPr>
            <a:r>
              <a:rPr lang="ar-SA" sz="4800" b="1" dirty="0" smtClean="0">
                <a:solidFill>
                  <a:schemeClr val="tx1"/>
                </a:solidFill>
                <a:latin typeface="Sakkal Majalla" pitchFamily="2" charset="-78"/>
                <a:ea typeface="Arial" pitchFamily="34" charset="0"/>
                <a:cs typeface="Sakkal Majalla" pitchFamily="2" charset="-78"/>
              </a:rPr>
              <a:t>التنظيم</a:t>
            </a:r>
            <a:endParaRPr lang="fr-FR" sz="48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071934" y="214290"/>
            <a:ext cx="4857784" cy="649408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3424238" algn="l"/>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الوضعية:</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3424238" algn="l"/>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من بين الوظائف الأساسية لعملية التسيير بعد التخطيط نجد أيضا التنظيم فعمل المؤسسة وتعقيداتها تفرض وجود تنظيم لها فمن بين الأدوار الرئيسية للتنظيم مثلا نجد أنه يساهم في تحديد المهام وتوزيع المسؤوليات وبذلك سيساهم في الحد من </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النزاعات داخل </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المنظمة ويتجسد التنظيم في المؤسسة من خلال الهيكل التنظيمي للمؤسسة </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3424238" algn="l"/>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فما المقصود بالتنظيم؟ و ما هي الخطوات المتبعة للقيام بعملية التنظيم؟ وما هي أنواعه؟</a:t>
            </a:r>
            <a:endParaRPr kumimoji="0" lang="ar-DZ" sz="3200" b="0" i="0" u="none" strike="noStrike" cap="none" normalizeH="0" baseline="0" dirty="0" smtClean="0">
              <a:ln>
                <a:noFill/>
              </a:ln>
              <a:solidFill>
                <a:schemeClr val="tx1"/>
              </a:solidFill>
              <a:effectLst/>
              <a:latin typeface="Sakkal Majalla" pitchFamily="2" charset="-78"/>
              <a:cs typeface="Sakkal Majalla" pitchFamily="2" charset="-78"/>
            </a:endParaRPr>
          </a:p>
        </p:txBody>
      </p:sp>
      <p:pic>
        <p:nvPicPr>
          <p:cNvPr id="1026" name="Picture 2" descr="C:\Users\salhi\Desktop\Strategic_Organization_Structuring_0.png"/>
          <p:cNvPicPr>
            <a:picLocks noChangeAspect="1" noChangeArrowheads="1"/>
          </p:cNvPicPr>
          <p:nvPr/>
        </p:nvPicPr>
        <p:blipFill>
          <a:blip r:embed="rId2"/>
          <a:srcRect/>
          <a:stretch>
            <a:fillRect/>
          </a:stretch>
        </p:blipFill>
        <p:spPr bwMode="auto">
          <a:xfrm>
            <a:off x="0" y="1428736"/>
            <a:ext cx="4143372" cy="32813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121"/>
                                        </p:tgtEl>
                                        <p:attrNameLst>
                                          <p:attrName>style.visibility</p:attrName>
                                        </p:attrNameLst>
                                      </p:cBhvr>
                                      <p:to>
                                        <p:strVal val="visible"/>
                                      </p:to>
                                    </p:set>
                                    <p:anim calcmode="discrete" valueType="clr">
                                      <p:cBhvr override="childStyle">
                                        <p:cTn id="7" dur="80"/>
                                        <p:tgtEl>
                                          <p:spTgt spid="512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1"/>
                                        </p:tgtEl>
                                        <p:attrNameLst>
                                          <p:attrName>fillcolor</p:attrName>
                                        </p:attrNameLst>
                                      </p:cBhvr>
                                      <p:tavLst>
                                        <p:tav tm="0">
                                          <p:val>
                                            <p:clrVal>
                                              <a:schemeClr val="accent2"/>
                                            </p:clrVal>
                                          </p:val>
                                        </p:tav>
                                        <p:tav tm="50000">
                                          <p:val>
                                            <p:clrVal>
                                              <a:schemeClr val="hlink"/>
                                            </p:clrVal>
                                          </p:val>
                                        </p:tav>
                                      </p:tavLst>
                                    </p:anim>
                                    <p:set>
                                      <p:cBhvr>
                                        <p:cTn id="9" dur="80"/>
                                        <p:tgtEl>
                                          <p:spTgt spid="5121"/>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1000" fill="hold"/>
                                        <p:tgtEl>
                                          <p:spTgt spid="1026"/>
                                        </p:tgtEl>
                                        <p:attrNameLst>
                                          <p:attrName>ppt_x</p:attrName>
                                        </p:attrNameLst>
                                      </p:cBhvr>
                                      <p:tavLst>
                                        <p:tav tm="0">
                                          <p:val>
                                            <p:strVal val="#ppt_x-.2"/>
                                          </p:val>
                                        </p:tav>
                                        <p:tav tm="100000">
                                          <p:val>
                                            <p:strVal val="#ppt_x"/>
                                          </p:val>
                                        </p:tav>
                                      </p:tavLst>
                                    </p:anim>
                                    <p:anim calcmode="lin" valueType="num">
                                      <p:cBhvr>
                                        <p:cTn id="15"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14282" y="1389768"/>
            <a:ext cx="8643966" cy="353943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1. </a:t>
            </a:r>
            <a:r>
              <a:rPr kumimoji="0" lang="ar-DZ" sz="28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تعريف التنظيم:</a:t>
            </a:r>
            <a:endParaRPr kumimoji="0" lang="fr-FR" sz="2800" b="0" i="0" u="none" strike="noStrike" cap="none" normalizeH="0" baseline="0" dirty="0" smtClean="0">
              <a:ln>
                <a:noFill/>
              </a:ln>
              <a:solidFill>
                <a:srgbClr val="FF0000"/>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هو </a:t>
            </a:r>
            <a:r>
              <a:rPr kumimoji="0" lang="ar-DZ"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تجميع الأنشطة الضرورية لتحقيق أهداف المنظمة وإسناد كل مجموعة من مجموعات النشاط إلى مدير يتمتع بالسلطة اللازمة لأداء هذا النشاط وبالتالي فإن التنظيم ينطوي على تحديد علاقات السلطة مع التنسيق بينها </a:t>
            </a:r>
            <a:r>
              <a:rPr kumimoji="0" lang="ar-DZ" sz="2800" b="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أفقيا ورأسيا </a:t>
            </a:r>
            <a:r>
              <a:rPr kumimoji="0" lang="ar-DZ"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داخل هيكل المنظمة.</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من</a:t>
            </a:r>
            <a:r>
              <a:rPr kumimoji="0" lang="ar-SA" sz="2800" b="0" i="0" u="none" strike="noStrike" cap="none" normalizeH="0" dirty="0" smtClean="0">
                <a:ln>
                  <a:noFill/>
                </a:ln>
                <a:solidFill>
                  <a:schemeClr val="tx1"/>
                </a:solidFill>
                <a:effectLst/>
                <a:latin typeface="Sakkal Majalla" pitchFamily="2" charset="-78"/>
                <a:ea typeface="Calibri" pitchFamily="34" charset="0"/>
                <a:cs typeface="Sakkal Majalla" pitchFamily="2" charset="-78"/>
              </a:rPr>
              <a:t> ما </a:t>
            </a:r>
            <a:r>
              <a:rPr kumimoji="0" lang="ar-DZ"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سابق </a:t>
            </a:r>
            <a:r>
              <a:rPr kumimoji="0" lang="ar-DZ"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يتضح بأنه ليكون هناك تنظيم يجب توفر عنصرين</a:t>
            </a:r>
            <a:r>
              <a:rPr kumimoji="0" lang="ar-DZ" sz="2800" b="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 رئيسيين </a:t>
            </a:r>
            <a:r>
              <a:rPr kumimoji="0" lang="ar-DZ" sz="28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هما </a:t>
            </a:r>
            <a:endParaRPr kumimoji="0" lang="fr-FR" sz="28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2800" b="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المهام المطلوب تأديتها والأشخاص المكلفين بتنفيذها.</a:t>
            </a:r>
            <a:endParaRPr kumimoji="0" lang="fr-FR" sz="2800" b="0" i="0" u="none" strike="noStrike" cap="none" normalizeH="0" baseline="0" dirty="0" smtClean="0">
              <a:ln>
                <a:noFill/>
              </a:ln>
              <a:solidFill>
                <a:srgbClr val="FF0000"/>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2800" b="0"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العلاقات اللازمة لتأمين التنسيق فيما بين المهام والأشخاص. </a:t>
            </a:r>
            <a:endParaRPr kumimoji="0" lang="ar-DZ" sz="2800" b="0" i="0" u="none" strike="noStrike" cap="none" normalizeH="0" baseline="0" dirty="0" smtClean="0">
              <a:ln>
                <a:noFill/>
              </a:ln>
              <a:solidFill>
                <a:srgbClr val="FF0000"/>
              </a:solidFill>
              <a:effectLst/>
              <a:latin typeface="Sakkal Majalla" pitchFamily="2" charset="-78"/>
              <a:cs typeface="Sakkal Majall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097">
                                            <p:txEl>
                                              <p:pRg st="0" end="0"/>
                                            </p:txEl>
                                          </p:spTgt>
                                        </p:tgtEl>
                                        <p:attrNameLst>
                                          <p:attrName>style.visibility</p:attrName>
                                        </p:attrNameLst>
                                      </p:cBhvr>
                                      <p:to>
                                        <p:strVal val="visible"/>
                                      </p:to>
                                    </p:set>
                                    <p:anim calcmode="lin" valueType="num">
                                      <p:cBhvr>
                                        <p:cTn id="7" dur="1000" fill="hold"/>
                                        <p:tgtEl>
                                          <p:spTgt spid="4097">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09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09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097">
                                            <p:txEl>
                                              <p:pRg st="1" end="1"/>
                                            </p:txEl>
                                          </p:spTgt>
                                        </p:tgtEl>
                                        <p:attrNameLst>
                                          <p:attrName>style.visibility</p:attrName>
                                        </p:attrNameLst>
                                      </p:cBhvr>
                                      <p:to>
                                        <p:strVal val="visible"/>
                                      </p:to>
                                    </p:set>
                                    <p:anim calcmode="lin" valueType="num">
                                      <p:cBhvr>
                                        <p:cTn id="14" dur="1000" fill="hold"/>
                                        <p:tgtEl>
                                          <p:spTgt spid="4097">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409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09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4097">
                                            <p:txEl>
                                              <p:pRg st="2" end="2"/>
                                            </p:txEl>
                                          </p:spTgt>
                                        </p:tgtEl>
                                        <p:attrNameLst>
                                          <p:attrName>style.visibility</p:attrName>
                                        </p:attrNameLst>
                                      </p:cBhvr>
                                      <p:to>
                                        <p:strVal val="visible"/>
                                      </p:to>
                                    </p:set>
                                    <p:anim calcmode="lin" valueType="num">
                                      <p:cBhvr>
                                        <p:cTn id="21" dur="1000" fill="hold"/>
                                        <p:tgtEl>
                                          <p:spTgt spid="4097">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409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097">
                                            <p:txEl>
                                              <p:pRg st="2" end="2"/>
                                            </p:txEl>
                                          </p:spTgt>
                                        </p:tgtEl>
                                      </p:cBhvr>
                                    </p:animEffect>
                                  </p:childTnLst>
                                </p:cTn>
                              </p:par>
                              <p:par>
                                <p:cTn id="24" presetID="29" presetClass="entr" presetSubtype="0" fill="hold" nodeType="withEffect">
                                  <p:stCondLst>
                                    <p:cond delay="0"/>
                                  </p:stCondLst>
                                  <p:childTnLst>
                                    <p:set>
                                      <p:cBhvr>
                                        <p:cTn id="25" dur="1" fill="hold">
                                          <p:stCondLst>
                                            <p:cond delay="0"/>
                                          </p:stCondLst>
                                        </p:cTn>
                                        <p:tgtEl>
                                          <p:spTgt spid="4097">
                                            <p:txEl>
                                              <p:pRg st="3" end="3"/>
                                            </p:txEl>
                                          </p:spTgt>
                                        </p:tgtEl>
                                        <p:attrNameLst>
                                          <p:attrName>style.visibility</p:attrName>
                                        </p:attrNameLst>
                                      </p:cBhvr>
                                      <p:to>
                                        <p:strVal val="visible"/>
                                      </p:to>
                                    </p:set>
                                    <p:anim calcmode="lin" valueType="num">
                                      <p:cBhvr>
                                        <p:cTn id="26" dur="1000" fill="hold"/>
                                        <p:tgtEl>
                                          <p:spTgt spid="4097">
                                            <p:txEl>
                                              <p:pRg st="3" end="3"/>
                                            </p:txEl>
                                          </p:spTgt>
                                        </p:tgtEl>
                                        <p:attrNameLst>
                                          <p:attrName>ppt_x</p:attrName>
                                        </p:attrNameLst>
                                      </p:cBhvr>
                                      <p:tavLst>
                                        <p:tav tm="0">
                                          <p:val>
                                            <p:strVal val="#ppt_x-.2"/>
                                          </p:val>
                                        </p:tav>
                                        <p:tav tm="100000">
                                          <p:val>
                                            <p:strVal val="#ppt_x"/>
                                          </p:val>
                                        </p:tav>
                                      </p:tavLst>
                                    </p:anim>
                                    <p:anim calcmode="lin" valueType="num">
                                      <p:cBhvr>
                                        <p:cTn id="27" dur="1000" fill="hold"/>
                                        <p:tgtEl>
                                          <p:spTgt spid="409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4097">
                                            <p:txEl>
                                              <p:pRg st="3" end="3"/>
                                            </p:txEl>
                                          </p:spTgt>
                                        </p:tgtEl>
                                      </p:cBhvr>
                                    </p:animEffect>
                                  </p:childTnLst>
                                </p:cTn>
                              </p:par>
                              <p:par>
                                <p:cTn id="29" presetID="29" presetClass="entr" presetSubtype="0" fill="hold" nodeType="withEffect">
                                  <p:stCondLst>
                                    <p:cond delay="0"/>
                                  </p:stCondLst>
                                  <p:childTnLst>
                                    <p:set>
                                      <p:cBhvr>
                                        <p:cTn id="30" dur="1" fill="hold">
                                          <p:stCondLst>
                                            <p:cond delay="0"/>
                                          </p:stCondLst>
                                        </p:cTn>
                                        <p:tgtEl>
                                          <p:spTgt spid="4097">
                                            <p:txEl>
                                              <p:pRg st="4" end="4"/>
                                            </p:txEl>
                                          </p:spTgt>
                                        </p:tgtEl>
                                        <p:attrNameLst>
                                          <p:attrName>style.visibility</p:attrName>
                                        </p:attrNameLst>
                                      </p:cBhvr>
                                      <p:to>
                                        <p:strVal val="visible"/>
                                      </p:to>
                                    </p:set>
                                    <p:anim calcmode="lin" valueType="num">
                                      <p:cBhvr>
                                        <p:cTn id="31" dur="1000" fill="hold"/>
                                        <p:tgtEl>
                                          <p:spTgt spid="4097">
                                            <p:txEl>
                                              <p:pRg st="4" end="4"/>
                                            </p:txEl>
                                          </p:spTgt>
                                        </p:tgtEl>
                                        <p:attrNameLst>
                                          <p:attrName>ppt_x</p:attrName>
                                        </p:attrNameLst>
                                      </p:cBhvr>
                                      <p:tavLst>
                                        <p:tav tm="0">
                                          <p:val>
                                            <p:strVal val="#ppt_x-.2"/>
                                          </p:val>
                                        </p:tav>
                                        <p:tav tm="100000">
                                          <p:val>
                                            <p:strVal val="#ppt_x"/>
                                          </p:val>
                                        </p:tav>
                                      </p:tavLst>
                                    </p:anim>
                                    <p:anim calcmode="lin" valueType="num">
                                      <p:cBhvr>
                                        <p:cTn id="32" dur="1000" fill="hold"/>
                                        <p:tgtEl>
                                          <p:spTgt spid="409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3" dur="1000"/>
                                        <p:tgtEl>
                                          <p:spTgt spid="409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57158" y="476321"/>
            <a:ext cx="8572560" cy="4524315"/>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2. </a:t>
            </a:r>
            <a:r>
              <a:rPr kumimoji="0" lang="ar-DZ" sz="32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خطوات عملية التنظيم:</a:t>
            </a:r>
            <a:endParaRPr kumimoji="0" lang="fr-FR" sz="3200" b="0" i="0" u="none" strike="noStrike" cap="none" normalizeH="0" baseline="0" dirty="0" smtClean="0">
              <a:ln>
                <a:noFill/>
              </a:ln>
              <a:solidFill>
                <a:srgbClr val="FF0000"/>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للقيام بعملية التنظيم نتبع الخطوات التالية:</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تحديد الأهداف المراد تحقيقها بشكل واضح وصريح.</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تقسيم العمل إلى أنشطة.</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تجميع الأنشطة المتجانسة في مجموعات.</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تعيين واجبات كل نشاط.</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إسناد المهام للأفراد المؤهلين.</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تفويض السلطة أو الصلاحيات الضرورية للأفراد لتمكينهم من أداء مهامهم على أكمل وجه.</a:t>
            </a:r>
            <a:endParaRPr kumimoji="0" lang="ar-DZ" sz="320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073">
                                            <p:txEl>
                                              <p:pRg st="0" end="0"/>
                                            </p:txEl>
                                          </p:spTgt>
                                        </p:tgtEl>
                                        <p:attrNameLst>
                                          <p:attrName>style.visibility</p:attrName>
                                        </p:attrNameLst>
                                      </p:cBhvr>
                                      <p:to>
                                        <p:strVal val="visible"/>
                                      </p:to>
                                    </p:set>
                                    <p:anim calcmode="lin" valueType="num">
                                      <p:cBhvr>
                                        <p:cTn id="7" dur="1000" fill="hold"/>
                                        <p:tgtEl>
                                          <p:spTgt spid="307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07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3">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3073">
                                            <p:txEl>
                                              <p:pRg st="1" end="1"/>
                                            </p:txEl>
                                          </p:spTgt>
                                        </p:tgtEl>
                                        <p:attrNameLst>
                                          <p:attrName>style.visibility</p:attrName>
                                        </p:attrNameLst>
                                      </p:cBhvr>
                                      <p:to>
                                        <p:strVal val="visible"/>
                                      </p:to>
                                    </p:set>
                                    <p:anim calcmode="lin" valueType="num">
                                      <p:cBhvr>
                                        <p:cTn id="12" dur="1000" fill="hold"/>
                                        <p:tgtEl>
                                          <p:spTgt spid="3073">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307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07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073">
                                            <p:txEl>
                                              <p:pRg st="2" end="2"/>
                                            </p:txEl>
                                          </p:spTgt>
                                        </p:tgtEl>
                                        <p:attrNameLst>
                                          <p:attrName>style.visibility</p:attrName>
                                        </p:attrNameLst>
                                      </p:cBhvr>
                                      <p:to>
                                        <p:strVal val="visible"/>
                                      </p:to>
                                    </p:set>
                                    <p:anim calcmode="lin" valueType="num">
                                      <p:cBhvr>
                                        <p:cTn id="19" dur="1000" fill="hold"/>
                                        <p:tgtEl>
                                          <p:spTgt spid="3073">
                                            <p:txEl>
                                              <p:pRg st="2" end="2"/>
                                            </p:txEl>
                                          </p:spTgt>
                                        </p:tgtEl>
                                        <p:attrNameLst>
                                          <p:attrName>ppt_x</p:attrName>
                                        </p:attrNameLst>
                                      </p:cBhvr>
                                      <p:tavLst>
                                        <p:tav tm="0">
                                          <p:val>
                                            <p:strVal val="#ppt_x-.2"/>
                                          </p:val>
                                        </p:tav>
                                        <p:tav tm="100000">
                                          <p:val>
                                            <p:strVal val="#ppt_x"/>
                                          </p:val>
                                        </p:tav>
                                      </p:tavLst>
                                    </p:anim>
                                    <p:anim calcmode="lin" valueType="num">
                                      <p:cBhvr>
                                        <p:cTn id="20" dur="1000" fill="hold"/>
                                        <p:tgtEl>
                                          <p:spTgt spid="307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07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073">
                                            <p:txEl>
                                              <p:pRg st="3" end="3"/>
                                            </p:txEl>
                                          </p:spTgt>
                                        </p:tgtEl>
                                        <p:attrNameLst>
                                          <p:attrName>style.visibility</p:attrName>
                                        </p:attrNameLst>
                                      </p:cBhvr>
                                      <p:to>
                                        <p:strVal val="visible"/>
                                      </p:to>
                                    </p:set>
                                    <p:anim calcmode="lin" valueType="num">
                                      <p:cBhvr>
                                        <p:cTn id="26" dur="1000" fill="hold"/>
                                        <p:tgtEl>
                                          <p:spTgt spid="3073">
                                            <p:txEl>
                                              <p:pRg st="3" end="3"/>
                                            </p:txEl>
                                          </p:spTgt>
                                        </p:tgtEl>
                                        <p:attrNameLst>
                                          <p:attrName>ppt_x</p:attrName>
                                        </p:attrNameLst>
                                      </p:cBhvr>
                                      <p:tavLst>
                                        <p:tav tm="0">
                                          <p:val>
                                            <p:strVal val="#ppt_x-.2"/>
                                          </p:val>
                                        </p:tav>
                                        <p:tav tm="100000">
                                          <p:val>
                                            <p:strVal val="#ppt_x"/>
                                          </p:val>
                                        </p:tav>
                                      </p:tavLst>
                                    </p:anim>
                                    <p:anim calcmode="lin" valueType="num">
                                      <p:cBhvr>
                                        <p:cTn id="27" dur="1000" fill="hold"/>
                                        <p:tgtEl>
                                          <p:spTgt spid="307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07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3073">
                                            <p:txEl>
                                              <p:pRg st="4" end="4"/>
                                            </p:txEl>
                                          </p:spTgt>
                                        </p:tgtEl>
                                        <p:attrNameLst>
                                          <p:attrName>style.visibility</p:attrName>
                                        </p:attrNameLst>
                                      </p:cBhvr>
                                      <p:to>
                                        <p:strVal val="visible"/>
                                      </p:to>
                                    </p:set>
                                    <p:anim calcmode="lin" valueType="num">
                                      <p:cBhvr>
                                        <p:cTn id="33" dur="1000" fill="hold"/>
                                        <p:tgtEl>
                                          <p:spTgt spid="3073">
                                            <p:txEl>
                                              <p:pRg st="4" end="4"/>
                                            </p:txEl>
                                          </p:spTgt>
                                        </p:tgtEl>
                                        <p:attrNameLst>
                                          <p:attrName>ppt_x</p:attrName>
                                        </p:attrNameLst>
                                      </p:cBhvr>
                                      <p:tavLst>
                                        <p:tav tm="0">
                                          <p:val>
                                            <p:strVal val="#ppt_x-.2"/>
                                          </p:val>
                                        </p:tav>
                                        <p:tav tm="100000">
                                          <p:val>
                                            <p:strVal val="#ppt_x"/>
                                          </p:val>
                                        </p:tav>
                                      </p:tavLst>
                                    </p:anim>
                                    <p:anim calcmode="lin" valueType="num">
                                      <p:cBhvr>
                                        <p:cTn id="34" dur="1000" fill="hold"/>
                                        <p:tgtEl>
                                          <p:spTgt spid="307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07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3073">
                                            <p:txEl>
                                              <p:pRg st="5" end="5"/>
                                            </p:txEl>
                                          </p:spTgt>
                                        </p:tgtEl>
                                        <p:attrNameLst>
                                          <p:attrName>style.visibility</p:attrName>
                                        </p:attrNameLst>
                                      </p:cBhvr>
                                      <p:to>
                                        <p:strVal val="visible"/>
                                      </p:to>
                                    </p:set>
                                    <p:anim calcmode="lin" valueType="num">
                                      <p:cBhvr>
                                        <p:cTn id="40" dur="1000" fill="hold"/>
                                        <p:tgtEl>
                                          <p:spTgt spid="3073">
                                            <p:txEl>
                                              <p:pRg st="5" end="5"/>
                                            </p:txEl>
                                          </p:spTgt>
                                        </p:tgtEl>
                                        <p:attrNameLst>
                                          <p:attrName>ppt_x</p:attrName>
                                        </p:attrNameLst>
                                      </p:cBhvr>
                                      <p:tavLst>
                                        <p:tav tm="0">
                                          <p:val>
                                            <p:strVal val="#ppt_x-.2"/>
                                          </p:val>
                                        </p:tav>
                                        <p:tav tm="100000">
                                          <p:val>
                                            <p:strVal val="#ppt_x"/>
                                          </p:val>
                                        </p:tav>
                                      </p:tavLst>
                                    </p:anim>
                                    <p:anim calcmode="lin" valueType="num">
                                      <p:cBhvr>
                                        <p:cTn id="41" dur="1000" fill="hold"/>
                                        <p:tgtEl>
                                          <p:spTgt spid="307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07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3073">
                                            <p:txEl>
                                              <p:pRg st="6" end="6"/>
                                            </p:txEl>
                                          </p:spTgt>
                                        </p:tgtEl>
                                        <p:attrNameLst>
                                          <p:attrName>style.visibility</p:attrName>
                                        </p:attrNameLst>
                                      </p:cBhvr>
                                      <p:to>
                                        <p:strVal val="visible"/>
                                      </p:to>
                                    </p:set>
                                    <p:anim calcmode="lin" valueType="num">
                                      <p:cBhvr>
                                        <p:cTn id="47" dur="1000" fill="hold"/>
                                        <p:tgtEl>
                                          <p:spTgt spid="3073">
                                            <p:txEl>
                                              <p:pRg st="6" end="6"/>
                                            </p:txEl>
                                          </p:spTgt>
                                        </p:tgtEl>
                                        <p:attrNameLst>
                                          <p:attrName>ppt_x</p:attrName>
                                        </p:attrNameLst>
                                      </p:cBhvr>
                                      <p:tavLst>
                                        <p:tav tm="0">
                                          <p:val>
                                            <p:strVal val="#ppt_x-.2"/>
                                          </p:val>
                                        </p:tav>
                                        <p:tav tm="100000">
                                          <p:val>
                                            <p:strVal val="#ppt_x"/>
                                          </p:val>
                                        </p:tav>
                                      </p:tavLst>
                                    </p:anim>
                                    <p:anim calcmode="lin" valueType="num">
                                      <p:cBhvr>
                                        <p:cTn id="48" dur="1000" fill="hold"/>
                                        <p:tgtEl>
                                          <p:spTgt spid="307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07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nodeType="clickEffect">
                                  <p:stCondLst>
                                    <p:cond delay="0"/>
                                  </p:stCondLst>
                                  <p:childTnLst>
                                    <p:set>
                                      <p:cBhvr>
                                        <p:cTn id="53" dur="1" fill="hold">
                                          <p:stCondLst>
                                            <p:cond delay="0"/>
                                          </p:stCondLst>
                                        </p:cTn>
                                        <p:tgtEl>
                                          <p:spTgt spid="3073">
                                            <p:txEl>
                                              <p:pRg st="7" end="7"/>
                                            </p:txEl>
                                          </p:spTgt>
                                        </p:tgtEl>
                                        <p:attrNameLst>
                                          <p:attrName>style.visibility</p:attrName>
                                        </p:attrNameLst>
                                      </p:cBhvr>
                                      <p:to>
                                        <p:strVal val="visible"/>
                                      </p:to>
                                    </p:set>
                                    <p:anim calcmode="lin" valueType="num">
                                      <p:cBhvr>
                                        <p:cTn id="54" dur="1000" fill="hold"/>
                                        <p:tgtEl>
                                          <p:spTgt spid="3073">
                                            <p:txEl>
                                              <p:pRg st="7" end="7"/>
                                            </p:txEl>
                                          </p:spTgt>
                                        </p:tgtEl>
                                        <p:attrNameLst>
                                          <p:attrName>ppt_x</p:attrName>
                                        </p:attrNameLst>
                                      </p:cBhvr>
                                      <p:tavLst>
                                        <p:tav tm="0">
                                          <p:val>
                                            <p:strVal val="#ppt_x-.2"/>
                                          </p:val>
                                        </p:tav>
                                        <p:tav tm="100000">
                                          <p:val>
                                            <p:strVal val="#ppt_x"/>
                                          </p:val>
                                        </p:tav>
                                      </p:tavLst>
                                    </p:anim>
                                    <p:anim calcmode="lin" valueType="num">
                                      <p:cBhvr>
                                        <p:cTn id="55" dur="1000" fill="hold"/>
                                        <p:tgtEl>
                                          <p:spTgt spid="3073">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307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071802" y="1214422"/>
            <a:ext cx="2857520" cy="523220"/>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3. </a:t>
            </a:r>
            <a:r>
              <a:rPr kumimoji="0" lang="ar-DZ" sz="2800" b="1" i="0" u="none" strike="noStrike" cap="none" normalizeH="0" baseline="0" dirty="0" smtClean="0">
                <a:ln>
                  <a:noFill/>
                </a:ln>
                <a:solidFill>
                  <a:srgbClr val="FF0000"/>
                </a:solidFill>
                <a:effectLst/>
                <a:latin typeface="Sakkal Majalla" pitchFamily="2" charset="-78"/>
                <a:ea typeface="Calibri" pitchFamily="34" charset="0"/>
                <a:cs typeface="Sakkal Majalla" pitchFamily="2" charset="-78"/>
              </a:rPr>
              <a:t>أنواع التنظيم الهيكلي</a:t>
            </a:r>
            <a:endParaRPr kumimoji="0" lang="ar-DZ" sz="3600" b="0" i="0" u="none" strike="noStrike" cap="none" normalizeH="0" baseline="0" dirty="0" smtClean="0">
              <a:ln>
                <a:noFill/>
              </a:ln>
              <a:solidFill>
                <a:srgbClr val="FF0000"/>
              </a:solidFill>
              <a:effectLst/>
              <a:latin typeface="Sakkal Majalla" pitchFamily="2" charset="-78"/>
              <a:cs typeface="Sakkal Majalla" pitchFamily="2" charset="-78"/>
            </a:endParaRPr>
          </a:p>
        </p:txBody>
      </p:sp>
      <p:sp>
        <p:nvSpPr>
          <p:cNvPr id="2050" name="Rectangle 2"/>
          <p:cNvSpPr>
            <a:spLocks noChangeArrowheads="1"/>
          </p:cNvSpPr>
          <p:nvPr/>
        </p:nvSpPr>
        <p:spPr bwMode="auto">
          <a:xfrm>
            <a:off x="5786446" y="3000372"/>
            <a:ext cx="2286016" cy="5847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أ.</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حسب الوظائف</a:t>
            </a:r>
            <a:endParaRPr kumimoji="0" lang="ar-DZ" sz="4000" b="0" i="0" u="none" strike="noStrike" cap="none" normalizeH="0" baseline="0" dirty="0" smtClean="0">
              <a:ln>
                <a:noFill/>
              </a:ln>
              <a:solidFill>
                <a:schemeClr val="tx1"/>
              </a:solidFill>
              <a:effectLst/>
              <a:latin typeface="Sakkal Majalla" pitchFamily="2" charset="-78"/>
              <a:cs typeface="Sakkal Majalla" pitchFamily="2" charset="-78"/>
            </a:endParaRPr>
          </a:p>
        </p:txBody>
      </p:sp>
      <p:sp>
        <p:nvSpPr>
          <p:cNvPr id="6" name="Rectangle 5"/>
          <p:cNvSpPr/>
          <p:nvPr/>
        </p:nvSpPr>
        <p:spPr>
          <a:xfrm>
            <a:off x="642910" y="3000372"/>
            <a:ext cx="3231975" cy="58477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ar-SA" sz="3200" b="1" dirty="0" smtClean="0">
                <a:latin typeface="Sakkal Majalla" pitchFamily="2" charset="-78"/>
                <a:cs typeface="Sakkal Majalla" pitchFamily="2" charset="-78"/>
              </a:rPr>
              <a:t>ب. </a:t>
            </a:r>
            <a:r>
              <a:rPr lang="ar-DZ" sz="3200" b="1" dirty="0" smtClean="0">
                <a:latin typeface="Sakkal Majalla" pitchFamily="2" charset="-78"/>
                <a:cs typeface="Sakkal Majalla" pitchFamily="2" charset="-78"/>
              </a:rPr>
              <a:t>حسب تدرج المسؤولية</a:t>
            </a:r>
            <a:endParaRPr lang="fr-FR" sz="3200" dirty="0">
              <a:latin typeface="Sakkal Majalla" pitchFamily="2" charset="-78"/>
              <a:cs typeface="Sakkal Majalla" pitchFamily="2" charset="-78"/>
            </a:endParaRPr>
          </a:p>
        </p:txBody>
      </p:sp>
      <p:cxnSp>
        <p:nvCxnSpPr>
          <p:cNvPr id="8" name="Connecteur droit avec flèche 7"/>
          <p:cNvCxnSpPr>
            <a:stCxn id="2049" idx="2"/>
            <a:endCxn id="6" idx="0"/>
          </p:cNvCxnSpPr>
          <p:nvPr/>
        </p:nvCxnSpPr>
        <p:spPr>
          <a:xfrm rot="5400000">
            <a:off x="2748365" y="1248175"/>
            <a:ext cx="1262730" cy="224166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Connecteur droit avec flèche 9"/>
          <p:cNvCxnSpPr>
            <a:stCxn id="2049" idx="2"/>
            <a:endCxn id="2050" idx="0"/>
          </p:cNvCxnSpPr>
          <p:nvPr/>
        </p:nvCxnSpPr>
        <p:spPr>
          <a:xfrm rot="16200000" flipH="1">
            <a:off x="5083643" y="1154561"/>
            <a:ext cx="1262730" cy="242889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049"/>
                                        </p:tgtEl>
                                        <p:attrNameLst>
                                          <p:attrName>style.visibility</p:attrName>
                                        </p:attrNameLst>
                                      </p:cBhvr>
                                      <p:to>
                                        <p:strVal val="visible"/>
                                      </p:to>
                                    </p:set>
                                    <p:anim calcmode="lin" valueType="num">
                                      <p:cBhvr>
                                        <p:cTn id="7" dur="1000" fill="hold"/>
                                        <p:tgtEl>
                                          <p:spTgt spid="2049"/>
                                        </p:tgtEl>
                                        <p:attrNameLst>
                                          <p:attrName>ppt_x</p:attrName>
                                        </p:attrNameLst>
                                      </p:cBhvr>
                                      <p:tavLst>
                                        <p:tav tm="0">
                                          <p:val>
                                            <p:strVal val="#ppt_x-.2"/>
                                          </p:val>
                                        </p:tav>
                                        <p:tav tm="100000">
                                          <p:val>
                                            <p:strVal val="#ppt_x"/>
                                          </p:val>
                                        </p:tav>
                                      </p:tavLst>
                                    </p:anim>
                                    <p:anim calcmode="lin" valueType="num">
                                      <p:cBhvr>
                                        <p:cTn id="8" dur="1000" fill="hold"/>
                                        <p:tgtEl>
                                          <p:spTgt spid="2049"/>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49"/>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800" decel="100000"/>
                                        <p:tgtEl>
                                          <p:spTgt spid="8"/>
                                        </p:tgtEl>
                                      </p:cBhvr>
                                    </p:animEffect>
                                    <p:anim calcmode="lin" valueType="num">
                                      <p:cBhvr>
                                        <p:cTn id="15" dur="800" decel="100000" fill="hold"/>
                                        <p:tgtEl>
                                          <p:spTgt spid="8"/>
                                        </p:tgtEl>
                                        <p:attrNameLst>
                                          <p:attrName>style.rotation</p:attrName>
                                        </p:attrNameLst>
                                      </p:cBhvr>
                                      <p:tavLst>
                                        <p:tav tm="0">
                                          <p:val>
                                            <p:fltVal val="-90"/>
                                          </p:val>
                                        </p:tav>
                                        <p:tav tm="100000">
                                          <p:val>
                                            <p:fltVal val="0"/>
                                          </p:val>
                                        </p:tav>
                                      </p:tavLst>
                                    </p:anim>
                                    <p:anim calcmode="lin" valueType="num">
                                      <p:cBhvr>
                                        <p:cTn id="16" dur="800" decel="100000" fill="hold"/>
                                        <p:tgtEl>
                                          <p:spTgt spid="8"/>
                                        </p:tgtEl>
                                        <p:attrNameLst>
                                          <p:attrName>ppt_x</p:attrName>
                                        </p:attrNameLst>
                                      </p:cBhvr>
                                      <p:tavLst>
                                        <p:tav tm="0">
                                          <p:val>
                                            <p:strVal val="#ppt_x+0.4"/>
                                          </p:val>
                                        </p:tav>
                                        <p:tav tm="100000">
                                          <p:val>
                                            <p:strVal val="#ppt_x-0.05"/>
                                          </p:val>
                                        </p:tav>
                                      </p:tavLst>
                                    </p:anim>
                                    <p:anim calcmode="lin" valueType="num">
                                      <p:cBhvr>
                                        <p:cTn id="17" dur="800" decel="100000" fill="hold"/>
                                        <p:tgtEl>
                                          <p:spTgt spid="8"/>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par>
                                <p:cTn id="20" presetID="30"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800" decel="100000"/>
                                        <p:tgtEl>
                                          <p:spTgt spid="10"/>
                                        </p:tgtEl>
                                      </p:cBhvr>
                                    </p:animEffect>
                                    <p:anim calcmode="lin" valueType="num">
                                      <p:cBhvr>
                                        <p:cTn id="23" dur="800" decel="100000" fill="hold"/>
                                        <p:tgtEl>
                                          <p:spTgt spid="10"/>
                                        </p:tgtEl>
                                        <p:attrNameLst>
                                          <p:attrName>style.rotation</p:attrName>
                                        </p:attrNameLst>
                                      </p:cBhvr>
                                      <p:tavLst>
                                        <p:tav tm="0">
                                          <p:val>
                                            <p:fltVal val="-90"/>
                                          </p:val>
                                        </p:tav>
                                        <p:tav tm="100000">
                                          <p:val>
                                            <p:fltVal val="0"/>
                                          </p:val>
                                        </p:tav>
                                      </p:tavLst>
                                    </p:anim>
                                    <p:anim calcmode="lin" valueType="num">
                                      <p:cBhvr>
                                        <p:cTn id="24" dur="800" decel="100000" fill="hold"/>
                                        <p:tgtEl>
                                          <p:spTgt spid="10"/>
                                        </p:tgtEl>
                                        <p:attrNameLst>
                                          <p:attrName>ppt_x</p:attrName>
                                        </p:attrNameLst>
                                      </p:cBhvr>
                                      <p:tavLst>
                                        <p:tav tm="0">
                                          <p:val>
                                            <p:strVal val="#ppt_x+0.4"/>
                                          </p:val>
                                        </p:tav>
                                        <p:tav tm="100000">
                                          <p:val>
                                            <p:strVal val="#ppt_x-0.05"/>
                                          </p:val>
                                        </p:tav>
                                      </p:tavLst>
                                    </p:anim>
                                    <p:anim calcmode="lin" valueType="num">
                                      <p:cBhvr>
                                        <p:cTn id="25" dur="800" decel="100000" fill="hold"/>
                                        <p:tgtEl>
                                          <p:spTgt spid="10"/>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ppt_x</p:attrName>
                                        </p:attrNameLst>
                                      </p:cBhvr>
                                      <p:tavLst>
                                        <p:tav tm="0">
                                          <p:val>
                                            <p:strVal val="#ppt_x-.2"/>
                                          </p:val>
                                        </p:tav>
                                        <p:tav tm="100000">
                                          <p:val>
                                            <p:strVal val="#ppt_x"/>
                                          </p:val>
                                        </p:tav>
                                      </p:tavLst>
                                    </p:anim>
                                    <p:anim calcmode="lin" valueType="num">
                                      <p:cBhvr>
                                        <p:cTn id="3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4" dur="1000"/>
                                        <p:tgtEl>
                                          <p:spTgt spid="6"/>
                                        </p:tgtEl>
                                      </p:cBhvr>
                                    </p:animEffect>
                                  </p:childTnLst>
                                </p:cTn>
                              </p:par>
                              <p:par>
                                <p:cTn id="35" presetID="29" presetClass="entr" presetSubtype="0" fill="hold" grpId="0" nodeType="withEffect">
                                  <p:stCondLst>
                                    <p:cond delay="0"/>
                                  </p:stCondLst>
                                  <p:childTnLst>
                                    <p:set>
                                      <p:cBhvr>
                                        <p:cTn id="36" dur="1" fill="hold">
                                          <p:stCondLst>
                                            <p:cond delay="0"/>
                                          </p:stCondLst>
                                        </p:cTn>
                                        <p:tgtEl>
                                          <p:spTgt spid="2050"/>
                                        </p:tgtEl>
                                        <p:attrNameLst>
                                          <p:attrName>style.visibility</p:attrName>
                                        </p:attrNameLst>
                                      </p:cBhvr>
                                      <p:to>
                                        <p:strVal val="visible"/>
                                      </p:to>
                                    </p:set>
                                    <p:anim calcmode="lin" valueType="num">
                                      <p:cBhvr>
                                        <p:cTn id="37" dur="1000" fill="hold"/>
                                        <p:tgtEl>
                                          <p:spTgt spid="2050"/>
                                        </p:tgtEl>
                                        <p:attrNameLst>
                                          <p:attrName>ppt_x</p:attrName>
                                        </p:attrNameLst>
                                      </p:cBhvr>
                                      <p:tavLst>
                                        <p:tav tm="0">
                                          <p:val>
                                            <p:strVal val="#ppt_x-.2"/>
                                          </p:val>
                                        </p:tav>
                                        <p:tav tm="100000">
                                          <p:val>
                                            <p:strVal val="#ppt_x"/>
                                          </p:val>
                                        </p:tav>
                                      </p:tavLst>
                                    </p:anim>
                                    <p:anim calcmode="lin" valueType="num">
                                      <p:cBhvr>
                                        <p:cTn id="3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3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animBg="1"/>
      <p:bldP spid="2050"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5857884" y="500042"/>
            <a:ext cx="2786082" cy="5847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أ.</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حسب الوظائف</a:t>
            </a: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a:t>
            </a:r>
            <a:endParaRPr kumimoji="0" lang="ar-DZ" sz="4000" b="0" i="0" u="none" strike="noStrike" cap="none" normalizeH="0" baseline="0" dirty="0" smtClean="0">
              <a:ln>
                <a:noFill/>
              </a:ln>
              <a:solidFill>
                <a:schemeClr val="tx1"/>
              </a:solidFill>
              <a:effectLst/>
              <a:latin typeface="Sakkal Majalla" pitchFamily="2" charset="-78"/>
              <a:cs typeface="Sakkal Majalla" pitchFamily="2" charset="-78"/>
            </a:endParaRPr>
          </a:p>
        </p:txBody>
      </p:sp>
      <p:sp>
        <p:nvSpPr>
          <p:cNvPr id="1025" name="Rectangle 1"/>
          <p:cNvSpPr>
            <a:spLocks noChangeArrowheads="1"/>
          </p:cNvSpPr>
          <p:nvPr/>
        </p:nvSpPr>
        <p:spPr bwMode="auto">
          <a:xfrm>
            <a:off x="285720" y="1285860"/>
            <a:ext cx="8572560" cy="2062103"/>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هو الأكثر شيوعا نظرا لسهولة فهمه وتطبيقه حيث تجمع أنشطة المنظمة حول الوظائف التي تقوم </a:t>
            </a:r>
            <a:r>
              <a:rPr kumimoji="0" lang="ar-DZ" sz="32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بها</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 </a:t>
            </a:r>
            <a:r>
              <a:rPr kumimoji="0" lang="ar-SA"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وهي</a:t>
            </a:r>
            <a:r>
              <a:rPr kumimoji="0" lang="ar-SA" sz="3200" b="0" i="0" u="none" strike="noStrike" cap="none" normalizeH="0" dirty="0" smtClean="0">
                <a:ln>
                  <a:noFill/>
                </a:ln>
                <a:solidFill>
                  <a:schemeClr val="tx1"/>
                </a:solidFill>
                <a:effectLst/>
                <a:latin typeface="Sakkal Majalla" pitchFamily="2" charset="-78"/>
                <a:ea typeface="Calibri" pitchFamily="34" charset="0"/>
                <a:cs typeface="Sakkal Majalla" pitchFamily="2" charset="-78"/>
              </a:rPr>
              <a:t> </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أربع </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مجموعات رئيسية هي إدارة الإنتاج ، وإدارة التسويق ، وإدارة الموظفين ، والإدارة المالية.</a:t>
            </a:r>
            <a:endParaRPr kumimoji="0" lang="fr-FR" sz="16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مثال:</a:t>
            </a:r>
            <a:endParaRPr kumimoji="0" lang="ar-DZ" sz="4000" b="0" i="0" u="none" strike="noStrike" cap="none" normalizeH="0" baseline="0" dirty="0" smtClean="0">
              <a:ln>
                <a:noFill/>
              </a:ln>
              <a:solidFill>
                <a:schemeClr val="tx1"/>
              </a:solidFill>
              <a:effectLst/>
              <a:latin typeface="Sakkal Majalla" pitchFamily="2" charset="-78"/>
              <a:cs typeface="Sakkal Majalla" pitchFamily="2" charset="-78"/>
            </a:endParaRPr>
          </a:p>
        </p:txBody>
      </p:sp>
      <p:grpSp>
        <p:nvGrpSpPr>
          <p:cNvPr id="1038" name="Group 14"/>
          <p:cNvGrpSpPr>
            <a:grpSpLocks/>
          </p:cNvGrpSpPr>
          <p:nvPr/>
        </p:nvGrpSpPr>
        <p:grpSpPr bwMode="auto">
          <a:xfrm>
            <a:off x="500034" y="3929066"/>
            <a:ext cx="8215370" cy="2357454"/>
            <a:chOff x="1690" y="1675"/>
            <a:chExt cx="8875" cy="2567"/>
          </a:xfrm>
        </p:grpSpPr>
        <p:sp>
          <p:nvSpPr>
            <p:cNvPr id="1039" name="AutoShape 15"/>
            <p:cNvSpPr>
              <a:spLocks noChangeArrowheads="1"/>
            </p:cNvSpPr>
            <p:nvPr/>
          </p:nvSpPr>
          <p:spPr bwMode="auto">
            <a:xfrm>
              <a:off x="3535" y="3031"/>
              <a:ext cx="1537" cy="1163"/>
            </a:xfrm>
            <a:prstGeom prst="roundRect">
              <a:avLst>
                <a:gd name="adj" fmla="val 16667"/>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مصلحة التوزيع</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040" name="Group 16"/>
            <p:cNvGrpSpPr>
              <a:grpSpLocks/>
            </p:cNvGrpSpPr>
            <p:nvPr/>
          </p:nvGrpSpPr>
          <p:grpSpPr bwMode="auto">
            <a:xfrm>
              <a:off x="1690" y="1675"/>
              <a:ext cx="8875" cy="2567"/>
              <a:chOff x="1813" y="1675"/>
              <a:chExt cx="8752" cy="2307"/>
            </a:xfrm>
          </p:grpSpPr>
          <p:sp>
            <p:nvSpPr>
              <p:cNvPr id="1041" name="AutoShape 17"/>
              <p:cNvSpPr>
                <a:spLocks noChangeArrowheads="1"/>
              </p:cNvSpPr>
              <p:nvPr/>
            </p:nvSpPr>
            <p:spPr bwMode="auto">
              <a:xfrm>
                <a:off x="9029" y="2819"/>
                <a:ext cx="1536" cy="1094"/>
              </a:xfrm>
              <a:prstGeom prst="roundRect">
                <a:avLst>
                  <a:gd name="adj" fmla="val 16667"/>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مصلحة الموارد البشرية</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2" name="AutoShape 18"/>
              <p:cNvSpPr>
                <a:spLocks noChangeArrowheads="1"/>
              </p:cNvSpPr>
              <p:nvPr/>
            </p:nvSpPr>
            <p:spPr bwMode="auto">
              <a:xfrm>
                <a:off x="7255" y="2819"/>
                <a:ext cx="1537" cy="1163"/>
              </a:xfrm>
              <a:prstGeom prst="roundRect">
                <a:avLst>
                  <a:gd name="adj" fmla="val 16667"/>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مصلحة الإنتاج</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3" name="AutoShape 19"/>
              <p:cNvSpPr>
                <a:spLocks noChangeArrowheads="1"/>
              </p:cNvSpPr>
              <p:nvPr/>
            </p:nvSpPr>
            <p:spPr bwMode="auto">
              <a:xfrm>
                <a:off x="5460" y="2819"/>
                <a:ext cx="1537" cy="1163"/>
              </a:xfrm>
              <a:prstGeom prst="roundRect">
                <a:avLst>
                  <a:gd name="adj" fmla="val 16667"/>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مصلحة التموين</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44" name="AutoShape 20"/>
              <p:cNvSpPr>
                <a:spLocks noChangeArrowheads="1"/>
              </p:cNvSpPr>
              <p:nvPr/>
            </p:nvSpPr>
            <p:spPr bwMode="auto">
              <a:xfrm>
                <a:off x="1813" y="2819"/>
                <a:ext cx="1537" cy="1163"/>
              </a:xfrm>
              <a:prstGeom prst="roundRect">
                <a:avLst>
                  <a:gd name="adj" fmla="val 16667"/>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مصلحة المالية والمحاسبة</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5" name="AutoShape 21"/>
              <p:cNvCxnSpPr>
                <a:cxnSpLocks noChangeShapeType="1"/>
              </p:cNvCxnSpPr>
              <p:nvPr/>
            </p:nvCxnSpPr>
            <p:spPr bwMode="auto">
              <a:xfrm>
                <a:off x="2465" y="2417"/>
                <a:ext cx="7380" cy="0"/>
              </a:xfrm>
              <a:prstGeom prst="straightConnector1">
                <a:avLst/>
              </a:prstGeom>
              <a:ln>
                <a:headEnd/>
                <a:tailEnd/>
              </a:ln>
            </p:spPr>
            <p:style>
              <a:lnRef idx="2">
                <a:schemeClr val="accent6"/>
              </a:lnRef>
              <a:fillRef idx="1">
                <a:schemeClr val="lt1"/>
              </a:fillRef>
              <a:effectRef idx="0">
                <a:schemeClr val="accent6"/>
              </a:effectRef>
              <a:fontRef idx="minor">
                <a:schemeClr val="dk1"/>
              </a:fontRef>
            </p:style>
          </p:cxnSp>
          <p:cxnSp>
            <p:nvCxnSpPr>
              <p:cNvPr id="1046" name="AutoShape 22"/>
              <p:cNvCxnSpPr>
                <a:cxnSpLocks noChangeShapeType="1"/>
              </p:cNvCxnSpPr>
              <p:nvPr/>
            </p:nvCxnSpPr>
            <p:spPr bwMode="auto">
              <a:xfrm>
                <a:off x="2465" y="2417"/>
                <a:ext cx="0" cy="360"/>
              </a:xfrm>
              <a:prstGeom prst="straightConnector1">
                <a:avLst/>
              </a:prstGeom>
              <a:ln>
                <a:headEnd/>
                <a:tailEnd type="triangle" w="med" len="med"/>
              </a:ln>
            </p:spPr>
            <p:style>
              <a:lnRef idx="2">
                <a:schemeClr val="accent6"/>
              </a:lnRef>
              <a:fillRef idx="1">
                <a:schemeClr val="lt1"/>
              </a:fillRef>
              <a:effectRef idx="0">
                <a:schemeClr val="accent6"/>
              </a:effectRef>
              <a:fontRef idx="minor">
                <a:schemeClr val="dk1"/>
              </a:fontRef>
            </p:style>
          </p:cxnSp>
          <p:cxnSp>
            <p:nvCxnSpPr>
              <p:cNvPr id="1047" name="AutoShape 23"/>
              <p:cNvCxnSpPr>
                <a:cxnSpLocks noChangeShapeType="1"/>
              </p:cNvCxnSpPr>
              <p:nvPr/>
            </p:nvCxnSpPr>
            <p:spPr bwMode="auto">
              <a:xfrm>
                <a:off x="4237" y="2417"/>
                <a:ext cx="0" cy="360"/>
              </a:xfrm>
              <a:prstGeom prst="straightConnector1">
                <a:avLst/>
              </a:prstGeom>
              <a:ln>
                <a:headEnd/>
                <a:tailEnd type="triangle" w="med" len="med"/>
              </a:ln>
            </p:spPr>
            <p:style>
              <a:lnRef idx="2">
                <a:schemeClr val="accent6"/>
              </a:lnRef>
              <a:fillRef idx="1">
                <a:schemeClr val="lt1"/>
              </a:fillRef>
              <a:effectRef idx="0">
                <a:schemeClr val="accent6"/>
              </a:effectRef>
              <a:fontRef idx="minor">
                <a:schemeClr val="dk1"/>
              </a:fontRef>
            </p:style>
          </p:cxnSp>
          <p:cxnSp>
            <p:nvCxnSpPr>
              <p:cNvPr id="1048" name="AutoShape 24"/>
              <p:cNvCxnSpPr>
                <a:cxnSpLocks noChangeShapeType="1"/>
              </p:cNvCxnSpPr>
              <p:nvPr/>
            </p:nvCxnSpPr>
            <p:spPr bwMode="auto">
              <a:xfrm>
                <a:off x="6092" y="2417"/>
                <a:ext cx="0" cy="360"/>
              </a:xfrm>
              <a:prstGeom prst="straightConnector1">
                <a:avLst/>
              </a:prstGeom>
              <a:ln>
                <a:headEnd/>
                <a:tailEnd type="triangle" w="med" len="med"/>
              </a:ln>
            </p:spPr>
            <p:style>
              <a:lnRef idx="2">
                <a:schemeClr val="accent6"/>
              </a:lnRef>
              <a:fillRef idx="1">
                <a:schemeClr val="lt1"/>
              </a:fillRef>
              <a:effectRef idx="0">
                <a:schemeClr val="accent6"/>
              </a:effectRef>
              <a:fontRef idx="minor">
                <a:schemeClr val="dk1"/>
              </a:fontRef>
            </p:style>
          </p:cxnSp>
          <p:cxnSp>
            <p:nvCxnSpPr>
              <p:cNvPr id="1049" name="AutoShape 25"/>
              <p:cNvCxnSpPr>
                <a:cxnSpLocks noChangeShapeType="1"/>
              </p:cNvCxnSpPr>
              <p:nvPr/>
            </p:nvCxnSpPr>
            <p:spPr bwMode="auto">
              <a:xfrm>
                <a:off x="7878" y="2417"/>
                <a:ext cx="0" cy="360"/>
              </a:xfrm>
              <a:prstGeom prst="straightConnector1">
                <a:avLst/>
              </a:prstGeom>
              <a:ln>
                <a:headEnd/>
                <a:tailEnd type="triangle" w="med" len="med"/>
              </a:ln>
            </p:spPr>
            <p:style>
              <a:lnRef idx="2">
                <a:schemeClr val="accent6"/>
              </a:lnRef>
              <a:fillRef idx="1">
                <a:schemeClr val="lt1"/>
              </a:fillRef>
              <a:effectRef idx="0">
                <a:schemeClr val="accent6"/>
              </a:effectRef>
              <a:fontRef idx="minor">
                <a:schemeClr val="dk1"/>
              </a:fontRef>
            </p:style>
          </p:cxnSp>
          <p:cxnSp>
            <p:nvCxnSpPr>
              <p:cNvPr id="1050" name="AutoShape 26"/>
              <p:cNvCxnSpPr>
                <a:cxnSpLocks noChangeShapeType="1"/>
              </p:cNvCxnSpPr>
              <p:nvPr/>
            </p:nvCxnSpPr>
            <p:spPr bwMode="auto">
              <a:xfrm>
                <a:off x="9845" y="2417"/>
                <a:ext cx="0" cy="360"/>
              </a:xfrm>
              <a:prstGeom prst="straightConnector1">
                <a:avLst/>
              </a:prstGeom>
              <a:ln>
                <a:headEnd/>
                <a:tailEnd type="triangle" w="med" len="med"/>
              </a:ln>
            </p:spPr>
            <p:style>
              <a:lnRef idx="2">
                <a:schemeClr val="accent6"/>
              </a:lnRef>
              <a:fillRef idx="1">
                <a:schemeClr val="lt1"/>
              </a:fillRef>
              <a:effectRef idx="0">
                <a:schemeClr val="accent6"/>
              </a:effectRef>
              <a:fontRef idx="minor">
                <a:schemeClr val="dk1"/>
              </a:fontRef>
            </p:style>
          </p:cxnSp>
          <p:sp>
            <p:nvSpPr>
              <p:cNvPr id="1051" name="Oval 27"/>
              <p:cNvSpPr>
                <a:spLocks noChangeArrowheads="1"/>
              </p:cNvSpPr>
              <p:nvPr/>
            </p:nvSpPr>
            <p:spPr bwMode="auto">
              <a:xfrm>
                <a:off x="4362" y="1675"/>
                <a:ext cx="3406" cy="817"/>
              </a:xfrm>
              <a:prstGeom prst="ellipse">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المديرية العامة</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025"/>
                                        </p:tgtEl>
                                        <p:attrNameLst>
                                          <p:attrName>style.visibility</p:attrName>
                                        </p:attrNameLst>
                                      </p:cBhvr>
                                      <p:to>
                                        <p:strVal val="visible"/>
                                      </p:to>
                                    </p:set>
                                    <p:anim calcmode="lin" valueType="num">
                                      <p:cBhvr>
                                        <p:cTn id="14" dur="1000" fill="hold"/>
                                        <p:tgtEl>
                                          <p:spTgt spid="1025"/>
                                        </p:tgtEl>
                                        <p:attrNameLst>
                                          <p:attrName>ppt_x</p:attrName>
                                        </p:attrNameLst>
                                      </p:cBhvr>
                                      <p:tavLst>
                                        <p:tav tm="0">
                                          <p:val>
                                            <p:strVal val="#ppt_x-.2"/>
                                          </p:val>
                                        </p:tav>
                                        <p:tav tm="100000">
                                          <p:val>
                                            <p:strVal val="#ppt_x"/>
                                          </p:val>
                                        </p:tav>
                                      </p:tavLst>
                                    </p:anim>
                                    <p:anim calcmode="lin" valueType="num">
                                      <p:cBhvr>
                                        <p:cTn id="15" dur="1000" fill="hold"/>
                                        <p:tgtEl>
                                          <p:spTgt spid="102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2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038"/>
                                        </p:tgtEl>
                                        <p:attrNameLst>
                                          <p:attrName>style.visibility</p:attrName>
                                        </p:attrNameLst>
                                      </p:cBhvr>
                                      <p:to>
                                        <p:strVal val="visible"/>
                                      </p:to>
                                    </p:set>
                                    <p:anim calcmode="lin" valueType="num">
                                      <p:cBhvr>
                                        <p:cTn id="21" dur="1000" fill="hold"/>
                                        <p:tgtEl>
                                          <p:spTgt spid="1038"/>
                                        </p:tgtEl>
                                        <p:attrNameLst>
                                          <p:attrName>ppt_x</p:attrName>
                                        </p:attrNameLst>
                                      </p:cBhvr>
                                      <p:tavLst>
                                        <p:tav tm="0">
                                          <p:val>
                                            <p:strVal val="#ppt_x-.2"/>
                                          </p:val>
                                        </p:tav>
                                        <p:tav tm="100000">
                                          <p:val>
                                            <p:strVal val="#ppt_x"/>
                                          </p:val>
                                        </p:tav>
                                      </p:tavLst>
                                    </p:anim>
                                    <p:anim calcmode="lin" valueType="num">
                                      <p:cBhvr>
                                        <p:cTn id="22" dur="1000" fill="hold"/>
                                        <p:tgtEl>
                                          <p:spTgt spid="1038"/>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14612" y="2428868"/>
            <a:ext cx="3673433" cy="76944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857250" indent="-857250" algn="ctr" rtl="1">
              <a:buFont typeface="+mj-lt"/>
              <a:buAutoNum type="romanUcPeriod"/>
            </a:pPr>
            <a:r>
              <a:rPr lang="ar-DZ" sz="4400" b="1" dirty="0">
                <a:latin typeface="Sakkal Majalla" pitchFamily="2" charset="-78"/>
                <a:cs typeface="Sakkal Majalla" pitchFamily="2" charset="-78"/>
              </a:rPr>
              <a:t>التخطيط</a:t>
            </a:r>
            <a:endParaRPr lang="fr-FR" sz="4400" dirty="0">
              <a:latin typeface="Sakkal Majalla" pitchFamily="2" charset="-78"/>
              <a:cs typeface="Sakkal Majalla"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215152" y="357166"/>
            <a:ext cx="3374642" cy="584775"/>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lgn="r" rtl="1"/>
            <a:r>
              <a:rPr lang="ar-SA" sz="3200" b="1" dirty="0" smtClean="0">
                <a:latin typeface="Sakkal Majalla" pitchFamily="2" charset="-78"/>
                <a:cs typeface="Sakkal Majalla" pitchFamily="2" charset="-78"/>
              </a:rPr>
              <a:t>ب. </a:t>
            </a:r>
            <a:r>
              <a:rPr lang="ar-DZ" sz="3200" b="1" dirty="0" smtClean="0">
                <a:latin typeface="Sakkal Majalla" pitchFamily="2" charset="-78"/>
                <a:cs typeface="Sakkal Majalla" pitchFamily="2" charset="-78"/>
              </a:rPr>
              <a:t>حسب تدرج المسؤولية</a:t>
            </a:r>
            <a:r>
              <a:rPr lang="ar-SA" sz="3200" b="1" dirty="0" smtClean="0">
                <a:latin typeface="Sakkal Majalla" pitchFamily="2" charset="-78"/>
                <a:cs typeface="Sakkal Majalla" pitchFamily="2" charset="-78"/>
              </a:rPr>
              <a:t>: </a:t>
            </a:r>
            <a:endParaRPr lang="fr-FR" sz="3200" dirty="0">
              <a:latin typeface="Sakkal Majalla" pitchFamily="2" charset="-78"/>
              <a:cs typeface="Sakkal Majalla" pitchFamily="2" charset="-78"/>
            </a:endParaRPr>
          </a:p>
        </p:txBody>
      </p:sp>
      <p:sp>
        <p:nvSpPr>
          <p:cNvPr id="34818" name="Rectangle 2"/>
          <p:cNvSpPr>
            <a:spLocks noChangeArrowheads="1"/>
          </p:cNvSpPr>
          <p:nvPr/>
        </p:nvSpPr>
        <p:spPr bwMode="auto">
          <a:xfrm>
            <a:off x="285720" y="1071546"/>
            <a:ext cx="850112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إن كل تنظيم يجب أن يوضع في قالب هرمي أو تدرجي توزع فيه المسؤوليات على درجات ( مستويات ) متعددة تربط بين القاعدة والقمة وفي ما يلي أهم خصائص تدرج المسؤولية:</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يكون لكل موظف رئيس واحد يتلقى منه الأوامر. وذلك سيسمح بتفادي الازدواج في الرئاسة وفي الأوامر.</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يتم الاتصال بين مستويات الإدارة دون تخطي مستوى معين.</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تحدد اختصاصات كل وظيفة ومسؤولياتها وواجباتها.</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يمنح الموظف السلطة اللازمة لإنجاز واجبات الوظيفة المكلف </a:t>
            </a:r>
            <a:r>
              <a:rPr kumimoji="0" lang="ar-DZ" sz="32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بها</a:t>
            </a: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lvl="0" algn="r" rtl="1" eaLnBrk="0" fontAlgn="base" hangingPunct="0">
              <a:spcBef>
                <a:spcPct val="0"/>
              </a:spcBef>
              <a:spcAft>
                <a:spcPct val="0"/>
              </a:spcAft>
              <a:buFontTx/>
              <a:buChar char="•"/>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يسهل عملية لا مركزية صنع القرار.</a:t>
            </a:r>
            <a:r>
              <a:rPr lang="ar-DZ" sz="3200" dirty="0" smtClean="0">
                <a:latin typeface="Sakkal Majalla" pitchFamily="2" charset="-78"/>
                <a:cs typeface="Sakkal Majalla" pitchFamily="2" charset="-78"/>
              </a:rPr>
              <a:t> </a:t>
            </a:r>
            <a:endParaRPr lang="ar-SA" sz="3200" dirty="0" smtClean="0">
              <a:latin typeface="Sakkal Majalla" pitchFamily="2" charset="-78"/>
              <a:cs typeface="Sakkal Majalla" pitchFamily="2" charset="-78"/>
            </a:endParaRPr>
          </a:p>
          <a:p>
            <a:pPr lvl="0" algn="r" rtl="1" eaLnBrk="0" fontAlgn="base" hangingPunct="0">
              <a:spcBef>
                <a:spcPct val="0"/>
              </a:spcBef>
              <a:spcAft>
                <a:spcPct val="0"/>
              </a:spcAft>
              <a:buFontTx/>
              <a:buChar char="•"/>
            </a:pPr>
            <a:r>
              <a:rPr lang="ar-DZ" sz="3200" dirty="0" smtClean="0">
                <a:latin typeface="Sakkal Majalla" pitchFamily="2" charset="-78"/>
                <a:cs typeface="Sakkal Majalla" pitchFamily="2" charset="-78"/>
              </a:rPr>
              <a:t>يضمن هيمنة الإدارة المركزية للمنظمة على باقي الإدارات الفرعية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4818">
                                            <p:txEl>
                                              <p:pRg st="0" end="0"/>
                                            </p:txEl>
                                          </p:spTgt>
                                        </p:tgtEl>
                                        <p:attrNameLst>
                                          <p:attrName>style.visibility</p:attrName>
                                        </p:attrNameLst>
                                      </p:cBhvr>
                                      <p:to>
                                        <p:strVal val="visible"/>
                                      </p:to>
                                    </p:set>
                                    <p:anim calcmode="lin" valueType="num">
                                      <p:cBhvr>
                                        <p:cTn id="14" dur="1000" fill="hold"/>
                                        <p:tgtEl>
                                          <p:spTgt spid="34818">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481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481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34818">
                                            <p:txEl>
                                              <p:pRg st="1" end="1"/>
                                            </p:txEl>
                                          </p:spTgt>
                                        </p:tgtEl>
                                        <p:attrNameLst>
                                          <p:attrName>style.visibility</p:attrName>
                                        </p:attrNameLst>
                                      </p:cBhvr>
                                      <p:to>
                                        <p:strVal val="visible"/>
                                      </p:to>
                                    </p:set>
                                    <p:anim calcmode="lin" valueType="num">
                                      <p:cBhvr>
                                        <p:cTn id="21" dur="1000" fill="hold"/>
                                        <p:tgtEl>
                                          <p:spTgt spid="34818">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34818">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4818">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4818">
                                            <p:txEl>
                                              <p:pRg st="2" end="2"/>
                                            </p:txEl>
                                          </p:spTgt>
                                        </p:tgtEl>
                                        <p:attrNameLst>
                                          <p:attrName>style.visibility</p:attrName>
                                        </p:attrNameLst>
                                      </p:cBhvr>
                                      <p:to>
                                        <p:strVal val="visible"/>
                                      </p:to>
                                    </p:set>
                                    <p:anim calcmode="lin" valueType="num">
                                      <p:cBhvr>
                                        <p:cTn id="28" dur="1000" fill="hold"/>
                                        <p:tgtEl>
                                          <p:spTgt spid="34818">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34818">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481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34818">
                                            <p:txEl>
                                              <p:pRg st="3" end="3"/>
                                            </p:txEl>
                                          </p:spTgt>
                                        </p:tgtEl>
                                        <p:attrNameLst>
                                          <p:attrName>style.visibility</p:attrName>
                                        </p:attrNameLst>
                                      </p:cBhvr>
                                      <p:to>
                                        <p:strVal val="visible"/>
                                      </p:to>
                                    </p:set>
                                    <p:anim calcmode="lin" valueType="num">
                                      <p:cBhvr>
                                        <p:cTn id="35" dur="1000" fill="hold"/>
                                        <p:tgtEl>
                                          <p:spTgt spid="34818">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4818">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481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34818">
                                            <p:txEl>
                                              <p:pRg st="4" end="4"/>
                                            </p:txEl>
                                          </p:spTgt>
                                        </p:tgtEl>
                                        <p:attrNameLst>
                                          <p:attrName>style.visibility</p:attrName>
                                        </p:attrNameLst>
                                      </p:cBhvr>
                                      <p:to>
                                        <p:strVal val="visible"/>
                                      </p:to>
                                    </p:set>
                                    <p:anim calcmode="lin" valueType="num">
                                      <p:cBhvr>
                                        <p:cTn id="42" dur="1000" fill="hold"/>
                                        <p:tgtEl>
                                          <p:spTgt spid="34818">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34818">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4818">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34818">
                                            <p:txEl>
                                              <p:pRg st="5" end="5"/>
                                            </p:txEl>
                                          </p:spTgt>
                                        </p:tgtEl>
                                        <p:attrNameLst>
                                          <p:attrName>style.visibility</p:attrName>
                                        </p:attrNameLst>
                                      </p:cBhvr>
                                      <p:to>
                                        <p:strVal val="visible"/>
                                      </p:to>
                                    </p:set>
                                    <p:anim calcmode="lin" valueType="num">
                                      <p:cBhvr>
                                        <p:cTn id="49" dur="1000" fill="hold"/>
                                        <p:tgtEl>
                                          <p:spTgt spid="34818">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34818">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4818">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nodeType="clickEffect">
                                  <p:stCondLst>
                                    <p:cond delay="0"/>
                                  </p:stCondLst>
                                  <p:childTnLst>
                                    <p:set>
                                      <p:cBhvr>
                                        <p:cTn id="55" dur="1" fill="hold">
                                          <p:stCondLst>
                                            <p:cond delay="0"/>
                                          </p:stCondLst>
                                        </p:cTn>
                                        <p:tgtEl>
                                          <p:spTgt spid="34818">
                                            <p:txEl>
                                              <p:pRg st="6" end="6"/>
                                            </p:txEl>
                                          </p:spTgt>
                                        </p:tgtEl>
                                        <p:attrNameLst>
                                          <p:attrName>style.visibility</p:attrName>
                                        </p:attrNameLst>
                                      </p:cBhvr>
                                      <p:to>
                                        <p:strVal val="visible"/>
                                      </p:to>
                                    </p:set>
                                    <p:anim calcmode="lin" valueType="num">
                                      <p:cBhvr>
                                        <p:cTn id="56" dur="1000" fill="hold"/>
                                        <p:tgtEl>
                                          <p:spTgt spid="34818">
                                            <p:txEl>
                                              <p:pRg st="6" end="6"/>
                                            </p:txEl>
                                          </p:spTgt>
                                        </p:tgtEl>
                                        <p:attrNameLst>
                                          <p:attrName>ppt_x</p:attrName>
                                        </p:attrNameLst>
                                      </p:cBhvr>
                                      <p:tavLst>
                                        <p:tav tm="0">
                                          <p:val>
                                            <p:strVal val="#ppt_x-.2"/>
                                          </p:val>
                                        </p:tav>
                                        <p:tav tm="100000">
                                          <p:val>
                                            <p:strVal val="#ppt_x"/>
                                          </p:val>
                                        </p:tav>
                                      </p:tavLst>
                                    </p:anim>
                                    <p:anim calcmode="lin" valueType="num">
                                      <p:cBhvr>
                                        <p:cTn id="57" dur="1000" fill="hold"/>
                                        <p:tgtEl>
                                          <p:spTgt spid="34818">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348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1"/>
          <p:cNvGrpSpPr>
            <a:grpSpLocks/>
          </p:cNvGrpSpPr>
          <p:nvPr/>
        </p:nvGrpSpPr>
        <p:grpSpPr bwMode="auto">
          <a:xfrm>
            <a:off x="428596" y="571480"/>
            <a:ext cx="8286808" cy="5500726"/>
            <a:chOff x="1322" y="8580"/>
            <a:chExt cx="9691" cy="5654"/>
          </a:xfrm>
        </p:grpSpPr>
        <p:sp>
          <p:nvSpPr>
            <p:cNvPr id="33794" name="AutoShape 2"/>
            <p:cNvSpPr>
              <a:spLocks noChangeArrowheads="1"/>
            </p:cNvSpPr>
            <p:nvPr/>
          </p:nvSpPr>
          <p:spPr bwMode="auto">
            <a:xfrm>
              <a:off x="9029" y="10265"/>
              <a:ext cx="1984" cy="1094"/>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tx1"/>
                  </a:solidFill>
                  <a:effectLst/>
                  <a:latin typeface="MCS Madinah S_U normal." charset="-78"/>
                  <a:ea typeface="Arial" pitchFamily="34" charset="0"/>
                  <a:cs typeface="MCS Madinah S_U normal." charset="-78"/>
                </a:rPr>
                <a:t>مدير </a:t>
              </a:r>
              <a:r>
                <a:rPr kumimoji="0" lang="ar-DZ" sz="24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الموارد البشرية</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sp>
          <p:nvSpPr>
            <p:cNvPr id="33795" name="AutoShape 3"/>
            <p:cNvSpPr>
              <a:spLocks noChangeArrowheads="1"/>
            </p:cNvSpPr>
            <p:nvPr/>
          </p:nvSpPr>
          <p:spPr bwMode="auto">
            <a:xfrm>
              <a:off x="7255" y="10341"/>
              <a:ext cx="1537" cy="1163"/>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ر.م.مصلحة الإنتاج</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33796" name="AutoShape 4"/>
            <p:cNvSpPr>
              <a:spLocks noChangeArrowheads="1"/>
            </p:cNvSpPr>
            <p:nvPr/>
          </p:nvSpPr>
          <p:spPr bwMode="auto">
            <a:xfrm>
              <a:off x="5460" y="10341"/>
              <a:ext cx="1537" cy="1163"/>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ر.م.مصلحة التموين</a:t>
              </a:r>
              <a:endParaRPr kumimoji="0" lang="fr-FR" sz="28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33797" name="AutoShape 5"/>
            <p:cNvCxnSpPr>
              <a:cxnSpLocks noChangeShapeType="1"/>
            </p:cNvCxnSpPr>
            <p:nvPr/>
          </p:nvCxnSpPr>
          <p:spPr bwMode="auto">
            <a:xfrm>
              <a:off x="4362" y="9939"/>
              <a:ext cx="5483" cy="1"/>
            </a:xfrm>
            <a:prstGeom prst="straightConnector1">
              <a:avLst/>
            </a:prstGeom>
            <a:ln>
              <a:headEnd/>
              <a:tailEnd/>
            </a:ln>
          </p:spPr>
          <p:style>
            <a:lnRef idx="2">
              <a:schemeClr val="accent2"/>
            </a:lnRef>
            <a:fillRef idx="1">
              <a:schemeClr val="lt1"/>
            </a:fillRef>
            <a:effectRef idx="0">
              <a:schemeClr val="accent2"/>
            </a:effectRef>
            <a:fontRef idx="minor">
              <a:schemeClr val="dk1"/>
            </a:fontRef>
          </p:style>
        </p:cxnSp>
        <p:cxnSp>
          <p:nvCxnSpPr>
            <p:cNvPr id="33798" name="AutoShape 6"/>
            <p:cNvCxnSpPr>
              <a:cxnSpLocks noChangeShapeType="1"/>
            </p:cNvCxnSpPr>
            <p:nvPr/>
          </p:nvCxnSpPr>
          <p:spPr bwMode="auto">
            <a:xfrm>
              <a:off x="6092" y="9939"/>
              <a:ext cx="0" cy="360"/>
            </a:xfrm>
            <a:prstGeom prst="straightConnector1">
              <a:avLst/>
            </a:prstGeom>
            <a:ln>
              <a:headEnd/>
              <a:tailEnd type="triangle" w="med" len="med"/>
            </a:ln>
          </p:spPr>
          <p:style>
            <a:lnRef idx="2">
              <a:schemeClr val="accent2"/>
            </a:lnRef>
            <a:fillRef idx="1">
              <a:schemeClr val="lt1"/>
            </a:fillRef>
            <a:effectRef idx="0">
              <a:schemeClr val="accent2"/>
            </a:effectRef>
            <a:fontRef idx="minor">
              <a:schemeClr val="dk1"/>
            </a:fontRef>
          </p:style>
        </p:cxnSp>
        <p:cxnSp>
          <p:nvCxnSpPr>
            <p:cNvPr id="33799" name="AutoShape 7"/>
            <p:cNvCxnSpPr>
              <a:cxnSpLocks noChangeShapeType="1"/>
            </p:cNvCxnSpPr>
            <p:nvPr/>
          </p:nvCxnSpPr>
          <p:spPr bwMode="auto">
            <a:xfrm>
              <a:off x="7878" y="9939"/>
              <a:ext cx="0" cy="360"/>
            </a:xfrm>
            <a:prstGeom prst="straightConnector1">
              <a:avLst/>
            </a:prstGeom>
            <a:ln>
              <a:headEnd/>
              <a:tailEnd type="triangle" w="med" len="med"/>
            </a:ln>
          </p:spPr>
          <p:style>
            <a:lnRef idx="2">
              <a:schemeClr val="accent2"/>
            </a:lnRef>
            <a:fillRef idx="1">
              <a:schemeClr val="lt1"/>
            </a:fillRef>
            <a:effectRef idx="0">
              <a:schemeClr val="accent2"/>
            </a:effectRef>
            <a:fontRef idx="minor">
              <a:schemeClr val="dk1"/>
            </a:fontRef>
          </p:style>
        </p:cxnSp>
        <p:cxnSp>
          <p:nvCxnSpPr>
            <p:cNvPr id="33800" name="AutoShape 8"/>
            <p:cNvCxnSpPr>
              <a:cxnSpLocks noChangeShapeType="1"/>
            </p:cNvCxnSpPr>
            <p:nvPr/>
          </p:nvCxnSpPr>
          <p:spPr bwMode="auto">
            <a:xfrm>
              <a:off x="9845" y="9939"/>
              <a:ext cx="0" cy="360"/>
            </a:xfrm>
            <a:prstGeom prst="straightConnector1">
              <a:avLst/>
            </a:prstGeom>
            <a:ln>
              <a:headEnd/>
              <a:tailEnd type="triangle" w="med" len="med"/>
            </a:ln>
          </p:spPr>
          <p:style>
            <a:lnRef idx="2">
              <a:schemeClr val="accent2"/>
            </a:lnRef>
            <a:fillRef idx="1">
              <a:schemeClr val="lt1"/>
            </a:fillRef>
            <a:effectRef idx="0">
              <a:schemeClr val="accent2"/>
            </a:effectRef>
            <a:fontRef idx="minor">
              <a:schemeClr val="dk1"/>
            </a:fontRef>
          </p:style>
        </p:cxnSp>
        <p:sp>
          <p:nvSpPr>
            <p:cNvPr id="33801" name="Oval 9"/>
            <p:cNvSpPr>
              <a:spLocks noChangeArrowheads="1"/>
            </p:cNvSpPr>
            <p:nvPr/>
          </p:nvSpPr>
          <p:spPr bwMode="auto">
            <a:xfrm>
              <a:off x="4472" y="9100"/>
              <a:ext cx="3406" cy="817"/>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8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المديرية العامة</a:t>
              </a:r>
              <a:endParaRPr kumimoji="0" lang="fr-FR" sz="36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33802" name="AutoShape 10"/>
            <p:cNvCxnSpPr>
              <a:cxnSpLocks noChangeShapeType="1"/>
            </p:cNvCxnSpPr>
            <p:nvPr/>
          </p:nvCxnSpPr>
          <p:spPr bwMode="auto">
            <a:xfrm>
              <a:off x="8744" y="11846"/>
              <a:ext cx="1" cy="421"/>
            </a:xfrm>
            <a:prstGeom prst="straightConnector1">
              <a:avLst/>
            </a:prstGeom>
            <a:ln>
              <a:headEnd/>
              <a:tailEnd type="triangle" w="med" len="med"/>
            </a:ln>
          </p:spPr>
          <p:style>
            <a:lnRef idx="2">
              <a:schemeClr val="accent2"/>
            </a:lnRef>
            <a:fillRef idx="1">
              <a:schemeClr val="lt1"/>
            </a:fillRef>
            <a:effectRef idx="0">
              <a:schemeClr val="accent2"/>
            </a:effectRef>
            <a:fontRef idx="minor">
              <a:schemeClr val="dk1"/>
            </a:fontRef>
          </p:style>
        </p:cxnSp>
        <p:cxnSp>
          <p:nvCxnSpPr>
            <p:cNvPr id="33803" name="AutoShape 11"/>
            <p:cNvCxnSpPr>
              <a:cxnSpLocks noChangeShapeType="1"/>
            </p:cNvCxnSpPr>
            <p:nvPr/>
          </p:nvCxnSpPr>
          <p:spPr bwMode="auto">
            <a:xfrm>
              <a:off x="7376" y="11846"/>
              <a:ext cx="0" cy="421"/>
            </a:xfrm>
            <a:prstGeom prst="straightConnector1">
              <a:avLst/>
            </a:prstGeom>
            <a:ln>
              <a:headEnd/>
              <a:tailEnd type="triangle" w="med" len="med"/>
            </a:ln>
          </p:spPr>
          <p:style>
            <a:lnRef idx="2">
              <a:schemeClr val="accent2"/>
            </a:lnRef>
            <a:fillRef idx="1">
              <a:schemeClr val="lt1"/>
            </a:fillRef>
            <a:effectRef idx="0">
              <a:schemeClr val="accent2"/>
            </a:effectRef>
            <a:fontRef idx="minor">
              <a:schemeClr val="dk1"/>
            </a:fontRef>
          </p:style>
        </p:cxnSp>
        <p:cxnSp>
          <p:nvCxnSpPr>
            <p:cNvPr id="33804" name="AutoShape 12"/>
            <p:cNvCxnSpPr>
              <a:cxnSpLocks noChangeShapeType="1"/>
            </p:cNvCxnSpPr>
            <p:nvPr/>
          </p:nvCxnSpPr>
          <p:spPr bwMode="auto">
            <a:xfrm flipH="1">
              <a:off x="7376" y="11846"/>
              <a:ext cx="1368" cy="0"/>
            </a:xfrm>
            <a:prstGeom prst="straightConnector1">
              <a:avLst/>
            </a:prstGeom>
            <a:ln>
              <a:headEnd/>
              <a:tailEnd/>
            </a:ln>
          </p:spPr>
          <p:style>
            <a:lnRef idx="2">
              <a:schemeClr val="accent2"/>
            </a:lnRef>
            <a:fillRef idx="1">
              <a:schemeClr val="lt1"/>
            </a:fillRef>
            <a:effectRef idx="0">
              <a:schemeClr val="accent2"/>
            </a:effectRef>
            <a:fontRef idx="minor">
              <a:schemeClr val="dk1"/>
            </a:fontRef>
          </p:style>
        </p:cxnSp>
        <p:cxnSp>
          <p:nvCxnSpPr>
            <p:cNvPr id="33805" name="AutoShape 13"/>
            <p:cNvCxnSpPr>
              <a:cxnSpLocks noChangeShapeType="1"/>
            </p:cNvCxnSpPr>
            <p:nvPr/>
          </p:nvCxnSpPr>
          <p:spPr bwMode="auto">
            <a:xfrm>
              <a:off x="7947" y="11433"/>
              <a:ext cx="0" cy="414"/>
            </a:xfrm>
            <a:prstGeom prst="straightConnector1">
              <a:avLst/>
            </a:prstGeom>
            <a:ln>
              <a:headEnd/>
              <a:tailEnd type="triangle" w="med" len="med"/>
            </a:ln>
          </p:spPr>
          <p:style>
            <a:lnRef idx="2">
              <a:schemeClr val="accent2"/>
            </a:lnRef>
            <a:fillRef idx="1">
              <a:schemeClr val="lt1"/>
            </a:fillRef>
            <a:effectRef idx="0">
              <a:schemeClr val="accent2"/>
            </a:effectRef>
            <a:fontRef idx="minor">
              <a:schemeClr val="dk1"/>
            </a:fontRef>
          </p:style>
        </p:cxnSp>
        <p:sp>
          <p:nvSpPr>
            <p:cNvPr id="33806" name="Rectangle 14"/>
            <p:cNvSpPr>
              <a:spLocks noChangeArrowheads="1"/>
            </p:cNvSpPr>
            <p:nvPr/>
          </p:nvSpPr>
          <p:spPr bwMode="auto">
            <a:xfrm>
              <a:off x="6316" y="12335"/>
              <a:ext cx="1535" cy="82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ورشة2</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33807" name="Rectangle 15"/>
            <p:cNvSpPr>
              <a:spLocks noChangeArrowheads="1"/>
            </p:cNvSpPr>
            <p:nvPr/>
          </p:nvSpPr>
          <p:spPr bwMode="auto">
            <a:xfrm>
              <a:off x="7947" y="12335"/>
              <a:ext cx="1535" cy="829"/>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ورشة1</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33808" name="AutoShape 16"/>
            <p:cNvSpPr>
              <a:spLocks noChangeArrowheads="1"/>
            </p:cNvSpPr>
            <p:nvPr/>
          </p:nvSpPr>
          <p:spPr bwMode="auto">
            <a:xfrm>
              <a:off x="8097" y="13435"/>
              <a:ext cx="1249" cy="72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عمال</a:t>
              </a:r>
              <a:r>
                <a:rPr kumimoji="0" lang="fr-FR"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33809" name="AutoShape 17"/>
            <p:cNvSpPr>
              <a:spLocks noChangeArrowheads="1"/>
            </p:cNvSpPr>
            <p:nvPr/>
          </p:nvSpPr>
          <p:spPr bwMode="auto">
            <a:xfrm>
              <a:off x="6384" y="13435"/>
              <a:ext cx="1249" cy="720"/>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000" b="1" i="0" u="none" strike="noStrike" cap="none" normalizeH="0" baseline="0" dirty="0" smtClean="0">
                  <a:ln>
                    <a:noFill/>
                  </a:ln>
                  <a:solidFill>
                    <a:schemeClr val="tx1"/>
                  </a:solidFill>
                  <a:effectLst/>
                  <a:latin typeface="Arial" pitchFamily="34" charset="0"/>
                  <a:ea typeface="Arial" pitchFamily="34" charset="0"/>
                  <a:cs typeface="Arial" pitchFamily="34" charset="0"/>
                </a:rPr>
                <a:t>عمال</a:t>
              </a:r>
              <a:endParaRPr kumimoji="0" lang="fr-FR"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33810" name="AutoShape 18"/>
            <p:cNvSpPr>
              <a:spLocks noChangeArrowheads="1"/>
            </p:cNvSpPr>
            <p:nvPr/>
          </p:nvSpPr>
          <p:spPr bwMode="auto">
            <a:xfrm>
              <a:off x="1322" y="8580"/>
              <a:ext cx="2828" cy="1803"/>
            </a:xfrm>
            <a:prstGeom prst="rightArrow">
              <a:avLst>
                <a:gd name="adj1" fmla="val 50000"/>
                <a:gd name="adj2" fmla="val 39212"/>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المستوى التأسيسي</a:t>
              </a:r>
              <a:endParaRPr kumimoji="0" lang="fr-FR"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33811" name="AutoShape 19"/>
            <p:cNvSpPr>
              <a:spLocks noChangeArrowheads="1"/>
            </p:cNvSpPr>
            <p:nvPr/>
          </p:nvSpPr>
          <p:spPr bwMode="auto">
            <a:xfrm>
              <a:off x="1337" y="10285"/>
              <a:ext cx="2813" cy="1699"/>
            </a:xfrm>
            <a:prstGeom prst="rightArrow">
              <a:avLst>
                <a:gd name="adj1" fmla="val 50000"/>
                <a:gd name="adj2" fmla="val 41392"/>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المستوى الإداري</a:t>
              </a:r>
              <a:endParaRPr kumimoji="0" lang="en-US" sz="1600" b="1" i="0" u="none" strike="noStrike" cap="none" normalizeH="0" baseline="0" dirty="0" smtClean="0">
                <a:ln>
                  <a:noFill/>
                </a:ln>
                <a:solidFill>
                  <a:schemeClr val="tx1"/>
                </a:solidFill>
                <a:effectLst/>
                <a:latin typeface="Calibri" pitchFamily="34" charset="0"/>
                <a:ea typeface="Arial" pitchFamily="34" charset="0"/>
                <a:cs typeface="MCS Madinah S_U normal."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812" name="AutoShape 20"/>
            <p:cNvSpPr>
              <a:spLocks noChangeArrowheads="1"/>
            </p:cNvSpPr>
            <p:nvPr/>
          </p:nvSpPr>
          <p:spPr bwMode="auto">
            <a:xfrm>
              <a:off x="1491" y="12180"/>
              <a:ext cx="2659" cy="2054"/>
            </a:xfrm>
            <a:prstGeom prst="rightArrow">
              <a:avLst>
                <a:gd name="adj1" fmla="val 50000"/>
                <a:gd name="adj2" fmla="val 32364"/>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1600" b="1" i="0" u="none" strike="noStrike" cap="none" normalizeH="0" baseline="0" dirty="0" smtClean="0">
                  <a:ln>
                    <a:noFill/>
                  </a:ln>
                  <a:solidFill>
                    <a:schemeClr val="tx1"/>
                  </a:solidFill>
                  <a:effectLst/>
                  <a:latin typeface="Calibri" pitchFamily="34" charset="0"/>
                  <a:ea typeface="Arial" pitchFamily="34" charset="0"/>
                  <a:cs typeface="MCS Madinah S_U normal." charset="-78"/>
                </a:rPr>
                <a:t>المستوى العملي</a:t>
              </a:r>
              <a:endParaRPr kumimoji="0" lang="fr-FR" sz="1600" b="1" i="0" u="none" strike="noStrike" cap="none" normalizeH="0" baseline="0" dirty="0" smtClean="0">
                <a:ln>
                  <a:noFill/>
                </a:ln>
                <a:solidFill>
                  <a:schemeClr val="tx1"/>
                </a:solidFill>
                <a:effectLst/>
                <a:latin typeface="Calibri" pitchFamily="34" charset="0"/>
                <a:ea typeface="Arial" pitchFamily="34" charset="0"/>
                <a:cs typeface="MCS Madinah S_U normal."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33793"/>
                                        </p:tgtEl>
                                        <p:attrNameLst>
                                          <p:attrName>style.visibility</p:attrName>
                                        </p:attrNameLst>
                                      </p:cBhvr>
                                      <p:to>
                                        <p:strVal val="visible"/>
                                      </p:to>
                                    </p:set>
                                    <p:anim calcmode="lin" valueType="num">
                                      <p:cBhvr>
                                        <p:cTn id="7" dur="5000" fill="hold"/>
                                        <p:tgtEl>
                                          <p:spTgt spid="33793"/>
                                        </p:tgtEl>
                                        <p:attrNameLst>
                                          <p:attrName>ppt_w</p:attrName>
                                        </p:attrNameLst>
                                      </p:cBhvr>
                                      <p:tavLst>
                                        <p:tav tm="0" fmla="#ppt_w*sin(2.5*pi*$)">
                                          <p:val>
                                            <p:fltVal val="0"/>
                                          </p:val>
                                        </p:tav>
                                        <p:tav tm="100000">
                                          <p:val>
                                            <p:fltVal val="1"/>
                                          </p:val>
                                        </p:tav>
                                      </p:tavLst>
                                    </p:anim>
                                    <p:anim calcmode="lin" valueType="num">
                                      <p:cBhvr>
                                        <p:cTn id="8" dur="5000" fill="hold"/>
                                        <p:tgtEl>
                                          <p:spTgt spid="3379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3786182" y="284877"/>
            <a:ext cx="5143536" cy="600164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3424238" algn="l"/>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الوضعية:</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3424238" algn="l"/>
              </a:tabLst>
            </a:pP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لا يمكن القيام بأي عمل دون تخطيط مسبق له. لأن ذلك يعتبر مضيعة للوقت. فللقيام بعمل معين لابد من استغلال مجموعة من الوسائل؛ هذا الاستغلال لا يكون عشوائيا بل لا بد من أن يكون مخططا له لذلك فإنه يتم التنبؤ لكيفية استغلال الموارد بطريقة تمكن من الوصول إلى الهدف كل هذا يتم ضمن ما يصطلح عليه بالتخطيط.</a:t>
            </a:r>
            <a:endParaRPr kumimoji="0" lang="fr-FR" sz="3200" b="0"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tab pos="3424238" algn="l"/>
              </a:tabLst>
            </a:pP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فما المقصود بالتخطيط؟ وما هي أنواعه؟ وما هي أهدافه؟</a:t>
            </a:r>
            <a:endParaRPr kumimoji="0" lang="ar-DZ" sz="3200" b="0" i="0" u="none" strike="noStrike" cap="none" normalizeH="0" baseline="0" dirty="0" smtClean="0">
              <a:ln>
                <a:noFill/>
              </a:ln>
              <a:solidFill>
                <a:schemeClr val="tx1"/>
              </a:solidFill>
              <a:effectLst/>
              <a:latin typeface="Sakkal Majalla" pitchFamily="2" charset="-78"/>
              <a:cs typeface="Sakkal Majalla" pitchFamily="2" charset="-78"/>
            </a:endParaRPr>
          </a:p>
        </p:txBody>
      </p:sp>
      <p:pic>
        <p:nvPicPr>
          <p:cNvPr id="6146" name="Picture 2" descr="C:\Users\salhi\Desktop\phpThumb_generated_thumbnail.jpeg"/>
          <p:cNvPicPr>
            <a:picLocks noChangeAspect="1" noChangeArrowheads="1"/>
          </p:cNvPicPr>
          <p:nvPr/>
        </p:nvPicPr>
        <p:blipFill>
          <a:blip r:embed="rId2"/>
          <a:srcRect/>
          <a:stretch>
            <a:fillRect/>
          </a:stretch>
        </p:blipFill>
        <p:spPr bwMode="auto">
          <a:xfrm>
            <a:off x="0" y="642918"/>
            <a:ext cx="3810000" cy="492922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descr="C:\Users\salhi\Desktop\planning.jpg"/>
          <p:cNvPicPr>
            <a:picLocks noChangeAspect="1" noChangeArrowheads="1"/>
          </p:cNvPicPr>
          <p:nvPr/>
        </p:nvPicPr>
        <p:blipFill>
          <a:blip r:embed="rId2"/>
          <a:srcRect/>
          <a:stretch>
            <a:fillRect/>
          </a:stretch>
        </p:blipFill>
        <p:spPr bwMode="auto">
          <a:xfrm>
            <a:off x="571472" y="642918"/>
            <a:ext cx="8001056" cy="541177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57158" y="214290"/>
            <a:ext cx="8286777" cy="280076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44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1. </a:t>
            </a:r>
            <a:r>
              <a:rPr kumimoji="0" lang="ar-DZ" sz="44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تعريف التخطيط:</a:t>
            </a:r>
            <a:endParaRPr kumimoji="0" lang="en-US" sz="44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DZ" sz="44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يمكن تعريف التخطيط بأنه عملية تحديد الأهداف ومن ثم تحقيقها وفق الوسائل المتاحة وباستخدام طرق معينة</a:t>
            </a:r>
            <a:r>
              <a:rPr kumimoji="0" lang="fr-FR" sz="44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a:t>
            </a:r>
            <a:r>
              <a:rPr kumimoji="0" lang="fr-FR" sz="4400" b="0" i="0" u="none" strike="noStrike" cap="none" normalizeH="0" baseline="0" dirty="0" smtClean="0">
                <a:ln>
                  <a:noFill/>
                </a:ln>
                <a:solidFill>
                  <a:schemeClr val="tx1"/>
                </a:solidFill>
                <a:effectLst/>
                <a:latin typeface="Sakkal Majalla" pitchFamily="2" charset="-78"/>
                <a:cs typeface="Sakkal Majalla" pitchFamily="2" charset="-78"/>
              </a:rPr>
              <a:t> </a:t>
            </a:r>
          </a:p>
        </p:txBody>
      </p:sp>
      <p:pic>
        <p:nvPicPr>
          <p:cNvPr id="4098" name="Picture 2" descr="C:\Users\salhi\Desktop\-4-638.jpg"/>
          <p:cNvPicPr>
            <a:picLocks noChangeAspect="1" noChangeArrowheads="1"/>
          </p:cNvPicPr>
          <p:nvPr/>
        </p:nvPicPr>
        <p:blipFill>
          <a:blip r:embed="rId2"/>
          <a:srcRect/>
          <a:stretch>
            <a:fillRect/>
          </a:stretch>
        </p:blipFill>
        <p:spPr bwMode="auto">
          <a:xfrm>
            <a:off x="928662" y="3000372"/>
            <a:ext cx="7072330" cy="357187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14282" y="1071546"/>
            <a:ext cx="8643966" cy="156966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1.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التحديد المسبق للأهداف المراد تحقيقها.</a:t>
            </a:r>
            <a:endParaRPr kumimoji="0" lang="fr-FR" sz="1600" b="1"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2.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وضع السياسات والقواعد التي يتم أخذها بعين الاعتبار في اختيار أسلوب تحقيق الهدف.</a:t>
            </a:r>
            <a:endParaRPr kumimoji="0" lang="fr-FR" sz="1600" b="1" i="0" u="none" strike="noStrike" cap="none" normalizeH="0" baseline="0" dirty="0" smtClean="0">
              <a:ln>
                <a:noFill/>
              </a:ln>
              <a:solidFill>
                <a:schemeClr val="tx1"/>
              </a:solidFill>
              <a:effectLst/>
              <a:latin typeface="Sakkal Majalla" pitchFamily="2" charset="-78"/>
              <a:cs typeface="Sakkal Majalla" pitchFamily="2" charset="-78"/>
            </a:endParaRPr>
          </a:p>
        </p:txBody>
      </p:sp>
      <p:sp>
        <p:nvSpPr>
          <p:cNvPr id="5" name="Rectangle 4"/>
          <p:cNvSpPr/>
          <p:nvPr/>
        </p:nvSpPr>
        <p:spPr>
          <a:xfrm>
            <a:off x="3286116" y="214290"/>
            <a:ext cx="3167855" cy="646331"/>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lvl="0" algn="ctr" rtl="1" fontAlgn="base">
              <a:spcBef>
                <a:spcPct val="0"/>
              </a:spcBef>
              <a:spcAft>
                <a:spcPct val="0"/>
              </a:spcAft>
            </a:pPr>
            <a:r>
              <a:rPr lang="ar-SA" sz="3600" b="1" dirty="0" smtClean="0">
                <a:latin typeface="Sakkal Majalla" pitchFamily="2" charset="-78"/>
                <a:ea typeface="Calibri" pitchFamily="34" charset="0"/>
                <a:cs typeface="Sakkal Majalla" pitchFamily="2" charset="-78"/>
              </a:rPr>
              <a:t>2. خطوات </a:t>
            </a:r>
            <a:r>
              <a:rPr kumimoji="0" lang="ar-DZ" sz="36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التخطيط</a:t>
            </a:r>
            <a:r>
              <a:rPr kumimoji="0" lang="ar-SA" sz="3600" b="1" i="0" u="none" strike="noStrike" cap="none" normalizeH="0" dirty="0" smtClean="0">
                <a:ln>
                  <a:noFill/>
                </a:ln>
                <a:solidFill>
                  <a:schemeClr val="tx1"/>
                </a:solidFill>
                <a:effectLst/>
                <a:latin typeface="Sakkal Majalla" pitchFamily="2" charset="-78"/>
                <a:ea typeface="Calibri" pitchFamily="34" charset="0"/>
                <a:cs typeface="Sakkal Majalla" pitchFamily="2" charset="-78"/>
              </a:rPr>
              <a:t> </a:t>
            </a:r>
            <a:r>
              <a:rPr kumimoji="0" lang="ar-DZ" sz="36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a:t>
            </a:r>
            <a:endParaRPr kumimoji="0" lang="fr-FR" b="1" i="0" u="none" strike="noStrike" cap="none" normalizeH="0" baseline="0" dirty="0" smtClean="0">
              <a:ln>
                <a:noFill/>
              </a:ln>
              <a:solidFill>
                <a:schemeClr val="tx1"/>
              </a:solidFill>
              <a:effectLst/>
              <a:latin typeface="Sakkal Majalla" pitchFamily="2" charset="-78"/>
              <a:cs typeface="Sakkal Majalla" pitchFamily="2" charset="-78"/>
            </a:endParaRPr>
          </a:p>
        </p:txBody>
      </p:sp>
      <p:pic>
        <p:nvPicPr>
          <p:cNvPr id="23554" name="Picture 2" descr="C:\Users\salhi\Desktop\goals.jpg"/>
          <p:cNvPicPr>
            <a:picLocks noChangeAspect="1" noChangeArrowheads="1"/>
          </p:cNvPicPr>
          <p:nvPr/>
        </p:nvPicPr>
        <p:blipFill>
          <a:blip r:embed="rId2"/>
          <a:srcRect/>
          <a:stretch>
            <a:fillRect/>
          </a:stretch>
        </p:blipFill>
        <p:spPr bwMode="auto">
          <a:xfrm>
            <a:off x="1714480" y="2928934"/>
            <a:ext cx="4143404" cy="324963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28596" y="285728"/>
            <a:ext cx="8501123" cy="3046988"/>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3.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اختيار بديل من بين البدائل المتاحة لتحقيق الهدف المطلوب.</a:t>
            </a:r>
            <a:endParaRPr kumimoji="0" lang="fr-FR" sz="3200" b="1"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4.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تحديد الإمكانيات اللازمة للتنفيذ. مع تحديد الإمكانيات المتاحة فعلا وتحديد كيفية توفير الإمكانيات غير المتاحة.</a:t>
            </a:r>
            <a:endParaRPr kumimoji="0" lang="fr-FR" sz="3200" b="1" i="0" u="none" strike="noStrike" cap="none" normalizeH="0" baseline="0" dirty="0" smtClean="0">
              <a:ln>
                <a:noFill/>
              </a:ln>
              <a:solidFill>
                <a:schemeClr val="tx1"/>
              </a:solidFill>
              <a:effectLst/>
              <a:latin typeface="Sakkal Majalla" pitchFamily="2" charset="-78"/>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5.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تحديد الأنشطة اللازمة وكيفية القيام </a:t>
            </a:r>
            <a:r>
              <a:rPr kumimoji="0" lang="ar-DZ" sz="3200" b="1"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بها</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لتحقيق الهدف.</a:t>
            </a:r>
            <a:endParaRPr kumimoji="0" lang="en-US"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6.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إعداد البرامج الزمنية الضرورية لتحقيق الهدف مع مراعاة الترتيب الزمني للقيام بهذه الأنشطة وتحديد المسؤولية عن تنفيذها</a:t>
            </a:r>
            <a:r>
              <a:rPr kumimoji="0" lang="fr-FR" sz="3200" b="1" i="0" u="none" strike="noStrike" cap="none" normalizeH="0" baseline="0" dirty="0" smtClean="0">
                <a:ln>
                  <a:noFill/>
                </a:ln>
                <a:solidFill>
                  <a:schemeClr val="tx1"/>
                </a:solidFill>
                <a:effectLst/>
                <a:latin typeface="Sakkal Majalla" pitchFamily="2" charset="-78"/>
                <a:cs typeface="Sakkal Majalla" pitchFamily="2" charset="-78"/>
              </a:rPr>
              <a:t> </a:t>
            </a:r>
          </a:p>
        </p:txBody>
      </p:sp>
      <p:pic>
        <p:nvPicPr>
          <p:cNvPr id="22530" name="Picture 2" descr="C:\Users\salhi\Desktop\images.jpg"/>
          <p:cNvPicPr>
            <a:picLocks noChangeAspect="1" noChangeArrowheads="1"/>
          </p:cNvPicPr>
          <p:nvPr/>
        </p:nvPicPr>
        <p:blipFill>
          <a:blip r:embed="rId2"/>
          <a:srcRect/>
          <a:stretch>
            <a:fillRect/>
          </a:stretch>
        </p:blipFill>
        <p:spPr bwMode="auto">
          <a:xfrm>
            <a:off x="1142976" y="3500438"/>
            <a:ext cx="7215238" cy="314327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214678" y="571480"/>
            <a:ext cx="2428860" cy="58477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3. </a:t>
            </a: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أنواع التخطيط:</a:t>
            </a:r>
            <a:endParaRPr kumimoji="0" lang="ar-DZ" sz="4000" b="0" i="0" u="none" strike="noStrike" cap="none" normalizeH="0" baseline="0" dirty="0" smtClean="0">
              <a:ln>
                <a:noFill/>
              </a:ln>
              <a:solidFill>
                <a:schemeClr val="tx1"/>
              </a:solidFill>
              <a:effectLst/>
              <a:latin typeface="Sakkal Majalla" pitchFamily="2" charset="-78"/>
              <a:cs typeface="Sakkal Majalla" pitchFamily="2" charset="-78"/>
            </a:endParaRPr>
          </a:p>
        </p:txBody>
      </p:sp>
      <p:sp>
        <p:nvSpPr>
          <p:cNvPr id="21506" name="Rectangle 2"/>
          <p:cNvSpPr>
            <a:spLocks noChangeArrowheads="1"/>
          </p:cNvSpPr>
          <p:nvPr/>
        </p:nvSpPr>
        <p:spPr bwMode="auto">
          <a:xfrm>
            <a:off x="5429256" y="2357430"/>
            <a:ext cx="3143240" cy="584775"/>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أولا: حسب المعيار الزمني</a:t>
            </a:r>
            <a:endParaRPr kumimoji="0" lang="ar-DZ" sz="4000" b="0" i="0" u="none" strike="noStrike" cap="none" normalizeH="0" baseline="0" dirty="0" smtClean="0">
              <a:ln>
                <a:noFill/>
              </a:ln>
              <a:solidFill>
                <a:schemeClr val="tx1"/>
              </a:solidFill>
              <a:effectLst/>
              <a:latin typeface="Sakkal Majalla" pitchFamily="2" charset="-78"/>
              <a:cs typeface="Sakkal Majalla" pitchFamily="2" charset="-78"/>
            </a:endParaRPr>
          </a:p>
        </p:txBody>
      </p:sp>
      <p:sp>
        <p:nvSpPr>
          <p:cNvPr id="21507" name="Rectangle 3"/>
          <p:cNvSpPr>
            <a:spLocks noChangeArrowheads="1"/>
          </p:cNvSpPr>
          <p:nvPr/>
        </p:nvSpPr>
        <p:spPr bwMode="auto">
          <a:xfrm>
            <a:off x="2857488" y="3772919"/>
            <a:ext cx="3286116" cy="584775"/>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ثانيا: حسب معيار النشاط</a:t>
            </a:r>
            <a:endParaRPr kumimoji="0" lang="ar-DZ" sz="3200" b="0" i="0" u="none" strike="noStrike" cap="none" normalizeH="0" baseline="0" dirty="0" smtClean="0">
              <a:ln>
                <a:noFill/>
              </a:ln>
              <a:solidFill>
                <a:schemeClr val="tx1"/>
              </a:solidFill>
              <a:effectLst/>
              <a:latin typeface="Sakkal Majalla" pitchFamily="2" charset="-78"/>
              <a:cs typeface="Sakkal Majalla" pitchFamily="2" charset="-78"/>
            </a:endParaRPr>
          </a:p>
        </p:txBody>
      </p:sp>
      <p:sp>
        <p:nvSpPr>
          <p:cNvPr id="7" name="Rectangle 6"/>
          <p:cNvSpPr/>
          <p:nvPr/>
        </p:nvSpPr>
        <p:spPr>
          <a:xfrm>
            <a:off x="142844" y="2428868"/>
            <a:ext cx="3589444" cy="58477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a:spAutoFit/>
          </a:bodyPr>
          <a:lstStyle/>
          <a:p>
            <a:r>
              <a:rPr lang="ar-DZ" sz="3200" b="1" dirty="0">
                <a:solidFill>
                  <a:schemeClr val="tx1"/>
                </a:solidFill>
                <a:latin typeface="Sakkal Majalla" pitchFamily="2" charset="-78"/>
                <a:cs typeface="Sakkal Majalla" pitchFamily="2" charset="-78"/>
              </a:rPr>
              <a:t>ثالثا: معيار الشمول(النطاق</a:t>
            </a:r>
            <a:r>
              <a:rPr lang="ar-DZ" sz="3200" b="1" dirty="0" smtClean="0">
                <a:solidFill>
                  <a:schemeClr val="tx1"/>
                </a:solidFill>
                <a:latin typeface="Sakkal Majalla" pitchFamily="2" charset="-78"/>
                <a:cs typeface="Sakkal Majalla" pitchFamily="2" charset="-78"/>
              </a:rPr>
              <a:t>)</a:t>
            </a:r>
            <a:endParaRPr lang="fr-FR" sz="3200" b="1" dirty="0">
              <a:solidFill>
                <a:schemeClr val="tx1"/>
              </a:solidFill>
              <a:latin typeface="Sakkal Majalla" pitchFamily="2" charset="-78"/>
              <a:cs typeface="Sakkal Majalla" pitchFamily="2" charset="-78"/>
            </a:endParaRPr>
          </a:p>
        </p:txBody>
      </p:sp>
      <p:cxnSp>
        <p:nvCxnSpPr>
          <p:cNvPr id="9" name="Connecteur droit avec flèche 8"/>
          <p:cNvCxnSpPr>
            <a:stCxn id="21505" idx="2"/>
            <a:endCxn id="21507" idx="0"/>
          </p:cNvCxnSpPr>
          <p:nvPr/>
        </p:nvCxnSpPr>
        <p:spPr>
          <a:xfrm rot="16200000" flipH="1">
            <a:off x="3156495" y="2428868"/>
            <a:ext cx="2616664" cy="71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3" name="Connecteur droit avec flèche 12"/>
          <p:cNvCxnSpPr>
            <a:stCxn id="21505" idx="2"/>
            <a:endCxn id="7" idx="0"/>
          </p:cNvCxnSpPr>
          <p:nvPr/>
        </p:nvCxnSpPr>
        <p:spPr>
          <a:xfrm rot="5400000">
            <a:off x="2547031" y="546790"/>
            <a:ext cx="1272613" cy="2491542"/>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Connecteur droit avec flèche 13"/>
          <p:cNvCxnSpPr>
            <a:stCxn id="21505" idx="2"/>
            <a:endCxn id="21506" idx="0"/>
          </p:cNvCxnSpPr>
          <p:nvPr/>
        </p:nvCxnSpPr>
        <p:spPr>
          <a:xfrm rot="16200000" flipH="1">
            <a:off x="5114405" y="470958"/>
            <a:ext cx="1201175" cy="257176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e 20"/>
          <p:cNvGrpSpPr/>
          <p:nvPr/>
        </p:nvGrpSpPr>
        <p:grpSpPr>
          <a:xfrm>
            <a:off x="1500166" y="500042"/>
            <a:ext cx="5715040" cy="5786478"/>
            <a:chOff x="1500166" y="428604"/>
            <a:chExt cx="5715040" cy="5786478"/>
          </a:xfrm>
        </p:grpSpPr>
        <p:sp>
          <p:nvSpPr>
            <p:cNvPr id="4" name="Triangle isocèle 3"/>
            <p:cNvSpPr/>
            <p:nvPr/>
          </p:nvSpPr>
          <p:spPr>
            <a:xfrm>
              <a:off x="2071670" y="428604"/>
              <a:ext cx="4500594" cy="57864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 name="Connecteur droit 5"/>
            <p:cNvCxnSpPr/>
            <p:nvPr/>
          </p:nvCxnSpPr>
          <p:spPr>
            <a:xfrm>
              <a:off x="3571868" y="2327292"/>
              <a:ext cx="1500198" cy="2010"/>
            </a:xfrm>
            <a:prstGeom prst="line">
              <a:avLst/>
            </a:prstGeom>
          </p:spPr>
          <p:style>
            <a:lnRef idx="2">
              <a:schemeClr val="dk1"/>
            </a:lnRef>
            <a:fillRef idx="0">
              <a:schemeClr val="dk1"/>
            </a:fillRef>
            <a:effectRef idx="1">
              <a:schemeClr val="dk1"/>
            </a:effectRef>
            <a:fontRef idx="minor">
              <a:schemeClr val="tx1"/>
            </a:fontRef>
          </p:style>
        </p:cxnSp>
        <p:cxnSp>
          <p:nvCxnSpPr>
            <p:cNvPr id="12" name="Connecteur droit 11"/>
            <p:cNvCxnSpPr/>
            <p:nvPr/>
          </p:nvCxnSpPr>
          <p:spPr>
            <a:xfrm>
              <a:off x="2786050" y="4406808"/>
              <a:ext cx="3071834" cy="22324"/>
            </a:xfrm>
            <a:prstGeom prst="line">
              <a:avLst/>
            </a:prstGeom>
          </p:spPr>
          <p:style>
            <a:lnRef idx="2">
              <a:schemeClr val="dk1"/>
            </a:lnRef>
            <a:fillRef idx="0">
              <a:schemeClr val="dk1"/>
            </a:fillRef>
            <a:effectRef idx="1">
              <a:schemeClr val="dk1"/>
            </a:effectRef>
            <a:fontRef idx="minor">
              <a:schemeClr val="tx1"/>
            </a:fontRef>
          </p:style>
        </p:cxnSp>
        <p:sp>
          <p:nvSpPr>
            <p:cNvPr id="16" name="Rectangle à coins arrondis 15"/>
            <p:cNvSpPr/>
            <p:nvPr/>
          </p:nvSpPr>
          <p:spPr>
            <a:xfrm>
              <a:off x="1928794" y="928670"/>
              <a:ext cx="4643470"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الإدارة العليا</a:t>
              </a:r>
              <a:r>
                <a:rPr kumimoji="0" lang="ar-SA"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التخطيط الاستراتيجي طويل الأجل</a:t>
              </a:r>
              <a:endParaRPr lang="fr-FR" sz="3200" dirty="0"/>
            </a:p>
          </p:txBody>
        </p:sp>
        <p:sp>
          <p:nvSpPr>
            <p:cNvPr id="17" name="Rectangle à coins arrondis 16"/>
            <p:cNvSpPr/>
            <p:nvPr/>
          </p:nvSpPr>
          <p:spPr>
            <a:xfrm>
              <a:off x="1643042" y="3000372"/>
              <a:ext cx="5143536"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0" lang="ar-DZ"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الإدارة الوسطى</a:t>
              </a:r>
              <a:r>
                <a:rPr kumimoji="0" lang="ar-SA" sz="3200" b="0"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 التخطيط متوسط </a:t>
              </a:r>
              <a:r>
                <a:rPr kumimoji="0" lang="ar-SA" sz="3200" b="0" i="0" u="none" strike="noStrike" cap="none" normalizeH="0" baseline="0" dirty="0" err="1" smtClean="0">
                  <a:ln>
                    <a:noFill/>
                  </a:ln>
                  <a:solidFill>
                    <a:schemeClr val="tx1"/>
                  </a:solidFill>
                  <a:effectLst/>
                  <a:latin typeface="Sakkal Majalla" pitchFamily="2" charset="-78"/>
                  <a:ea typeface="Calibri" pitchFamily="34" charset="0"/>
                  <a:cs typeface="Sakkal Majalla" pitchFamily="2" charset="-78"/>
                </a:rPr>
                <a:t>الأجال</a:t>
              </a:r>
              <a:endParaRPr lang="fr-FR" sz="3200" dirty="0"/>
            </a:p>
          </p:txBody>
        </p:sp>
        <p:sp>
          <p:nvSpPr>
            <p:cNvPr id="18" name="Rectangle à coins arrondis 17"/>
            <p:cNvSpPr/>
            <p:nvPr/>
          </p:nvSpPr>
          <p:spPr>
            <a:xfrm>
              <a:off x="1500166" y="5143512"/>
              <a:ext cx="5715040"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dirty="0">
                  <a:solidFill>
                    <a:schemeClr val="tx1"/>
                  </a:solidFill>
                  <a:latin typeface="Sakkal Majalla" pitchFamily="2" charset="-78"/>
                  <a:cs typeface="Sakkal Majalla" pitchFamily="2" charset="-78"/>
                </a:rPr>
                <a:t>الإدارة </a:t>
              </a:r>
              <a:r>
                <a:rPr lang="ar-DZ" sz="3200" dirty="0" smtClean="0">
                  <a:solidFill>
                    <a:schemeClr val="tx1"/>
                  </a:solidFill>
                  <a:latin typeface="Sakkal Majalla" pitchFamily="2" charset="-78"/>
                  <a:cs typeface="Sakkal Majalla" pitchFamily="2" charset="-78"/>
                </a:rPr>
                <a:t>القاعدية</a:t>
              </a:r>
              <a:r>
                <a:rPr lang="ar-SA" sz="3200" dirty="0" smtClean="0">
                  <a:solidFill>
                    <a:schemeClr val="tx1"/>
                  </a:solidFill>
                  <a:latin typeface="Sakkal Majalla" pitchFamily="2" charset="-78"/>
                  <a:cs typeface="Sakkal Majalla" pitchFamily="2" charset="-78"/>
                </a:rPr>
                <a:t> التخطيط قصير </a:t>
              </a:r>
              <a:r>
                <a:rPr lang="ar-SA" sz="3200" dirty="0" err="1" smtClean="0">
                  <a:solidFill>
                    <a:schemeClr val="tx1"/>
                  </a:solidFill>
                  <a:latin typeface="Sakkal Majalla" pitchFamily="2" charset="-78"/>
                  <a:cs typeface="Sakkal Majalla" pitchFamily="2" charset="-78"/>
                </a:rPr>
                <a:t>الأجال</a:t>
              </a:r>
              <a:endParaRPr lang="fr-FR" sz="3200" dirty="0">
                <a:solidFill>
                  <a:schemeClr val="tx1"/>
                </a:solidFill>
                <a:latin typeface="Sakkal Majalla" pitchFamily="2" charset="-78"/>
                <a:cs typeface="Sakkal Majalla" pitchFamily="2" charset="-78"/>
              </a:endParaRPr>
            </a:p>
          </p:txBody>
        </p:sp>
      </p:grpSp>
      <p:sp>
        <p:nvSpPr>
          <p:cNvPr id="22" name="Rectangle 2"/>
          <p:cNvSpPr>
            <a:spLocks noChangeArrowheads="1"/>
          </p:cNvSpPr>
          <p:nvPr/>
        </p:nvSpPr>
        <p:spPr bwMode="auto">
          <a:xfrm>
            <a:off x="5429256" y="214290"/>
            <a:ext cx="3143240" cy="584775"/>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smtClean="0">
                <a:ln>
                  <a:noFill/>
                </a:ln>
                <a:solidFill>
                  <a:schemeClr val="tx1"/>
                </a:solidFill>
                <a:effectLst/>
                <a:latin typeface="Sakkal Majalla" pitchFamily="2" charset="-78"/>
                <a:ea typeface="Calibri" pitchFamily="34" charset="0"/>
                <a:cs typeface="Sakkal Majalla" pitchFamily="2" charset="-78"/>
              </a:rPr>
              <a:t>أولا: حسب المعيار الزمني</a:t>
            </a:r>
            <a:endParaRPr kumimoji="0" lang="ar-DZ" sz="4000" b="0" i="0" u="none" strike="noStrike" cap="none" normalizeH="0" baseline="0" dirty="0" smtClean="0">
              <a:ln>
                <a:noFill/>
              </a:ln>
              <a:solidFill>
                <a:schemeClr val="tx1"/>
              </a:solidFill>
              <a:effectLst/>
              <a:latin typeface="Sakkal Majalla" pitchFamily="2" charset="-78"/>
              <a:cs typeface="Sakkal Majalla" pitchFamily="2"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967</Words>
  <Application>Microsoft Office PowerPoint</Application>
  <PresentationFormat>Affichage à l'écran (4:3)</PresentationFormat>
  <Paragraphs>93</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salhi</dc:creator>
  <cp:lastModifiedBy>salhi</cp:lastModifiedBy>
  <cp:revision>21</cp:revision>
  <dcterms:created xsi:type="dcterms:W3CDTF">2015-02-28T19:23:04Z</dcterms:created>
  <dcterms:modified xsi:type="dcterms:W3CDTF">2015-04-04T08:02:42Z</dcterms:modified>
</cp:coreProperties>
</file>