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32B225-DC03-4636-A69E-7735FACC7694}" type="datetimeFigureOut">
              <a:rPr lang="fr-FR" smtClean="0"/>
              <a:pPr/>
              <a:t>13/02/2015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3CFF8E-B3B0-4D5A-8A3A-041D028DC17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2B225-DC03-4636-A69E-7735FACC7694}" type="datetimeFigureOut">
              <a:rPr lang="fr-FR" smtClean="0"/>
              <a:pPr/>
              <a:t>13/02/2015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CFF8E-B3B0-4D5A-8A3A-041D028DC17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ChangeArrowheads="1"/>
          </p:cNvSpPr>
          <p:nvPr/>
        </p:nvSpPr>
        <p:spPr bwMode="auto">
          <a:xfrm>
            <a:off x="357158" y="857232"/>
            <a:ext cx="8215370" cy="3929090"/>
          </a:xfrm>
          <a:prstGeom prst="roundRect">
            <a:avLst>
              <a:gd name="adj" fmla="val 16667"/>
            </a:avLst>
          </a:prstGeom>
          <a:ln>
            <a:headEnd/>
            <a:tailEn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MCS Diwany2 S_U normal." charset="-78"/>
                <a:ea typeface="Arial" pitchFamily="34" charset="0"/>
                <a:cs typeface="MCS Diwany2 S_U normal." charset="-78"/>
              </a:rPr>
              <a:t>ثانوية غربي بشير </a:t>
            </a:r>
            <a:r>
              <a:rPr kumimoji="0" lang="ar-SA" sz="2800" b="1" i="0" u="none" strike="noStrike" cap="none" normalizeH="0" baseline="0" dirty="0" err="1" smtClean="0">
                <a:ln>
                  <a:noFill/>
                </a:ln>
                <a:solidFill>
                  <a:schemeClr val="tx1"/>
                </a:solidFill>
                <a:effectLst/>
                <a:latin typeface="MCS Diwany2 S_U normal." charset="-78"/>
                <a:ea typeface="Arial" pitchFamily="34" charset="0"/>
                <a:cs typeface="MCS Diwany2 S_U normal." charset="-78"/>
              </a:rPr>
              <a:t>حاسي</a:t>
            </a:r>
            <a:r>
              <a:rPr kumimoji="0" lang="ar-SA" sz="2800" b="1" i="0" u="none" strike="noStrike" cap="none" normalizeH="0" baseline="0" dirty="0" smtClean="0">
                <a:ln>
                  <a:noFill/>
                </a:ln>
                <a:solidFill>
                  <a:schemeClr val="tx1"/>
                </a:solidFill>
                <a:effectLst/>
                <a:latin typeface="MCS Diwany2 S_U normal." charset="-78"/>
                <a:ea typeface="Arial" pitchFamily="34" charset="0"/>
                <a:cs typeface="MCS Diwany2 S_U normal." charset="-78"/>
              </a:rPr>
              <a:t> خليفة الوادي  </a:t>
            </a:r>
          </a:p>
          <a:p>
            <a:pPr marL="0" marR="0" lvl="0" indent="0" algn="ctr" defTabSz="914400" rtl="1" eaLnBrk="1" fontAlgn="base" latinLnBrk="0" hangingPunct="1">
              <a:lnSpc>
                <a:spcPct val="100000"/>
              </a:lnSpc>
              <a:spcBef>
                <a:spcPct val="0"/>
              </a:spcBef>
              <a:spcAft>
                <a:spcPct val="0"/>
              </a:spcAft>
              <a:buClrTx/>
              <a:buSzTx/>
              <a:buFontTx/>
              <a:buNone/>
              <a:tabLst/>
            </a:pPr>
            <a:endParaRPr lang="ar-SA" sz="2800" b="1" dirty="0">
              <a:latin typeface="MCS Diwany2 S_U normal." charset="-78"/>
              <a:ea typeface="Arial" pitchFamily="34" charset="0"/>
              <a:cs typeface="MCS Diwany2 S_U normal."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MCS Diwany2 S_U normal." charset="-78"/>
                <a:ea typeface="Arial" pitchFamily="34" charset="0"/>
                <a:cs typeface="MCS Diwany2 S_U normal." charset="-78"/>
              </a:rPr>
              <a:t>المستوى</a:t>
            </a:r>
            <a:r>
              <a:rPr kumimoji="0" lang="ar-DZ" sz="28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 </a:t>
            </a:r>
            <a:r>
              <a:rPr kumimoji="0" lang="ar-DZ" sz="2800" b="0" i="0" u="none" strike="noStrike" cap="none" normalizeH="0" baseline="0" dirty="0" smtClean="0">
                <a:ln>
                  <a:noFill/>
                </a:ln>
                <a:solidFill>
                  <a:schemeClr val="tx1"/>
                </a:solidFill>
                <a:effectLst/>
                <a:latin typeface="MCS Madinah S_U normal." charset="-78"/>
                <a:ea typeface="Arial" pitchFamily="34" charset="0"/>
                <a:cs typeface="Arial" pitchFamily="34" charset="0"/>
              </a:rPr>
              <a:t>ثانية ثانوي</a:t>
            </a:r>
            <a:r>
              <a:rPr kumimoji="0" lang="ar-DZ" sz="28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ar-SA" sz="2800" b="1" i="0" u="none" strike="noStrike" cap="none" normalizeH="0" dirty="0" smtClean="0">
                <a:ln>
                  <a:noFill/>
                </a:ln>
                <a:solidFill>
                  <a:schemeClr val="tx1"/>
                </a:solidFill>
                <a:effectLst/>
                <a:latin typeface="Calibri" pitchFamily="34" charset="0"/>
                <a:ea typeface="Arial" pitchFamily="34" charset="0"/>
                <a:cs typeface="Arial" pitchFamily="34" charset="0"/>
              </a:rPr>
              <a:t>                 </a:t>
            </a:r>
            <a:r>
              <a:rPr kumimoji="0" lang="ar-DZ" sz="2800" b="1" i="0" u="none" strike="noStrike" cap="none" normalizeH="0" baseline="0" dirty="0" smtClean="0">
                <a:ln>
                  <a:noFill/>
                </a:ln>
                <a:solidFill>
                  <a:schemeClr val="tx1"/>
                </a:solidFill>
                <a:effectLst/>
                <a:latin typeface="Calibri" pitchFamily="34" charset="0"/>
                <a:ea typeface="Arial" pitchFamily="34" charset="0"/>
                <a:cs typeface="Arial" pitchFamily="34" charset="0"/>
              </a:rPr>
              <a:t>المقياس</a:t>
            </a:r>
            <a:r>
              <a:rPr kumimoji="0" lang="ar-DZ" sz="2800" b="1" i="0" u="none" strike="noStrike" cap="none" normalizeH="0" baseline="0" dirty="0" smtClean="0">
                <a:ln>
                  <a:noFill/>
                </a:ln>
                <a:solidFill>
                  <a:schemeClr val="tx1"/>
                </a:solidFill>
                <a:effectLst/>
                <a:latin typeface="Traditional Arabic" pitchFamily="18" charset="-78"/>
                <a:ea typeface="Arial" pitchFamily="34" charset="0"/>
                <a:cs typeface="Traditional Arabic" pitchFamily="18" charset="-78"/>
              </a:rPr>
              <a:t>:</a:t>
            </a:r>
            <a:r>
              <a:rPr kumimoji="0" lang="ar-DZ" sz="2800" b="0" i="0" u="none" strike="noStrike" cap="none" normalizeH="0" baseline="0" dirty="0" smtClean="0">
                <a:ln>
                  <a:noFill/>
                </a:ln>
                <a:solidFill>
                  <a:schemeClr val="tx1"/>
                </a:solidFill>
                <a:effectLst/>
                <a:latin typeface="Calibri" pitchFamily="34" charset="0"/>
                <a:ea typeface="Arial" pitchFamily="34" charset="0"/>
                <a:cs typeface="Arial" pitchFamily="34" charset="0"/>
              </a:rPr>
              <a:t>الاقتصاد </a:t>
            </a:r>
            <a:r>
              <a:rPr kumimoji="0" lang="ar-DZ" sz="28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والمناجمنت</a:t>
            </a:r>
            <a:r>
              <a:rPr kumimoji="0" lang="ar-DZ" sz="2800" b="0" i="0" u="none" strike="noStrike" cap="none" normalizeH="0" baseline="0" dirty="0" smtClean="0">
                <a:ln>
                  <a:noFill/>
                </a:ln>
                <a:solidFill>
                  <a:srgbClr val="FFFFFF"/>
                </a:solidFill>
                <a:effectLst/>
                <a:latin typeface="Calibri" pitchFamily="34" charset="0"/>
                <a:ea typeface="Arial" pitchFamily="34" charset="0"/>
                <a:cs typeface="Arial" pitchFamily="34" charset="0"/>
              </a:rPr>
              <a:t>               </a:t>
            </a:r>
            <a:endParaRPr lang="ar-SA" sz="2800" dirty="0">
              <a:solidFill>
                <a:srgbClr val="FFFFFF"/>
              </a:solidFill>
              <a:latin typeface="Calibri" pitchFamily="34" charset="0"/>
              <a:ea typeface="Arial" pitchFamily="34" charset="0"/>
              <a:cs typeface="Arial" pitchFamily="34" charset="0"/>
            </a:endParaRPr>
          </a:p>
          <a:p>
            <a:pPr lvl="0" algn="ctr" rtl="1" fontAlgn="base">
              <a:spcBef>
                <a:spcPct val="0"/>
              </a:spcBef>
              <a:spcAft>
                <a:spcPct val="0"/>
              </a:spcAft>
            </a:pPr>
            <a:endParaRPr kumimoji="0" lang="ar-SA" sz="2800" b="0" i="0" u="none" strike="noStrike" cap="none" normalizeH="0" baseline="0" dirty="0" smtClean="0">
              <a:ln>
                <a:noFill/>
              </a:ln>
              <a:solidFill>
                <a:srgbClr val="FFFFFF"/>
              </a:solidFill>
              <a:effectLst/>
              <a:latin typeface="Calibri" pitchFamily="34" charset="0"/>
              <a:ea typeface="Arial" pitchFamily="34" charset="0"/>
              <a:cs typeface="Arial" pitchFamily="34" charset="0"/>
            </a:endParaRPr>
          </a:p>
          <a:p>
            <a:pPr lvl="0" algn="ctr" rtl="1" fontAlgn="base">
              <a:spcBef>
                <a:spcPct val="0"/>
              </a:spcBef>
              <a:spcAft>
                <a:spcPct val="0"/>
              </a:spcAft>
            </a:pPr>
            <a:endParaRPr kumimoji="0" lang="ar-SA" sz="2800" b="0" i="0" u="none" strike="noStrike" cap="none" normalizeH="0" baseline="0" dirty="0" smtClean="0">
              <a:ln>
                <a:noFill/>
              </a:ln>
              <a:solidFill>
                <a:srgbClr val="FFFFFF"/>
              </a:solidFill>
              <a:effectLst/>
              <a:latin typeface="Calibri" pitchFamily="34" charset="0"/>
              <a:ea typeface="Arial" pitchFamily="34" charset="0"/>
              <a:cs typeface="Arial" pitchFamily="34" charset="0"/>
            </a:endParaRPr>
          </a:p>
          <a:p>
            <a:pPr lvl="0" algn="ctr" rtl="1" fontAlgn="base">
              <a:spcBef>
                <a:spcPct val="0"/>
              </a:spcBef>
              <a:spcAft>
                <a:spcPct val="0"/>
              </a:spcAft>
            </a:pPr>
            <a:r>
              <a:rPr kumimoji="0" lang="ar-DZ" sz="2800" b="0" i="0" u="none" strike="noStrike" cap="none" normalizeH="0" baseline="0" dirty="0" smtClean="0">
                <a:ln>
                  <a:noFill/>
                </a:ln>
                <a:solidFill>
                  <a:srgbClr val="FFFFFF"/>
                </a:solidFill>
                <a:effectLst/>
                <a:latin typeface="Calibri" pitchFamily="34" charset="0"/>
                <a:ea typeface="Arial" pitchFamily="34" charset="0"/>
                <a:cs typeface="Arial" pitchFamily="34" charset="0"/>
              </a:rPr>
              <a:t> </a:t>
            </a: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المجال ألمفاهيمي:</a:t>
            </a:r>
            <a:r>
              <a:rPr kumimoji="0" lang="ar-DZ" sz="28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r>
              <a:rPr kumimoji="0" lang="ar-DZ" sz="2800" b="1" i="0" u="none" strike="noStrike" cap="none" normalizeH="0" baseline="0" dirty="0" err="1" smtClean="0">
                <a:ln>
                  <a:noFill/>
                </a:ln>
                <a:solidFill>
                  <a:schemeClr val="tx1"/>
                </a:solidFill>
                <a:effectLst/>
                <a:latin typeface="Times New Roman" pitchFamily="18" charset="0"/>
                <a:ea typeface="Arial" pitchFamily="34" charset="0"/>
                <a:cs typeface="MCS Diwany2 S_U normal." charset="-78"/>
              </a:rPr>
              <a:t>المناجمنت</a:t>
            </a: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MCS Diwany2 S_U normal." charset="-78"/>
              </a:rPr>
              <a:t> (علم التسيير).</a:t>
            </a:r>
            <a:endParaRPr kumimoji="0" lang="ar-SA" sz="2800" b="1" i="0" u="none" strike="noStrike" cap="none" normalizeH="0" baseline="0" dirty="0" smtClean="0">
              <a:ln>
                <a:noFill/>
              </a:ln>
              <a:solidFill>
                <a:schemeClr val="tx1"/>
              </a:solidFill>
              <a:effectLst/>
              <a:latin typeface="Times New Roman" pitchFamily="18" charset="0"/>
              <a:ea typeface="Arial" pitchFamily="34" charset="0"/>
              <a:cs typeface="MCS Diwany2 S_U normal." charset="-78"/>
            </a:endParaRPr>
          </a:p>
          <a:p>
            <a:pPr lvl="0" algn="ctr" rtl="1" fontAlgn="base">
              <a:spcBef>
                <a:spcPct val="0"/>
              </a:spcBef>
              <a:spcAft>
                <a:spcPct val="0"/>
              </a:spcAft>
            </a:pPr>
            <a:r>
              <a:rPr kumimoji="0" lang="ar-DZ" sz="2800" b="1" i="0" u="none" strike="noStrike" cap="none" normalizeH="0" baseline="0" dirty="0" smtClean="0">
                <a:ln>
                  <a:noFill/>
                </a:ln>
                <a:solidFill>
                  <a:schemeClr val="tx1"/>
                </a:solidFill>
                <a:effectLst/>
                <a:latin typeface="Calibri" pitchFamily="34" charset="0"/>
                <a:ea typeface="Arial" pitchFamily="34" charset="0"/>
                <a:cs typeface="MCS Diwany2 S_U normal." charset="-78"/>
              </a:rPr>
              <a:t> </a:t>
            </a: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MCS Diwany2 S_U normal." charset="-78"/>
              </a:rPr>
              <a:t>الوحدة: المبادئ الأساسية </a:t>
            </a:r>
            <a:r>
              <a:rPr kumimoji="0" lang="ar-DZ" sz="2800" b="1" i="0" u="none" strike="noStrike" cap="none" normalizeH="0" baseline="0" dirty="0" err="1" smtClean="0">
                <a:ln>
                  <a:noFill/>
                </a:ln>
                <a:solidFill>
                  <a:schemeClr val="tx1"/>
                </a:solidFill>
                <a:effectLst/>
                <a:latin typeface="Times New Roman" pitchFamily="18" charset="0"/>
                <a:ea typeface="Arial" pitchFamily="34" charset="0"/>
                <a:cs typeface="MCS Diwany2 S_U normal." charset="-78"/>
              </a:rPr>
              <a:t>للمناجمنت</a:t>
            </a:r>
            <a:r>
              <a:rPr kumimoji="0" lang="ar-DZ" sz="2800" b="1" i="0" u="none" strike="noStrike" cap="none" normalizeH="0" baseline="0" dirty="0" smtClean="0">
                <a:ln>
                  <a:noFill/>
                </a:ln>
                <a:solidFill>
                  <a:schemeClr val="tx1"/>
                </a:solidFill>
                <a:effectLst/>
                <a:latin typeface="Times New Roman" pitchFamily="18" charset="0"/>
                <a:ea typeface="Arial" pitchFamily="34" charset="0"/>
                <a:cs typeface="MCS Diwany2 S_U normal." charset="-78"/>
              </a:rPr>
              <a:t>. </a:t>
            </a:r>
            <a:endParaRPr kumimoji="0" lang="fr-FR" sz="2800" b="1" i="0" u="none" strike="noStrike" cap="none" normalizeH="0" baseline="0" dirty="0" smtClean="0">
              <a:ln>
                <a:noFill/>
              </a:ln>
              <a:solidFill>
                <a:schemeClr val="tx1"/>
              </a:solidFill>
              <a:effectLst/>
              <a:latin typeface="Times New Roman" pitchFamily="18" charset="0"/>
              <a:ea typeface="Arial" pitchFamily="34" charset="0"/>
              <a:cs typeface="MCS Diwany2 S_U normal."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071934" y="0"/>
            <a:ext cx="5072066"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 typeface="Wingdings" pitchFamily="2" charset="2"/>
              <a:buChar char="Ø"/>
              <a:tabLst>
                <a:tab pos="457200" algn="l"/>
                <a:tab pos="2535238" algn="l"/>
                <a:tab pos="5983288" algn="l"/>
              </a:tabLst>
            </a:pP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دور ( وظائف ) المسير :</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 pos="2535238" algn="l"/>
                <a:tab pos="5983288" algn="l"/>
              </a:tabLst>
            </a:pP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التخطيط:</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يقوم المسير بتخطيط المهمة المكلف </a:t>
            </a:r>
            <a:r>
              <a:rPr kumimoji="0" lang="ar-DZ" sz="28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بها</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 pos="2535238" algn="l"/>
                <a:tab pos="5983288" algn="l"/>
              </a:tabLst>
            </a:pP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التنظيم: </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يقوم بتنظيم العمل الذي يشرف عليه.</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 pos="2535238" algn="l"/>
                <a:tab pos="5983288" algn="l"/>
              </a:tabLst>
            </a:pP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التوجيه(القيادة):</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يقوم بتوجيه وتحفيز المرؤوسين الخاضعين لسلطته</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 pos="2535238" algn="l"/>
                <a:tab pos="5983288" algn="l"/>
              </a:tabLst>
            </a:pP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الرقابة:</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التأكد من أن ما تم تنفيذه مطابق لما خطط له. واكتشاف الانحرافات وتحليل أسبابها وكيفية تصحيحها.</a:t>
            </a:r>
            <a:endPar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tabLst>
                <a:tab pos="457200" algn="l"/>
                <a:tab pos="2535238" algn="l"/>
                <a:tab pos="5983288" algn="l"/>
              </a:tabLst>
            </a:pPr>
            <a:endParaRPr kumimoji="0" lang="ar-SA"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algn="r" rtl="1"/>
            <a:r>
              <a:rPr lang="ar-DZ" sz="2800" dirty="0" smtClean="0">
                <a:latin typeface="Traditional Arabic" pitchFamily="18" charset="-78"/>
                <a:cs typeface="Traditional Arabic" pitchFamily="18" charset="-78"/>
              </a:rPr>
              <a:t>و بالإضافة إلى الوظائف الأساسية السابقة ، هناك مجموعة من الوظائف الثانوية يقوم </a:t>
            </a:r>
            <a:r>
              <a:rPr lang="ar-DZ" sz="2800" dirty="0" err="1" smtClean="0">
                <a:latin typeface="Traditional Arabic" pitchFamily="18" charset="-78"/>
                <a:cs typeface="Traditional Arabic" pitchFamily="18" charset="-78"/>
              </a:rPr>
              <a:t>بها</a:t>
            </a:r>
            <a:r>
              <a:rPr lang="ar-DZ" sz="2800" dirty="0" smtClean="0">
                <a:latin typeface="Traditional Arabic" pitchFamily="18" charset="-78"/>
                <a:cs typeface="Traditional Arabic" pitchFamily="18" charset="-78"/>
              </a:rPr>
              <a:t> المسير نذكر منها:</a:t>
            </a:r>
            <a:endParaRPr lang="fr-FR" sz="2800" dirty="0" smtClean="0">
              <a:latin typeface="Traditional Arabic" pitchFamily="18" charset="-78"/>
              <a:cs typeface="Traditional Arabic" pitchFamily="18" charset="-78"/>
            </a:endParaRPr>
          </a:p>
          <a:p>
            <a:pPr lvl="0" algn="r" rtl="1"/>
            <a:r>
              <a:rPr lang="ar-DZ" sz="2800" dirty="0" smtClean="0">
                <a:latin typeface="Traditional Arabic" pitchFamily="18" charset="-78"/>
                <a:cs typeface="Traditional Arabic" pitchFamily="18" charset="-78"/>
              </a:rPr>
              <a:t>استقبال زوار المنظمة.</a:t>
            </a:r>
            <a:endParaRPr lang="fr-FR" sz="2800" dirty="0" smtClean="0">
              <a:latin typeface="Traditional Arabic" pitchFamily="18" charset="-78"/>
              <a:cs typeface="Traditional Arabic" pitchFamily="18" charset="-78"/>
            </a:endParaRPr>
          </a:p>
          <a:p>
            <a:pPr lvl="0" algn="r" rtl="1"/>
            <a:r>
              <a:rPr lang="ar-DZ" sz="2800" dirty="0" smtClean="0">
                <a:latin typeface="Traditional Arabic" pitchFamily="18" charset="-78"/>
                <a:cs typeface="Traditional Arabic" pitchFamily="18" charset="-78"/>
              </a:rPr>
              <a:t>التحدث باسم المنظمة وتمثيلها في الندوات والمؤتمرات.</a:t>
            </a:r>
            <a:endParaRPr lang="fr-FR" sz="2800" dirty="0" smtClean="0">
              <a:latin typeface="Traditional Arabic" pitchFamily="18" charset="-78"/>
              <a:cs typeface="Traditional Arabic" pitchFamily="18" charset="-78"/>
            </a:endParaRPr>
          </a:p>
          <a:p>
            <a:pPr lvl="0" algn="r" rtl="1"/>
            <a:r>
              <a:rPr lang="ar-DZ" sz="2800" dirty="0" smtClean="0">
                <a:latin typeface="Traditional Arabic" pitchFamily="18" charset="-78"/>
                <a:cs typeface="Traditional Arabic" pitchFamily="18" charset="-78"/>
              </a:rPr>
              <a:t>تمثيل المنظمة في إبرام الصفقات وتوقيع العقود.</a:t>
            </a:r>
            <a:endParaRPr lang="fr-FR" sz="2800" dirty="0" smtClean="0">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 pos="2535238" algn="l"/>
                <a:tab pos="5983288" algn="l"/>
              </a:tabLst>
            </a:pPr>
            <a:endParaRPr kumimoji="0" lang="ar-DZ" sz="28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pic>
        <p:nvPicPr>
          <p:cNvPr id="6146" name="Picture 2" descr="C:\Users\salhi\Desktop\m_m_o_plan-1843672.jpg"/>
          <p:cNvPicPr>
            <a:picLocks noChangeAspect="1" noChangeArrowheads="1"/>
          </p:cNvPicPr>
          <p:nvPr/>
        </p:nvPicPr>
        <p:blipFill>
          <a:blip r:embed="rId2"/>
          <a:srcRect/>
          <a:stretch>
            <a:fillRect/>
          </a:stretch>
        </p:blipFill>
        <p:spPr bwMode="auto">
          <a:xfrm>
            <a:off x="214282" y="785794"/>
            <a:ext cx="4143404" cy="542928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salhi\Desktop\165065288-780x589.jpg"/>
          <p:cNvPicPr>
            <a:picLocks noChangeAspect="1" noChangeArrowheads="1"/>
          </p:cNvPicPr>
          <p:nvPr/>
        </p:nvPicPr>
        <p:blipFill>
          <a:blip r:embed="rId2"/>
          <a:srcRect/>
          <a:stretch>
            <a:fillRect/>
          </a:stretch>
        </p:blipFill>
        <p:spPr bwMode="auto">
          <a:xfrm>
            <a:off x="142874" y="292101"/>
            <a:ext cx="3714746" cy="5994419"/>
          </a:xfrm>
          <a:prstGeom prst="rect">
            <a:avLst/>
          </a:prstGeom>
          <a:noFill/>
        </p:spPr>
      </p:pic>
      <p:sp>
        <p:nvSpPr>
          <p:cNvPr id="9217" name="Rectangle 1"/>
          <p:cNvSpPr>
            <a:spLocks noChangeArrowheads="1"/>
          </p:cNvSpPr>
          <p:nvPr/>
        </p:nvSpPr>
        <p:spPr bwMode="auto">
          <a:xfrm>
            <a:off x="3714744" y="214291"/>
            <a:ext cx="521497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3424238" algn="l"/>
              </a:tabLst>
            </a:pPr>
            <a:r>
              <a:rPr kumimoji="0" lang="ar-SA"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الوضعية:</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3424238" algn="l"/>
              </a:tabLst>
            </a:pP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لقد أدى التطور الحاصل في التكنولوجيا إلى تطورات في شتى المجالات شملت حتى المجال الاقتصادي ونحن نقصد بذلك جانب الإدارة في المؤسسة فقد تطورت النظريات الإدارية مع ظهور تحولات وتغيرات في المؤسسات كان سببها الأول عامل تطور مختلف العلوم  فقد ظهرت نظريات حديثة في الإدارة عرفت مؤخرا فيما يسمى </a:t>
            </a:r>
            <a:r>
              <a:rPr kumimoji="0" lang="ar-DZ" sz="28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بالمناجمنت</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en-US"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tab pos="3424238" algn="l"/>
              </a:tabLst>
            </a:pP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فما المقصود </a:t>
            </a:r>
            <a:r>
              <a:rPr kumimoji="0" lang="ar-DZ" sz="28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بالمناجمنت</a:t>
            </a: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 </a:t>
            </a:r>
            <a:r>
              <a:rPr kumimoji="0" lang="ar-DZ" sz="28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وماهي</a:t>
            </a: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وظائفها؟ ومن هم الأشخاص القادرون على ممارستها؟</a:t>
            </a:r>
            <a:r>
              <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4572000" y="0"/>
            <a:ext cx="4572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r" defTabSz="914400" rtl="1" eaLnBrk="1" fontAlgn="base" latinLnBrk="0" hangingPunct="1">
              <a:lnSpc>
                <a:spcPct val="100000"/>
              </a:lnSpc>
              <a:spcBef>
                <a:spcPct val="0"/>
              </a:spcBef>
              <a:spcAft>
                <a:spcPct val="0"/>
              </a:spcAft>
              <a:buClrTx/>
              <a:buSzTx/>
              <a:buFont typeface="+mj-lt"/>
              <a:buAutoNum type="arabicPeriod"/>
              <a:tabLst/>
            </a:pP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تعريف </a:t>
            </a:r>
            <a:r>
              <a:rPr kumimoji="0" lang="ar-DZ" sz="28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المناجمنت</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لقد اختلف العلماء والمنظرون </a:t>
            </a:r>
            <a:r>
              <a:rPr kumimoji="0" lang="ar-DZ" sz="28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الإقتصاديون</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في تحديد مفهوم واحد وموحد </a:t>
            </a:r>
            <a:r>
              <a:rPr kumimoji="0" lang="ar-DZ" sz="28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للمناجمنت</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وبالتالي فإنه من الصعب إعطاء تعريف واحد شامل لمفهوم </a:t>
            </a:r>
            <a:r>
              <a:rPr kumimoji="0" lang="ar-DZ" sz="28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المناجمنت</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أو إدارة الأعمال ، لذلك نقدم </a:t>
            </a:r>
            <a:r>
              <a:rPr kumimoji="0" lang="ar-DZ" sz="28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التعاريف</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التالية:</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تعريف جون مي  </a:t>
            </a:r>
            <a:r>
              <a:rPr kumimoji="0" lang="fr-FR"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John </a:t>
            </a:r>
            <a:r>
              <a:rPr kumimoji="0" lang="fr-FR" sz="2800" b="0" i="0" u="sng"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Mee</a:t>
            </a:r>
            <a:r>
              <a:rPr kumimoji="0" lang="fr-FR"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(الإدارة هي فن الحصول على أقصى النتائج بأقل جهد حتى يمكن تحقيق أقصى رواج لكل من صاحب العمل والعاملين مع تقديم أفضل خدمة ممكنة للمجتمع).</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تعريف هنري </a:t>
            </a:r>
            <a:r>
              <a:rPr kumimoji="0" lang="ar-DZ" sz="2800" b="0" i="0" u="sng"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فايول</a:t>
            </a:r>
            <a:r>
              <a:rPr kumimoji="0" lang="ar-DZ"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fr-FR"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Henri Fayol </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إن معنى أن تدير هي أن تتنبأ وتخطط ، وتنظم ، وتصدر الأوامر ، وتنسق ، وتراقب).</a:t>
            </a:r>
            <a:endParaRPr kumimoji="0" lang="ar-DZ" sz="28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pic>
        <p:nvPicPr>
          <p:cNvPr id="7169" name="Picture 1" descr="C:\Users\salhi\Desktop\business-marketing.jpg"/>
          <p:cNvPicPr>
            <a:picLocks noChangeAspect="1" noChangeArrowheads="1"/>
          </p:cNvPicPr>
          <p:nvPr/>
        </p:nvPicPr>
        <p:blipFill>
          <a:blip r:embed="rId2"/>
          <a:srcRect/>
          <a:stretch>
            <a:fillRect/>
          </a:stretch>
        </p:blipFill>
        <p:spPr bwMode="auto">
          <a:xfrm>
            <a:off x="571472" y="1071546"/>
            <a:ext cx="3544886" cy="3810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286248" y="449778"/>
            <a:ext cx="471487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تعريف هنري </a:t>
            </a:r>
            <a:r>
              <a:rPr kumimoji="0" lang="ar-DZ" sz="2800" b="0" i="0" u="sng"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فايول</a:t>
            </a:r>
            <a:r>
              <a:rPr kumimoji="0" lang="ar-DZ"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fr-FR"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Henri Fayol </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إن معنى أن تدير هي أن تتنبأ وتخطط ، وتنظم ، وتصدر الأوامر ، وتنسق ، وتراقب).</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تعريف فردريك تايلور </a:t>
            </a:r>
            <a:r>
              <a:rPr kumimoji="0" lang="fr-FR" sz="2800" b="0" i="0" u="sng"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Taylor Frederik </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إن الإدارة هي أن تعرف بالضبط ماذا تريد ، ثم تتأكد من أن الأفراد </a:t>
            </a:r>
            <a:r>
              <a:rPr kumimoji="0" lang="ar-DZ" sz="28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يؤدونه</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بأحسن طريقة وبأقل تكلفة ممكنة )</a:t>
            </a:r>
            <a:endParaRPr kumimoji="0" lang="fr-FR" sz="28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من </a:t>
            </a:r>
            <a:r>
              <a:rPr kumimoji="0" lang="ar-DZ" sz="28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التعاريف</a:t>
            </a:r>
            <a:r>
              <a:rPr kumimoji="0" lang="ar-DZ" sz="28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السابقة ،</a:t>
            </a:r>
            <a:r>
              <a:rPr kumimoji="0" lang="ar-DZ" sz="28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يمكن اعتبار إدارة الأعمال بأنها عملية مركبة ، تشمل التنبؤ والتخطيط والتنظيم والقيادة ( التوجيه) والتنسيق والرقابة ، بغية تحقيق الأهداف المسطرة بأقل تكلفة ممكنة عن طريق الاستخدام الأمثل للموارد البشرية والموارد الأخرى.</a:t>
            </a:r>
            <a:endParaRPr kumimoji="0" lang="ar-DZ" sz="28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pic>
        <p:nvPicPr>
          <p:cNvPr id="1026" name="Picture 2" descr="C:\Users\salhi\Desktop\9alf5qk274.jpg"/>
          <p:cNvPicPr>
            <a:picLocks noChangeAspect="1" noChangeArrowheads="1"/>
          </p:cNvPicPr>
          <p:nvPr/>
        </p:nvPicPr>
        <p:blipFill>
          <a:blip r:embed="rId2"/>
          <a:srcRect/>
          <a:stretch>
            <a:fillRect/>
          </a:stretch>
        </p:blipFill>
        <p:spPr bwMode="auto">
          <a:xfrm>
            <a:off x="285720" y="1071546"/>
            <a:ext cx="3638548" cy="366873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57" name="Group 13"/>
          <p:cNvGrpSpPr>
            <a:grpSpLocks/>
          </p:cNvGrpSpPr>
          <p:nvPr/>
        </p:nvGrpSpPr>
        <p:grpSpPr bwMode="auto">
          <a:xfrm>
            <a:off x="714380" y="1785926"/>
            <a:ext cx="7643834" cy="2428892"/>
            <a:chOff x="1172" y="12449"/>
            <a:chExt cx="9812" cy="3289"/>
          </a:xfrm>
        </p:grpSpPr>
        <p:sp>
          <p:nvSpPr>
            <p:cNvPr id="6158" name="Text Box 14"/>
            <p:cNvSpPr txBox="1">
              <a:spLocks noChangeArrowheads="1"/>
            </p:cNvSpPr>
            <p:nvPr/>
          </p:nvSpPr>
          <p:spPr bwMode="auto">
            <a:xfrm>
              <a:off x="9544" y="15200"/>
              <a:ext cx="1440" cy="5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smtClean="0">
                  <a:ln>
                    <a:noFill/>
                  </a:ln>
                  <a:solidFill>
                    <a:schemeClr val="tx1"/>
                  </a:solidFill>
                  <a:effectLst/>
                  <a:latin typeface="MCS Madinah S_U normal." charset="-78"/>
                  <a:ea typeface="Arial" pitchFamily="34" charset="0"/>
                  <a:cs typeface="MCS Madinah S_U normal." charset="-78"/>
                </a:rPr>
                <a:t>التخطيط</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159" name="Text Box 15"/>
            <p:cNvSpPr txBox="1">
              <a:spLocks noChangeArrowheads="1"/>
            </p:cNvSpPr>
            <p:nvPr/>
          </p:nvSpPr>
          <p:spPr bwMode="auto">
            <a:xfrm>
              <a:off x="1172" y="15157"/>
              <a:ext cx="1420" cy="49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smtClean="0">
                  <a:ln>
                    <a:noFill/>
                  </a:ln>
                  <a:solidFill>
                    <a:schemeClr val="tx1"/>
                  </a:solidFill>
                  <a:effectLst/>
                  <a:latin typeface="Calibri" pitchFamily="34" charset="0"/>
                  <a:ea typeface="Arial" pitchFamily="34" charset="0"/>
                  <a:cs typeface="MCS Madinah S_U normal." charset="-78"/>
                </a:rPr>
                <a:t>الرقابة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160" name="Text Box 16"/>
            <p:cNvSpPr txBox="1">
              <a:spLocks noChangeArrowheads="1"/>
            </p:cNvSpPr>
            <p:nvPr/>
          </p:nvSpPr>
          <p:spPr bwMode="auto">
            <a:xfrm>
              <a:off x="7103" y="15157"/>
              <a:ext cx="1420" cy="53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التنظيم</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6161" name="Text Box 17"/>
            <p:cNvSpPr txBox="1">
              <a:spLocks noChangeArrowheads="1"/>
            </p:cNvSpPr>
            <p:nvPr/>
          </p:nvSpPr>
          <p:spPr bwMode="auto">
            <a:xfrm>
              <a:off x="4441" y="15172"/>
              <a:ext cx="1612" cy="56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smtClean="0">
                  <a:ln>
                    <a:noFill/>
                  </a:ln>
                  <a:solidFill>
                    <a:schemeClr val="tx1"/>
                  </a:solidFill>
                  <a:effectLst/>
                  <a:latin typeface="Calibri" pitchFamily="34" charset="0"/>
                  <a:ea typeface="Arial" pitchFamily="34" charset="0"/>
                  <a:cs typeface="MCS Madinah S_U normal." charset="-78"/>
                </a:rPr>
                <a:t>التوجيه (القيادة)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162" name="AutoShape 18"/>
            <p:cNvCxnSpPr>
              <a:cxnSpLocks noChangeShapeType="1"/>
            </p:cNvCxnSpPr>
            <p:nvPr/>
          </p:nvCxnSpPr>
          <p:spPr bwMode="auto">
            <a:xfrm>
              <a:off x="6230" y="13692"/>
              <a:ext cx="0" cy="587"/>
            </a:xfrm>
            <a:prstGeom prst="straightConnector1">
              <a:avLst/>
            </a:prstGeom>
            <a:noFill/>
            <a:ln w="9525">
              <a:solidFill>
                <a:srgbClr val="000000"/>
              </a:solidFill>
              <a:round/>
              <a:headEnd/>
              <a:tailEnd type="triangle" w="med" len="med"/>
            </a:ln>
          </p:spPr>
        </p:cxnSp>
        <p:cxnSp>
          <p:nvCxnSpPr>
            <p:cNvPr id="6163" name="AutoShape 19"/>
            <p:cNvCxnSpPr>
              <a:cxnSpLocks noChangeShapeType="1"/>
            </p:cNvCxnSpPr>
            <p:nvPr/>
          </p:nvCxnSpPr>
          <p:spPr bwMode="auto">
            <a:xfrm>
              <a:off x="1778" y="14296"/>
              <a:ext cx="8520" cy="1"/>
            </a:xfrm>
            <a:prstGeom prst="straightConnector1">
              <a:avLst/>
            </a:prstGeom>
            <a:noFill/>
            <a:ln w="9525">
              <a:solidFill>
                <a:srgbClr val="000000"/>
              </a:solidFill>
              <a:round/>
              <a:headEnd/>
              <a:tailEnd/>
            </a:ln>
          </p:spPr>
        </p:cxnSp>
        <p:cxnSp>
          <p:nvCxnSpPr>
            <p:cNvPr id="6164" name="AutoShape 20"/>
            <p:cNvCxnSpPr>
              <a:cxnSpLocks noChangeShapeType="1"/>
            </p:cNvCxnSpPr>
            <p:nvPr/>
          </p:nvCxnSpPr>
          <p:spPr bwMode="auto">
            <a:xfrm>
              <a:off x="1764" y="14297"/>
              <a:ext cx="1" cy="874"/>
            </a:xfrm>
            <a:prstGeom prst="straightConnector1">
              <a:avLst/>
            </a:prstGeom>
            <a:noFill/>
            <a:ln w="9525">
              <a:solidFill>
                <a:srgbClr val="000000"/>
              </a:solidFill>
              <a:round/>
              <a:headEnd/>
              <a:tailEnd type="triangle" w="med" len="med"/>
            </a:ln>
          </p:spPr>
        </p:cxnSp>
        <p:cxnSp>
          <p:nvCxnSpPr>
            <p:cNvPr id="6165" name="AutoShape 21"/>
            <p:cNvCxnSpPr>
              <a:cxnSpLocks noChangeShapeType="1"/>
            </p:cNvCxnSpPr>
            <p:nvPr/>
          </p:nvCxnSpPr>
          <p:spPr bwMode="auto">
            <a:xfrm>
              <a:off x="5106" y="14297"/>
              <a:ext cx="0" cy="874"/>
            </a:xfrm>
            <a:prstGeom prst="straightConnector1">
              <a:avLst/>
            </a:prstGeom>
            <a:noFill/>
            <a:ln w="9525">
              <a:solidFill>
                <a:srgbClr val="000000"/>
              </a:solidFill>
              <a:round/>
              <a:headEnd/>
              <a:tailEnd type="triangle" w="med" len="med"/>
            </a:ln>
          </p:spPr>
        </p:cxnSp>
        <p:cxnSp>
          <p:nvCxnSpPr>
            <p:cNvPr id="6166" name="AutoShape 22"/>
            <p:cNvCxnSpPr>
              <a:cxnSpLocks noChangeShapeType="1"/>
            </p:cNvCxnSpPr>
            <p:nvPr/>
          </p:nvCxnSpPr>
          <p:spPr bwMode="auto">
            <a:xfrm>
              <a:off x="7739" y="14297"/>
              <a:ext cx="0" cy="919"/>
            </a:xfrm>
            <a:prstGeom prst="straightConnector1">
              <a:avLst/>
            </a:prstGeom>
            <a:noFill/>
            <a:ln w="9525">
              <a:solidFill>
                <a:srgbClr val="000000"/>
              </a:solidFill>
              <a:round/>
              <a:headEnd/>
              <a:tailEnd type="triangle" w="med" len="med"/>
            </a:ln>
          </p:spPr>
        </p:cxnSp>
        <p:cxnSp>
          <p:nvCxnSpPr>
            <p:cNvPr id="6167" name="AutoShape 23"/>
            <p:cNvCxnSpPr>
              <a:cxnSpLocks noChangeShapeType="1"/>
            </p:cNvCxnSpPr>
            <p:nvPr/>
          </p:nvCxnSpPr>
          <p:spPr bwMode="auto">
            <a:xfrm>
              <a:off x="10283" y="14296"/>
              <a:ext cx="0" cy="905"/>
            </a:xfrm>
            <a:prstGeom prst="straightConnector1">
              <a:avLst/>
            </a:prstGeom>
            <a:noFill/>
            <a:ln w="9525">
              <a:solidFill>
                <a:srgbClr val="000000"/>
              </a:solidFill>
              <a:round/>
              <a:headEnd/>
              <a:tailEnd type="triangle" w="med" len="med"/>
            </a:ln>
          </p:spPr>
        </p:cxnSp>
        <p:sp>
          <p:nvSpPr>
            <p:cNvPr id="6168" name="Oval 24"/>
            <p:cNvSpPr>
              <a:spLocks noChangeArrowheads="1"/>
            </p:cNvSpPr>
            <p:nvPr/>
          </p:nvSpPr>
          <p:spPr bwMode="auto">
            <a:xfrm>
              <a:off x="4663" y="12449"/>
              <a:ext cx="3121" cy="112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1400" b="1" i="0" u="none" strike="noStrike" cap="none" normalizeH="0" baseline="0" smtClean="0">
                  <a:ln>
                    <a:noFill/>
                  </a:ln>
                  <a:solidFill>
                    <a:schemeClr val="tx1"/>
                  </a:solidFill>
                  <a:effectLst/>
                  <a:latin typeface="Calibri" pitchFamily="34" charset="0"/>
                  <a:ea typeface="Arial" pitchFamily="34" charset="0"/>
                  <a:cs typeface="MCS Madinah S_U normal." charset="-78"/>
                </a:rPr>
                <a:t>الوظائف الأساسية لعملية التسيير</a:t>
              </a:r>
              <a:endParaRPr kumimoji="0" lang="fr-FR" sz="1400" b="1" i="0" u="none" strike="noStrike" cap="none" normalizeH="0" baseline="0" smtClean="0">
                <a:ln>
                  <a:noFill/>
                </a:ln>
                <a:solidFill>
                  <a:schemeClr val="tx1"/>
                </a:solidFill>
                <a:effectLst/>
                <a:latin typeface="Calibri" pitchFamily="34" charset="0"/>
                <a:ea typeface="Arial" pitchFamily="34" charset="0"/>
                <a:cs typeface="MCS Madinah S_U normal."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 name="Rectangle 27"/>
          <p:cNvSpPr/>
          <p:nvPr/>
        </p:nvSpPr>
        <p:spPr>
          <a:xfrm>
            <a:off x="2500298" y="214290"/>
            <a:ext cx="3810660" cy="523220"/>
          </a:xfrm>
          <a:prstGeom prst="rect">
            <a:avLst/>
          </a:prstGeom>
        </p:spPr>
        <p:txBody>
          <a:bodyPr wrap="none">
            <a:spAutoFit/>
          </a:bodyPr>
          <a:lstStyle/>
          <a:p>
            <a:pPr lvl="0" algn="ctr" rtl="1" fontAlgn="base">
              <a:spcBef>
                <a:spcPct val="0"/>
              </a:spcBef>
              <a:spcAft>
                <a:spcPct val="0"/>
              </a:spcAft>
            </a:pPr>
            <a:r>
              <a:rPr lang="ar-SA" sz="2800" b="1" dirty="0" smtClean="0">
                <a:solidFill>
                  <a:prstClr val="black"/>
                </a:solidFill>
                <a:latin typeface="Traditional Arabic" pitchFamily="18" charset="-78"/>
                <a:ea typeface="Calibri" pitchFamily="34" charset="0"/>
                <a:cs typeface="Traditional Arabic" pitchFamily="18" charset="-78"/>
              </a:rPr>
              <a:t>2. </a:t>
            </a:r>
            <a:r>
              <a:rPr lang="ar-DZ" sz="2800" b="1" dirty="0" smtClean="0">
                <a:solidFill>
                  <a:prstClr val="black"/>
                </a:solidFill>
                <a:latin typeface="Traditional Arabic" pitchFamily="18" charset="-78"/>
                <a:ea typeface="Calibri" pitchFamily="34" charset="0"/>
                <a:cs typeface="Traditional Arabic" pitchFamily="18" charset="-78"/>
              </a:rPr>
              <a:t>الوظائف </a:t>
            </a:r>
            <a:r>
              <a:rPr lang="ar-DZ" sz="2800" b="1" dirty="0">
                <a:solidFill>
                  <a:prstClr val="black"/>
                </a:solidFill>
                <a:latin typeface="Traditional Arabic" pitchFamily="18" charset="-78"/>
                <a:ea typeface="Calibri" pitchFamily="34" charset="0"/>
                <a:cs typeface="Traditional Arabic" pitchFamily="18" charset="-78"/>
              </a:rPr>
              <a:t>الأساسية لعملية </a:t>
            </a:r>
            <a:r>
              <a:rPr lang="ar-DZ" sz="2800" b="1" dirty="0" smtClean="0">
                <a:solidFill>
                  <a:prstClr val="black"/>
                </a:solidFill>
                <a:latin typeface="Traditional Arabic" pitchFamily="18" charset="-78"/>
                <a:ea typeface="Calibri" pitchFamily="34" charset="0"/>
                <a:cs typeface="Traditional Arabic" pitchFamily="18" charset="-78"/>
              </a:rPr>
              <a:t>التسيير</a:t>
            </a:r>
            <a:endParaRPr lang="ar-DZ" sz="3600" dirty="0">
              <a:solidFill>
                <a:prstClr val="black"/>
              </a:solidFill>
              <a:latin typeface="Traditional Arabic" pitchFamily="18" charset="-78"/>
              <a:cs typeface="Traditional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286248" y="284877"/>
            <a:ext cx="471487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الوظائف الأساسية لعملية التسيير:</a:t>
            </a:r>
            <a:endParaRPr kumimoji="0" lang="fr-FR"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هناك أربع وظائف أساسية للتسيير ونجدها في مختلف المنظمات وتتمثل </a:t>
            </a:r>
            <a:r>
              <a:rPr kumimoji="0" lang="ar-DZ" sz="32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فيمايلي</a:t>
            </a: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fr-FR"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التخطيط</a:t>
            </a: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تحديد أهداف المنظمة ووسائل تحقيق هذه الأهداف.</a:t>
            </a:r>
            <a:endParaRPr kumimoji="0" lang="fr-FR"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التنظيم</a:t>
            </a: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توزيع المهام وتفويض السلطة اللازمة.</a:t>
            </a:r>
            <a:endParaRPr kumimoji="0" lang="fr-FR"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التوجيه</a:t>
            </a: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 القيادة) : التأثير على المرؤوسين وتوجيههم وتحفيزهم نحو تحقيق أهداف المنظمة.</a:t>
            </a:r>
            <a:endParaRPr kumimoji="0" lang="fr-FR"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الرقابة</a:t>
            </a: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 تقويم النشاط الفعلي للمنظمة ومقارنته بالنشاط المخطط .</a:t>
            </a:r>
            <a:endParaRPr kumimoji="0" lang="ar-DZ" sz="32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pic>
        <p:nvPicPr>
          <p:cNvPr id="2050" name="Picture 2" descr="C:\Users\salhi\Desktop\tahtit(1).jpg"/>
          <p:cNvPicPr>
            <a:picLocks noChangeAspect="1" noChangeArrowheads="1"/>
          </p:cNvPicPr>
          <p:nvPr/>
        </p:nvPicPr>
        <p:blipFill>
          <a:blip r:embed="rId2"/>
          <a:srcRect/>
          <a:stretch>
            <a:fillRect/>
          </a:stretch>
        </p:blipFill>
        <p:spPr bwMode="auto">
          <a:xfrm>
            <a:off x="57150" y="642918"/>
            <a:ext cx="4229098" cy="503874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786050" y="714356"/>
            <a:ext cx="3214710" cy="646331"/>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pPr>
            <a:r>
              <a:rPr kumimoji="0" lang="ar-SA" sz="3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3. </a:t>
            </a:r>
            <a:r>
              <a:rPr kumimoji="0" lang="ar-DZ" sz="3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المنظمة والمسير</a:t>
            </a:r>
            <a:endParaRPr kumimoji="0" lang="ar-DZ" sz="44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sp>
        <p:nvSpPr>
          <p:cNvPr id="3074" name="Rectangle 2"/>
          <p:cNvSpPr>
            <a:spLocks noChangeArrowheads="1"/>
          </p:cNvSpPr>
          <p:nvPr/>
        </p:nvSpPr>
        <p:spPr bwMode="auto">
          <a:xfrm>
            <a:off x="5072066" y="2000240"/>
            <a:ext cx="35719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 pos="2535238" algn="l"/>
                <a:tab pos="5983288" algn="l"/>
              </a:tabLst>
            </a:pPr>
            <a:r>
              <a:rPr kumimoji="0" lang="ar-DZ" sz="36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1.3.     تعريف المنظمة:</a:t>
            </a:r>
            <a:endParaRPr kumimoji="0" lang="fr-FR" sz="36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 pos="2535238" algn="l"/>
                <a:tab pos="5983288" algn="l"/>
              </a:tabLst>
            </a:pPr>
            <a:r>
              <a:rPr kumimoji="0" lang="ar-DZ" sz="36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المنظمة هي كيان مستقل يتم فيه جمع الموارد المختلفة من طرف شخص يدعى المسير ، للقيام بمختلف نشاطات المنظمة.</a:t>
            </a:r>
            <a:endParaRPr kumimoji="0" lang="ar-DZ" sz="36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pic>
        <p:nvPicPr>
          <p:cNvPr id="2" name="Picture 2" descr="C:\Users\salhi\Desktop\Sans titre.png"/>
          <p:cNvPicPr>
            <a:picLocks noChangeAspect="1" noChangeArrowheads="1"/>
          </p:cNvPicPr>
          <p:nvPr/>
        </p:nvPicPr>
        <p:blipFill>
          <a:blip r:embed="rId2"/>
          <a:srcRect/>
          <a:stretch>
            <a:fillRect/>
          </a:stretch>
        </p:blipFill>
        <p:spPr bwMode="auto">
          <a:xfrm>
            <a:off x="165104" y="1857364"/>
            <a:ext cx="4978400" cy="457203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857752" y="698258"/>
            <a:ext cx="3929090" cy="501675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457200" marR="0" lvl="1" indent="0" algn="r" defTabSz="914400" rtl="1" eaLnBrk="1" fontAlgn="base" latinLnBrk="0" hangingPunct="1">
              <a:lnSpc>
                <a:spcPct val="100000"/>
              </a:lnSpc>
              <a:spcBef>
                <a:spcPct val="0"/>
              </a:spcBef>
              <a:spcAft>
                <a:spcPct val="0"/>
              </a:spcAft>
              <a:buClrTx/>
              <a:buSzTx/>
              <a:tabLst>
                <a:tab pos="457200" algn="l"/>
                <a:tab pos="2535238" algn="l"/>
                <a:tab pos="5983288" algn="l"/>
              </a:tabLst>
            </a:pPr>
            <a:r>
              <a:rPr kumimoji="0" lang="ar-SA"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.2.3 </a:t>
            </a: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المسير:</a:t>
            </a:r>
            <a:endParaRPr kumimoji="0" lang="fr-FR"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Ø"/>
              <a:tabLst>
                <a:tab pos="457200" algn="l"/>
                <a:tab pos="2535238" algn="l"/>
                <a:tab pos="5983288" algn="l"/>
              </a:tabLst>
            </a:pPr>
            <a:r>
              <a:rPr kumimoji="0" lang="ar-DZ" sz="32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تعريف المسير:</a:t>
            </a:r>
            <a:endParaRPr kumimoji="0" lang="fr-FR"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 pos="2535238" algn="l"/>
                <a:tab pos="5983288" algn="l"/>
              </a:tabLst>
            </a:pP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هو الشخص  الذي يسير نشاطات المنظمة بفاعلية ويمكنها من تنفيذ أعمالها من خلال إدارة وتوجيه النشاطات الجارية بحكم السلطة الرسمية الممنوحة له وبحكم مركزه الوظيفي.</a:t>
            </a:r>
            <a:endParaRPr kumimoji="0" lang="fr-FR" sz="32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 pos="2535238" algn="l"/>
                <a:tab pos="5983288" algn="l"/>
              </a:tabLst>
            </a:pP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ويعرف أيضا بأنه الشخص </a:t>
            </a:r>
            <a:r>
              <a:rPr kumimoji="0" lang="ar-DZ" sz="32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المسؤول</a:t>
            </a:r>
            <a:r>
              <a:rPr kumimoji="0" lang="ar-DZ" sz="32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عن توجيه أعمال الآخرين.</a:t>
            </a:r>
            <a:endParaRPr kumimoji="0" lang="ar-DZ" sz="32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pic>
        <p:nvPicPr>
          <p:cNvPr id="4098" name="Picture 2" descr="C:\Users\salhi\Desktop\01.png"/>
          <p:cNvPicPr>
            <a:picLocks noChangeAspect="1" noChangeArrowheads="1"/>
          </p:cNvPicPr>
          <p:nvPr/>
        </p:nvPicPr>
        <p:blipFill>
          <a:blip r:embed="rId2"/>
          <a:srcRect/>
          <a:stretch>
            <a:fillRect/>
          </a:stretch>
        </p:blipFill>
        <p:spPr bwMode="auto">
          <a:xfrm>
            <a:off x="214283" y="642918"/>
            <a:ext cx="4500594" cy="514351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00562" y="0"/>
            <a:ext cx="464343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Ø"/>
              <a:tabLst>
                <a:tab pos="457200" algn="l"/>
                <a:tab pos="2535238" algn="l"/>
                <a:tab pos="5983288" algn="l"/>
              </a:tabLst>
            </a:pPr>
            <a:r>
              <a:rPr kumimoji="0" lang="ar-DZ"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مهارات المسير:</a:t>
            </a:r>
            <a:endParaRPr kumimoji="0" lang="fr-FR" sz="24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 pos="2535238" algn="l"/>
                <a:tab pos="5983288" algn="l"/>
              </a:tabLst>
            </a:pPr>
            <a:r>
              <a:rPr kumimoji="0" lang="ar-DZ"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حتى ينجح المسير في تحقيق مهامه والمتمثلة في أهداف المنظمة يجب أن تتوفر فيه مجموعة  من المهارات التي تميزه عن مرؤوسيه نذكر منها </a:t>
            </a:r>
            <a:r>
              <a:rPr kumimoji="0" lang="ar-DZ" sz="2400" b="0"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مايلي</a:t>
            </a:r>
            <a:r>
              <a:rPr kumimoji="0" lang="ar-DZ"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fr-FR" sz="24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eriod"/>
              <a:tabLst>
                <a:tab pos="457200" algn="l"/>
                <a:tab pos="2535238" algn="l"/>
                <a:tab pos="5983288" algn="l"/>
              </a:tabLst>
            </a:pPr>
            <a:r>
              <a:rPr kumimoji="0" lang="ar-DZ"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المهارات الفنية</a:t>
            </a:r>
            <a:r>
              <a:rPr kumimoji="0" lang="ar-DZ"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fr-FR" sz="24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 pos="2535238" algn="l"/>
                <a:tab pos="5983288" algn="l"/>
              </a:tabLst>
            </a:pPr>
            <a:r>
              <a:rPr kumimoji="0" lang="ar-DZ"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توفر المعرفة العلمية والخبرة الكافية في مجال عمله التي تمكنه من إيجاد أنسب الحلول للمشاكل التي تواجهه.</a:t>
            </a:r>
            <a:endParaRPr kumimoji="0" lang="fr-FR" sz="24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eriod" startAt="2"/>
              <a:tabLst>
                <a:tab pos="457200" algn="l"/>
                <a:tab pos="2535238" algn="l"/>
                <a:tab pos="5983288" algn="l"/>
              </a:tabLst>
            </a:pPr>
            <a:r>
              <a:rPr kumimoji="0" lang="ar-DZ"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المهارات الإنسانية</a:t>
            </a:r>
            <a:r>
              <a:rPr kumimoji="0" lang="ar-DZ"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a:t>
            </a:r>
            <a:endParaRPr kumimoji="0" lang="fr-FR" sz="24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 pos="2535238" algn="l"/>
                <a:tab pos="5983288" algn="l"/>
              </a:tabLst>
            </a:pPr>
            <a:r>
              <a:rPr kumimoji="0" lang="ar-DZ"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قدرة المسير على التعامل مع المرؤوسين وتوجيه جهودهم نحو تحقيق أهداف المنظمة.</a:t>
            </a:r>
            <a:endParaRPr kumimoji="0" lang="fr-FR" sz="24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eriod" startAt="3"/>
              <a:tabLst>
                <a:tab pos="457200" algn="l"/>
                <a:tab pos="2535238" algn="l"/>
                <a:tab pos="5983288" algn="l"/>
              </a:tabLst>
            </a:pPr>
            <a:r>
              <a:rPr kumimoji="0" lang="ar-DZ"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المهارات </a:t>
            </a: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العقلية </a:t>
            </a:r>
            <a:r>
              <a:rPr kumimoji="0" lang="ar-SA" sz="2400" b="1" i="0" u="none" strike="noStrike" cap="none" normalizeH="0" baseline="0" dirty="0" err="1" smtClean="0">
                <a:ln>
                  <a:noFill/>
                </a:ln>
                <a:solidFill>
                  <a:schemeClr val="tx1"/>
                </a:solidFill>
                <a:effectLst/>
                <a:latin typeface="Traditional Arabic" pitchFamily="18" charset="-78"/>
                <a:ea typeface="Calibri" pitchFamily="34" charset="0"/>
                <a:cs typeface="Traditional Arabic" pitchFamily="18" charset="-78"/>
              </a:rPr>
              <a:t>و</a:t>
            </a:r>
            <a:r>
              <a:rPr kumimoji="0" lang="ar-SA"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 </a:t>
            </a:r>
            <a:r>
              <a:rPr kumimoji="0" lang="ar-DZ"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الفكرية:</a:t>
            </a:r>
            <a:endParaRPr kumimoji="0" lang="fr-FR" sz="24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 pos="2535238" algn="l"/>
                <a:tab pos="5983288" algn="l"/>
              </a:tabLst>
            </a:pPr>
            <a:r>
              <a:rPr kumimoji="0" lang="ar-DZ"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توفر القدرات العقلية والفكرية في المسير التي تمكنه من التفكير المنطقي وتحليل أسباب المشاكل التي تواجهه لإيجاد الحلول المناسبة لها.</a:t>
            </a:r>
            <a:endParaRPr kumimoji="0" lang="fr-FR" sz="24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457200" marR="0" lvl="0" indent="-457200" algn="r" defTabSz="914400" rtl="1" eaLnBrk="0" fontAlgn="base" latinLnBrk="0" hangingPunct="0">
              <a:lnSpc>
                <a:spcPct val="100000"/>
              </a:lnSpc>
              <a:spcBef>
                <a:spcPct val="0"/>
              </a:spcBef>
              <a:spcAft>
                <a:spcPct val="0"/>
              </a:spcAft>
              <a:buClrTx/>
              <a:buSzTx/>
              <a:buFont typeface="+mj-lt"/>
              <a:buAutoNum type="arabicPeriod" startAt="4"/>
              <a:tabLst>
                <a:tab pos="457200" algn="l"/>
                <a:tab pos="2535238" algn="l"/>
                <a:tab pos="5983288" algn="l"/>
              </a:tabLst>
            </a:pPr>
            <a:r>
              <a:rPr kumimoji="0" lang="ar-DZ" sz="2400" b="1"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المهارات الشخصية:</a:t>
            </a:r>
            <a:endParaRPr kumimoji="0" lang="fr-FR" sz="2400" b="0" i="0" u="none" strike="noStrike" cap="none" normalizeH="0" baseline="0" dirty="0" smtClean="0">
              <a:ln>
                <a:noFill/>
              </a:ln>
              <a:solidFill>
                <a:schemeClr val="tx1"/>
              </a:solidFill>
              <a:effectLst/>
              <a:latin typeface="Traditional Arabic" pitchFamily="18" charset="-78"/>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 pos="2535238" algn="l"/>
                <a:tab pos="5983288" algn="l"/>
              </a:tabLst>
            </a:pPr>
            <a:r>
              <a:rPr kumimoji="0" lang="ar-DZ" sz="2400" b="0" i="0" u="none" strike="noStrike" cap="none" normalizeH="0" baseline="0" dirty="0" smtClean="0">
                <a:ln>
                  <a:noFill/>
                </a:ln>
                <a:solidFill>
                  <a:schemeClr val="tx1"/>
                </a:solidFill>
                <a:effectLst/>
                <a:latin typeface="Traditional Arabic" pitchFamily="18" charset="-78"/>
                <a:ea typeface="Calibri" pitchFamily="34" charset="0"/>
                <a:cs typeface="Traditional Arabic" pitchFamily="18" charset="-78"/>
              </a:rPr>
              <a:t>وتتمثل في النزاهة والإخلاص في العمل ، والقدرة على تحمل المسؤولية ومجابهة المشاكل بشجاعة ، وروح المبادرة ، والقدرة على جلب ثقة الآخرين واحترامهم.  </a:t>
            </a:r>
            <a:endParaRPr kumimoji="0" lang="ar-DZ" sz="2400" b="0" i="0" u="none" strike="noStrike" cap="none" normalizeH="0" baseline="0" dirty="0" smtClean="0">
              <a:ln>
                <a:noFill/>
              </a:ln>
              <a:solidFill>
                <a:schemeClr val="tx1"/>
              </a:solidFill>
              <a:effectLst/>
              <a:latin typeface="Traditional Arabic" pitchFamily="18" charset="-78"/>
              <a:cs typeface="Traditional Arabic" pitchFamily="18" charset="-78"/>
            </a:endParaRPr>
          </a:p>
        </p:txBody>
      </p:sp>
      <p:pic>
        <p:nvPicPr>
          <p:cNvPr id="5122" name="Picture 2" descr="C:\Users\salhi\Desktop\How-Can-Managers-Develop-Leadership-Skills.jpg"/>
          <p:cNvPicPr>
            <a:picLocks noChangeAspect="1" noChangeArrowheads="1"/>
          </p:cNvPicPr>
          <p:nvPr/>
        </p:nvPicPr>
        <p:blipFill>
          <a:blip r:embed="rId2"/>
          <a:srcRect/>
          <a:stretch>
            <a:fillRect/>
          </a:stretch>
        </p:blipFill>
        <p:spPr bwMode="auto">
          <a:xfrm>
            <a:off x="285720" y="357166"/>
            <a:ext cx="4071966" cy="5429288"/>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625</Words>
  <Application>Microsoft Office PowerPoint</Application>
  <PresentationFormat>Affichage à l'écran (4:3)</PresentationFormat>
  <Paragraphs>60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salhi</dc:creator>
  <cp:lastModifiedBy>salhi</cp:lastModifiedBy>
  <cp:revision>15</cp:revision>
  <dcterms:created xsi:type="dcterms:W3CDTF">2015-02-13T19:30:59Z</dcterms:created>
  <dcterms:modified xsi:type="dcterms:W3CDTF">2015-02-13T22:01:32Z</dcterms:modified>
</cp:coreProperties>
</file>