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63" r:id="rId6"/>
    <p:sldId id="258" r:id="rId7"/>
    <p:sldId id="259" r:id="rId8"/>
    <p:sldId id="260"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C6FDCD-E36E-4662-9E5D-C3D7369D00DE}" type="datetimeFigureOut">
              <a:rPr lang="fr-FR" smtClean="0"/>
              <a:pPr/>
              <a:t>12/09/2015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31033D-EC3E-422A-838B-60DF8EA42D6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6FDCD-E36E-4662-9E5D-C3D7369D00DE}" type="datetimeFigureOut">
              <a:rPr lang="fr-FR" smtClean="0"/>
              <a:pPr/>
              <a:t>12/09/2015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1033D-EC3E-422A-838B-60DF8EA42D6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descr="C:\Users\salhi\Desktop\At-Least-One-San-Antonio-Lawyer-Believe-That-Legal-Power-Demands-Legal-Background.jpg"/>
          <p:cNvPicPr>
            <a:picLocks noChangeAspect="1" noChangeArrowheads="1"/>
          </p:cNvPicPr>
          <p:nvPr/>
        </p:nvPicPr>
        <p:blipFill>
          <a:blip r:embed="rId2"/>
          <a:srcRect/>
          <a:stretch>
            <a:fillRect/>
          </a:stretch>
        </p:blipFill>
        <p:spPr bwMode="auto">
          <a:xfrm>
            <a:off x="71437" y="71414"/>
            <a:ext cx="9001157" cy="6643686"/>
          </a:xfrm>
          <a:prstGeom prst="rect">
            <a:avLst/>
          </a:prstGeom>
          <a:noFill/>
        </p:spPr>
      </p:pic>
      <p:sp>
        <p:nvSpPr>
          <p:cNvPr id="5" name="Zone de texte 3"/>
          <p:cNvSpPr txBox="1">
            <a:spLocks noChangeArrowheads="1"/>
          </p:cNvSpPr>
          <p:nvPr/>
        </p:nvSpPr>
        <p:spPr bwMode="auto">
          <a:xfrm>
            <a:off x="1571604" y="2643182"/>
            <a:ext cx="6072230" cy="1285884"/>
          </a:xfrm>
          <a:prstGeom prst="rect">
            <a:avLst/>
          </a:prstGeom>
          <a:gradFill rotWithShape="1">
            <a:gsLst>
              <a:gs pos="0">
                <a:srgbClr val="9EEAFF"/>
              </a:gs>
              <a:gs pos="35001">
                <a:srgbClr val="BBEFFF"/>
              </a:gs>
              <a:gs pos="100000">
                <a:srgbClr val="E4F9FF"/>
              </a:gs>
            </a:gsLst>
            <a:lin ang="16200000" scaled="1"/>
          </a:gradFill>
          <a:ln w="9525">
            <a:solidFill>
              <a:srgbClr val="40A7C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lvl="0" algn="ctr" rtl="1" fontAlgn="base">
              <a:spcBef>
                <a:spcPct val="0"/>
              </a:spcBef>
              <a:spcAft>
                <a:spcPts val="1000"/>
              </a:spcAft>
            </a:pPr>
            <a:r>
              <a:rPr kumimoji="0" lang="ar-DZ"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المجال  المفاهيمي آل</a:t>
            </a:r>
            <a:r>
              <a:rPr lang="ar-SA" sz="2800" b="1" dirty="0" smtClean="0">
                <a:latin typeface="Sakkal Majalla" pitchFamily="2" charset="-78"/>
                <a:ea typeface="Arial" pitchFamily="34" charset="0"/>
                <a:cs typeface="Sakkal Majalla" pitchFamily="2" charset="-78"/>
              </a:rPr>
              <a:t>أول</a:t>
            </a:r>
            <a:r>
              <a:rPr kumimoji="0" lang="ar-DZ"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 :</a:t>
            </a:r>
            <a:r>
              <a:rPr lang="ar-DZ" sz="2800" b="1" dirty="0">
                <a:latin typeface="Sakkal Majalla" pitchFamily="2" charset="-78"/>
                <a:cs typeface="Sakkal Majalla" pitchFamily="2" charset="-78"/>
              </a:rPr>
              <a:t> المبادئ الأساسية في القانون </a:t>
            </a:r>
            <a:endParaRPr kumimoji="0" lang="ar-DZ"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endParaRPr>
          </a:p>
          <a:p>
            <a:pPr lvl="0" algn="ctr" rtl="1" fontAlgn="base">
              <a:spcBef>
                <a:spcPct val="0"/>
              </a:spcBef>
              <a:spcAft>
                <a:spcPts val="1000"/>
              </a:spcAft>
            </a:pPr>
            <a:r>
              <a:rPr kumimoji="0" lang="ar-DZ"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الوحدة التعليمية 0</a:t>
            </a:r>
            <a:r>
              <a:rPr kumimoji="0" lang="ar-SA"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1</a:t>
            </a:r>
            <a:r>
              <a:rPr kumimoji="0" lang="ar-DZ"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 </a:t>
            </a:r>
            <a:r>
              <a:rPr lang="ar-DZ" sz="2800" b="1" dirty="0">
                <a:latin typeface="Sakkal Majalla" pitchFamily="2" charset="-78"/>
                <a:cs typeface="Sakkal Majalla" pitchFamily="2" charset="-78"/>
              </a:rPr>
              <a:t>القانون والقاعدة القانونية </a:t>
            </a:r>
            <a:endParaRPr kumimoji="0" lang="ar-DZ" sz="28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endParaRPr>
          </a:p>
        </p:txBody>
      </p:sp>
      <p:sp>
        <p:nvSpPr>
          <p:cNvPr id="6" name="Rectangle à coins arrondis 5"/>
          <p:cNvSpPr/>
          <p:nvPr/>
        </p:nvSpPr>
        <p:spPr>
          <a:xfrm>
            <a:off x="71406" y="6215082"/>
            <a:ext cx="321471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t>إ. الأستاذ صالحي محمد </a:t>
            </a:r>
            <a:r>
              <a:rPr lang="ar-SA" sz="2000" b="1" dirty="0" err="1" smtClean="0"/>
              <a:t>الزوبير</a:t>
            </a:r>
            <a:endParaRPr lang="fr-FR" sz="2000" b="1" dirty="0"/>
          </a:p>
        </p:txBody>
      </p:sp>
      <p:sp>
        <p:nvSpPr>
          <p:cNvPr id="9" name="Rectangle 1"/>
          <p:cNvSpPr>
            <a:spLocks noChangeArrowheads="1"/>
          </p:cNvSpPr>
          <p:nvPr/>
        </p:nvSpPr>
        <p:spPr bwMode="auto">
          <a:xfrm>
            <a:off x="571472" y="142852"/>
            <a:ext cx="8215370" cy="1077218"/>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الثانوية: غربي بشير </a:t>
            </a:r>
            <a:r>
              <a:rPr kumimoji="0" lang="ar-DZ" sz="32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حاسي</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خليفة الوادي                                                            المقياس:</a:t>
            </a:r>
            <a:r>
              <a:rPr lang="ar-SA" sz="3200" b="1" dirty="0">
                <a:solidFill>
                  <a:schemeClr val="tx1"/>
                </a:solidFill>
                <a:latin typeface="Traditional Arabic" pitchFamily="18" charset="-78"/>
                <a:ea typeface="Calibri" pitchFamily="34" charset="0"/>
                <a:cs typeface="Traditional Arabic" pitchFamily="18" charset="-78"/>
              </a:rPr>
              <a:t> </a:t>
            </a:r>
            <a:r>
              <a:rPr lang="ar-SA" sz="3200" b="1" dirty="0" smtClean="0">
                <a:solidFill>
                  <a:schemeClr val="tx1"/>
                </a:solidFill>
                <a:latin typeface="Traditional Arabic" pitchFamily="18" charset="-78"/>
                <a:ea typeface="Calibri" pitchFamily="34" charset="0"/>
                <a:cs typeface="Traditional Arabic" pitchFamily="18" charset="-78"/>
              </a:rPr>
              <a:t>قانون               </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lang="ar-SA" sz="3200" b="1" dirty="0" smtClean="0">
                <a:solidFill>
                  <a:schemeClr val="tx1"/>
                </a:solidFill>
                <a:latin typeface="Traditional Arabic" pitchFamily="18" charset="-78"/>
                <a:ea typeface="Calibri" pitchFamily="34" charset="0"/>
                <a:cs typeface="Traditional Arabic" pitchFamily="18" charset="-78"/>
              </a:rPr>
              <a:t>                     </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المستوى</a:t>
            </a:r>
            <a:r>
              <a:rPr kumimoji="0" lang="fr-FR"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الثانية</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ثانوي</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928926" y="571480"/>
            <a:ext cx="307183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latin typeface="Sakkal Majalla" pitchFamily="2" charset="-78"/>
                <a:cs typeface="Sakkal Majalla" pitchFamily="2" charset="-78"/>
              </a:rPr>
              <a:t>خطة الدرس </a:t>
            </a:r>
            <a:endParaRPr lang="fr-FR" sz="3600" b="1" dirty="0">
              <a:latin typeface="Sakkal Majalla" pitchFamily="2" charset="-78"/>
              <a:cs typeface="Sakkal Majalla" pitchFamily="2" charset="-78"/>
            </a:endParaRPr>
          </a:p>
        </p:txBody>
      </p:sp>
      <p:sp>
        <p:nvSpPr>
          <p:cNvPr id="5" name="Rectangle 1"/>
          <p:cNvSpPr>
            <a:spLocks noChangeArrowheads="1"/>
          </p:cNvSpPr>
          <p:nvPr/>
        </p:nvSpPr>
        <p:spPr bwMode="auto">
          <a:xfrm>
            <a:off x="3143240" y="2214554"/>
            <a:ext cx="2786050"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571500" marR="0" lvl="0" indent="-571500" algn="ctr" defTabSz="914400" rtl="1" eaLnBrk="1" fontAlgn="base" latinLnBrk="0" hangingPunct="1">
              <a:lnSpc>
                <a:spcPct val="100000"/>
              </a:lnSpc>
              <a:spcBef>
                <a:spcPct val="0"/>
              </a:spcBef>
              <a:spcAft>
                <a:spcPct val="0"/>
              </a:spcAft>
              <a:buClrTx/>
              <a:buSzTx/>
              <a:buFont typeface="+mj-lt"/>
              <a:buAutoNum type="romanUcPeriod"/>
              <a:tabLst>
                <a:tab pos="274638" algn="r"/>
              </a:tabLst>
            </a:pPr>
            <a:r>
              <a:rPr kumimoji="0" lang="ar-SA" sz="2800" b="1" i="0"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القاعدة القانونية</a:t>
            </a:r>
            <a:endParaRPr kumimoji="0" lang="ar-SA" sz="3600" b="0" i="0"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19457" name="Rectangle 1"/>
          <p:cNvSpPr>
            <a:spLocks noChangeArrowheads="1"/>
          </p:cNvSpPr>
          <p:nvPr/>
        </p:nvSpPr>
        <p:spPr bwMode="auto">
          <a:xfrm>
            <a:off x="3143240" y="3143248"/>
            <a:ext cx="2714644"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763" algn="ctr" defTabSz="914400" rtl="1" eaLnBrk="1" fontAlgn="base" latinLnBrk="0" hangingPunct="1">
              <a:lnSpc>
                <a:spcPct val="100000"/>
              </a:lnSpc>
              <a:spcBef>
                <a:spcPct val="0"/>
              </a:spcBef>
              <a:spcAft>
                <a:spcPct val="0"/>
              </a:spcAft>
              <a:buClrTx/>
              <a:buSzTx/>
              <a:buFont typeface="+mj-lt"/>
              <a:buAutoNum type="romanUcPeriod" startAt="2"/>
              <a:tabLst>
                <a:tab pos="233363" algn="r"/>
              </a:tabLst>
            </a:pPr>
            <a:r>
              <a:rPr lang="ar-SA" sz="2800" b="1" dirty="0">
                <a:solidFill>
                  <a:srgbClr val="FF0000"/>
                </a:solidFill>
                <a:latin typeface="Sakkal Majalla" pitchFamily="2" charset="-78"/>
                <a:ea typeface="Calibri" pitchFamily="34" charset="0"/>
                <a:cs typeface="Sakkal Majalla" pitchFamily="2" charset="-78"/>
              </a:rPr>
              <a:t>ا</a:t>
            </a:r>
            <a:r>
              <a:rPr kumimoji="0" lang="ar-DZ" sz="2800" b="1" i="0"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لقانون</a:t>
            </a:r>
            <a:endParaRPr kumimoji="0" lang="ar-DZ" sz="2800" b="0" i="0" strike="noStrike" cap="none" normalizeH="0" baseline="0" dirty="0" smtClean="0">
              <a:ln>
                <a:noFill/>
              </a:ln>
              <a:solidFill>
                <a:schemeClr val="tx1"/>
              </a:solidFill>
              <a:effectLst/>
              <a:latin typeface="Sakkal Majalla" pitchFamily="2" charset="-78"/>
              <a:cs typeface="Sakkal Majalla" pitchFamily="2" charset="-78"/>
            </a:endParaRPr>
          </a:p>
        </p:txBody>
      </p:sp>
      <p:pic>
        <p:nvPicPr>
          <p:cNvPr id="19458" name="Picture 2" descr="C:\Users\salhi\Desktop\large_1238026325.gif"/>
          <p:cNvPicPr>
            <a:picLocks noChangeAspect="1" noChangeArrowheads="1"/>
          </p:cNvPicPr>
          <p:nvPr/>
        </p:nvPicPr>
        <p:blipFill>
          <a:blip r:embed="rId2"/>
          <a:srcRect/>
          <a:stretch>
            <a:fillRect/>
          </a:stretch>
        </p:blipFill>
        <p:spPr bwMode="auto">
          <a:xfrm>
            <a:off x="0" y="3708690"/>
            <a:ext cx="3538550" cy="3149310"/>
          </a:xfrm>
          <a:prstGeom prst="rect">
            <a:avLst/>
          </a:prstGeom>
          <a:noFill/>
        </p:spPr>
      </p:pic>
      <p:pic>
        <p:nvPicPr>
          <p:cNvPr id="19459" name="Picture 3" descr="C:\Users\salhi\Desktop\image.jpg"/>
          <p:cNvPicPr>
            <a:picLocks noChangeAspect="1" noChangeArrowheads="1"/>
          </p:cNvPicPr>
          <p:nvPr/>
        </p:nvPicPr>
        <p:blipFill>
          <a:blip r:embed="rId3"/>
          <a:srcRect/>
          <a:stretch>
            <a:fillRect/>
          </a:stretch>
        </p:blipFill>
        <p:spPr bwMode="auto">
          <a:xfrm>
            <a:off x="6357950" y="857232"/>
            <a:ext cx="2528893" cy="252889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071802" y="785794"/>
            <a:ext cx="2786050"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571500" marR="0" lvl="0" indent="-571500" algn="ctr" defTabSz="914400" rtl="1" eaLnBrk="1" fontAlgn="base" latinLnBrk="0" hangingPunct="1">
              <a:lnSpc>
                <a:spcPct val="100000"/>
              </a:lnSpc>
              <a:spcBef>
                <a:spcPct val="0"/>
              </a:spcBef>
              <a:spcAft>
                <a:spcPct val="0"/>
              </a:spcAft>
              <a:buClrTx/>
              <a:buSzTx/>
              <a:buFont typeface="+mj-lt"/>
              <a:buAutoNum type="romanUcPeriod"/>
              <a:tabLst>
                <a:tab pos="274638" algn="r"/>
              </a:tabLst>
            </a:pPr>
            <a:r>
              <a:rPr kumimoji="0" lang="ar-SA" sz="2800" b="1" i="0"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القاعدة القانونية</a:t>
            </a:r>
            <a:endParaRPr kumimoji="0" lang="ar-SA" sz="3600" b="0" i="0"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5122" name="Rectangle 2"/>
          <p:cNvSpPr>
            <a:spLocks noChangeArrowheads="1"/>
          </p:cNvSpPr>
          <p:nvPr/>
        </p:nvSpPr>
        <p:spPr bwMode="auto">
          <a:xfrm>
            <a:off x="428596" y="1928802"/>
            <a:ext cx="8286776" cy="9541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514350" marR="0" lvl="0" indent="-514350" algn="justLow" defTabSz="914400" rtl="1" eaLnBrk="1" fontAlgn="base" latinLnBrk="0" hangingPunct="1">
              <a:lnSpc>
                <a:spcPct val="100000"/>
              </a:lnSpc>
              <a:spcBef>
                <a:spcPct val="0"/>
              </a:spcBef>
              <a:spcAft>
                <a:spcPct val="0"/>
              </a:spcAft>
              <a:buClrTx/>
              <a:buSzTx/>
              <a:buAutoNum type="arabicPeriod"/>
              <a:tabLst>
                <a:tab pos="176213" algn="r"/>
                <a:tab pos="233363" algn="r"/>
              </a:tabLst>
            </a:pPr>
            <a:r>
              <a:rPr kumimoji="0" lang="ar-SA" sz="2800" b="1"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تعريف القاعدة القانونية:</a:t>
            </a:r>
            <a:r>
              <a:rPr kumimoji="0" lang="ar-SA" sz="2800" b="1" i="0" u="none"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 </a:t>
            </a:r>
          </a:p>
          <a:p>
            <a:pPr marL="514350" marR="0" lvl="0" indent="-514350" algn="justLow" defTabSz="914400" rtl="1" eaLnBrk="1" fontAlgn="base" latinLnBrk="0" hangingPunct="1">
              <a:lnSpc>
                <a:spcPct val="100000"/>
              </a:lnSpc>
              <a:spcBef>
                <a:spcPct val="0"/>
              </a:spcBef>
              <a:spcAft>
                <a:spcPct val="0"/>
              </a:spcAft>
              <a:buClrTx/>
              <a:buSzTx/>
              <a:tabLst>
                <a:tab pos="176213" algn="r"/>
                <a:tab pos="233363" algn="r"/>
              </a:tabLst>
            </a:pPr>
            <a:r>
              <a:rPr kumimoji="0" lang="ar-SA"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وهي خطاب موجه للأشخاص المعنيين بالأمر يأمرهم بفعل شيء أو ينهاهم عنه.</a:t>
            </a:r>
            <a:endParaRPr kumimoji="0" lang="ar-SA" sz="2800" b="0" i="0" u="none" strike="noStrike" cap="none" normalizeH="0" baseline="0" dirty="0" smtClean="0">
              <a:ln>
                <a:noFill/>
              </a:ln>
              <a:solidFill>
                <a:schemeClr val="tx1"/>
              </a:solidFill>
              <a:effectLst/>
              <a:latin typeface="Sakkal Majalla" pitchFamily="2" charset="-78"/>
              <a:cs typeface="Sakkal Majalla" pitchFamily="2" charset="-78"/>
            </a:endParaRPr>
          </a:p>
        </p:txBody>
      </p:sp>
      <p:pic>
        <p:nvPicPr>
          <p:cNvPr id="5123" name="Picture 3" descr="C:\Users\salhi\Desktop\1_681271_large.jpg"/>
          <p:cNvPicPr>
            <a:picLocks noChangeAspect="1" noChangeArrowheads="1"/>
          </p:cNvPicPr>
          <p:nvPr/>
        </p:nvPicPr>
        <p:blipFill>
          <a:blip r:embed="rId2"/>
          <a:srcRect/>
          <a:stretch>
            <a:fillRect/>
          </a:stretch>
        </p:blipFill>
        <p:spPr bwMode="auto">
          <a:xfrm rot="20122633">
            <a:off x="4878967" y="3608208"/>
            <a:ext cx="3606972" cy="26036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85720" y="285728"/>
            <a:ext cx="8643998" cy="600164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763" algn="justLow" defTabSz="914400" rtl="1" eaLnBrk="1" fontAlgn="base" latinLnBrk="0" hangingPunct="1">
              <a:lnSpc>
                <a:spcPct val="100000"/>
              </a:lnSpc>
              <a:spcBef>
                <a:spcPct val="0"/>
              </a:spcBef>
              <a:spcAft>
                <a:spcPct val="0"/>
              </a:spcAft>
              <a:buClrTx/>
              <a:buSzTx/>
              <a:tabLst>
                <a:tab pos="576263" algn="r"/>
              </a:tabLst>
            </a:pPr>
            <a:r>
              <a:rPr kumimoji="0" lang="ar-SA" sz="3200"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2. </a:t>
            </a:r>
            <a:r>
              <a:rPr kumimoji="0" lang="ar-DZ" sz="3200"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خصائص القاعدة القانونية:</a:t>
            </a:r>
            <a:endParaRPr kumimoji="0" lang="fr-FR" sz="320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tab pos="576263" algn="r"/>
              </a:tabLst>
            </a:pPr>
            <a:r>
              <a:rPr kumimoji="0" lang="ar-DZ"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32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قاعدة سلوكية: </a:t>
            </a:r>
            <a:r>
              <a:rPr kumimoji="0" lang="ar-SA"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الهدف القاعدة القانونية هو تنظيم السلوك فهي قاعدة تقويمية يراد </a:t>
            </a:r>
            <a:r>
              <a:rPr kumimoji="0" lang="ar-SA" sz="320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بها</a:t>
            </a:r>
            <a:r>
              <a:rPr kumimoji="0" lang="ar-SA"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توجيه السلوك، يكون بطريقة مباشرة عندما تتضمن القاعدة أمرا أو نهيا كما قد يكون توجيه السلوك بطريقة غير مباشرة حيث تتضمن القاعدة تعريفا أو تنظيما فيكون الالتزام </a:t>
            </a:r>
            <a:r>
              <a:rPr kumimoji="0" lang="ar-SA" sz="320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بها</a:t>
            </a:r>
            <a:r>
              <a:rPr kumimoji="0" lang="ar-SA"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بمطابقة السلوك لأحكام هذا التنظيم. </a:t>
            </a:r>
            <a:endParaRPr kumimoji="0" lang="fr-FR" sz="320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tab pos="576263" algn="r"/>
              </a:tabLst>
            </a:pPr>
            <a:r>
              <a:rPr kumimoji="0" lang="ar-SA" sz="32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قاعدة عامة ومجردة</a:t>
            </a:r>
            <a:r>
              <a:rPr kumimoji="0" lang="fr-FR" sz="32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a:t>
            </a:r>
            <a:r>
              <a:rPr kumimoji="0" lang="ar-SA" sz="32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 </a:t>
            </a:r>
            <a:r>
              <a:rPr kumimoji="0" lang="ar-SA"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أن تكون القاعدة غير مخصصة فيما تضعه من أحكام بشخص أو أشخاص معينين بذاتهم، ويقصد بالتجريد أن خطاب القاعدة القانونية لا يوجه إلى شخص بعينه أو واقعة بذاتها. </a:t>
            </a:r>
            <a:endParaRPr kumimoji="0" lang="fr-FR" sz="320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tab pos="576263" algn="r"/>
              </a:tabLst>
            </a:pPr>
            <a:r>
              <a:rPr kumimoji="0" lang="ar-SA" sz="32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قاعدة ملزمة ومقترنة بجزاء</a:t>
            </a:r>
            <a:r>
              <a:rPr kumimoji="0" lang="ar-SA"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يجب على جميع الأفراد احترامها وتطبيقها عند إصدارها من السلطة المختصة، </a:t>
            </a:r>
            <a:r>
              <a:rPr kumimoji="0" lang="ar-SA" sz="320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و</a:t>
            </a:r>
            <a:r>
              <a:rPr kumimoji="0" lang="ar-DZ"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تكون مصحوبة بجزاء مادي توقعه السلطة العامة إجباريا على من يخالفها</a:t>
            </a:r>
            <a:r>
              <a:rPr kumimoji="0" lang="ar-SA" sz="32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endParaRPr kumimoji="0" lang="ar-SA" sz="320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596" y="1249151"/>
            <a:ext cx="8215370" cy="3108543"/>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3. </a:t>
            </a:r>
            <a:r>
              <a:rPr kumimoji="0" lang="ar-SA" sz="2800" b="1" i="0" u="sng"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أنواع</a:t>
            </a:r>
            <a:r>
              <a:rPr kumimoji="0" lang="ar-SA" sz="2800" b="0" i="0" u="sng"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 </a:t>
            </a:r>
            <a:r>
              <a:rPr kumimoji="0" lang="ar-SA" sz="2800" b="1" i="0" u="sng"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القواعد</a:t>
            </a:r>
            <a:r>
              <a:rPr kumimoji="0" lang="ar-SA" sz="2800" b="0" i="0" u="sng"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 </a:t>
            </a:r>
            <a:r>
              <a:rPr kumimoji="0" lang="ar-SA" sz="2800" b="1" i="0" u="sng"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القانونية</a:t>
            </a:r>
            <a:r>
              <a:rPr kumimoji="0" lang="fr-FR" sz="2800" b="0" i="0" u="none" strike="noStrike" cap="none" normalizeH="0" baseline="0" dirty="0" smtClean="0">
                <a:ln>
                  <a:noFill/>
                </a:ln>
                <a:solidFill>
                  <a:srgbClr val="00B050"/>
                </a:solidFill>
                <a:effectLst/>
                <a:latin typeface="Sakkal Majalla" pitchFamily="2" charset="-78"/>
                <a:ea typeface="Times New Roman" pitchFamily="18" charset="0"/>
                <a:cs typeface="Sakkal Majalla" pitchFamily="2" charset="-78"/>
              </a:rPr>
              <a:t> :</a:t>
            </a:r>
            <a:endParaRPr kumimoji="0" lang="fr-FR" sz="2800" b="0" i="0" u="none" strike="noStrike" cap="none" normalizeH="0" baseline="0" dirty="0" smtClean="0">
              <a:ln>
                <a:noFill/>
              </a:ln>
              <a:solidFill>
                <a:srgbClr val="00B050"/>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1" i="0" u="none"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أ-</a:t>
            </a:r>
            <a:r>
              <a:rPr kumimoji="0" lang="ar-SA" sz="2800" b="1" i="0" u="sng"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القاعدة</a:t>
            </a:r>
            <a:r>
              <a:rPr kumimoji="0" lang="ar-SA" sz="2800" b="0" i="0" u="sng"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 </a:t>
            </a:r>
            <a:r>
              <a:rPr kumimoji="0" lang="ar-SA" sz="2800" b="1" i="0" u="sng"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الآمرة</a:t>
            </a:r>
            <a:r>
              <a:rPr kumimoji="0" lang="fr-FR"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a:t>
            </a:r>
            <a:r>
              <a:rPr kumimoji="0" lang="fr-FR"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endPar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هي</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القاعة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التي</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لا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يجوز</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مخالفة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كمها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باعتبارها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تتناول</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أمورًا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تتصل</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بكيان</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المجتمع</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err="1" smtClean="0">
                <a:ln>
                  <a:noFill/>
                </a:ln>
                <a:solidFill>
                  <a:schemeClr val="tx1"/>
                </a:solidFill>
                <a:effectLst/>
                <a:latin typeface="Sakkal Majalla" pitchFamily="2" charset="-78"/>
                <a:ea typeface="Times New Roman" pitchFamily="18" charset="0"/>
                <a:cs typeface="Sakkal Majalla" pitchFamily="2" charset="-78"/>
              </a:rPr>
              <a:t>و</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مقوماته</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الأساسية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أي</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المحافظة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على</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النظم</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العام</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err="1" smtClean="0">
                <a:ln>
                  <a:noFill/>
                </a:ln>
                <a:solidFill>
                  <a:schemeClr val="tx1"/>
                </a:solidFill>
                <a:effectLst/>
                <a:latin typeface="Sakkal Majalla" pitchFamily="2" charset="-78"/>
                <a:ea typeface="Times New Roman" pitchFamily="18" charset="0"/>
                <a:cs typeface="Sakkal Majalla" pitchFamily="2" charset="-78"/>
              </a:rPr>
              <a:t>و</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الآداب</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العامة</a:t>
            </a:r>
            <a:r>
              <a:rPr kumimoji="0" lang="fr-FR"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1" i="0" u="none"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ب- </a:t>
            </a:r>
            <a:r>
              <a:rPr kumimoji="0" lang="ar-SA" sz="2800" b="1" i="0" u="sng"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القاعدة</a:t>
            </a:r>
            <a:r>
              <a:rPr kumimoji="0" lang="ar-SA" sz="2800" b="0" i="0" u="sng"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 </a:t>
            </a:r>
            <a:r>
              <a:rPr kumimoji="0" lang="ar-SA" sz="2800" b="1" i="0" u="sng" strike="noStrike" cap="none" normalizeH="0" baseline="0" dirty="0" smtClean="0">
                <a:ln>
                  <a:noFill/>
                </a:ln>
                <a:solidFill>
                  <a:srgbClr val="FF0000"/>
                </a:solidFill>
                <a:effectLst/>
                <a:latin typeface="Sakkal Majalla" pitchFamily="2" charset="-78"/>
                <a:ea typeface="Times New Roman" pitchFamily="18" charset="0"/>
                <a:cs typeface="Sakkal Majalla" pitchFamily="2" charset="-78"/>
              </a:rPr>
              <a:t>المكملة</a:t>
            </a: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a:t>
            </a:r>
            <a:r>
              <a:rPr kumimoji="0" lang="fr-FR"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وهي</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القاعدة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التي</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يجوز</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الاتفاق</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على</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مخالفة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حكمها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لأنها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لا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تتعلق</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بكيان</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المجتمع</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err="1" smtClean="0">
                <a:ln>
                  <a:noFill/>
                </a:ln>
                <a:solidFill>
                  <a:schemeClr val="tx1"/>
                </a:solidFill>
                <a:effectLst/>
                <a:latin typeface="Sakkal Majalla" pitchFamily="2" charset="-78"/>
                <a:ea typeface="Times New Roman" pitchFamily="18" charset="0"/>
                <a:cs typeface="Sakkal Majalla" pitchFamily="2" charset="-78"/>
              </a:rPr>
              <a:t>و</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مقوماته</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الأساسية</a:t>
            </a:r>
            <a:r>
              <a:rPr kumimoji="0" lang="fr-FR"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و</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في</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حالة</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عدم</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الاتفاق</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على</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مخالفتها</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تصبح</a:t>
            </a:r>
            <a:r>
              <a:rPr kumimoji="0" lang="ar-SA"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ملزمة</a:t>
            </a:r>
            <a:r>
              <a:rPr kumimoji="0" lang="fr-FR" sz="28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143240" y="285728"/>
            <a:ext cx="2714644"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763" algn="ctr" defTabSz="914400" rtl="1" eaLnBrk="1" fontAlgn="base" latinLnBrk="0" hangingPunct="1">
              <a:lnSpc>
                <a:spcPct val="100000"/>
              </a:lnSpc>
              <a:spcBef>
                <a:spcPct val="0"/>
              </a:spcBef>
              <a:spcAft>
                <a:spcPct val="0"/>
              </a:spcAft>
              <a:buClrTx/>
              <a:buSzTx/>
              <a:buFont typeface="+mj-lt"/>
              <a:buAutoNum type="romanUcPeriod" startAt="2"/>
              <a:tabLst>
                <a:tab pos="233363" algn="r"/>
              </a:tabLst>
            </a:pPr>
            <a:r>
              <a:rPr lang="ar-SA" sz="2800" b="1" dirty="0">
                <a:solidFill>
                  <a:srgbClr val="FF0000"/>
                </a:solidFill>
                <a:latin typeface="Sakkal Majalla" pitchFamily="2" charset="-78"/>
                <a:ea typeface="Calibri" pitchFamily="34" charset="0"/>
                <a:cs typeface="Sakkal Majalla" pitchFamily="2" charset="-78"/>
              </a:rPr>
              <a:t>ا</a:t>
            </a:r>
            <a:r>
              <a:rPr kumimoji="0" lang="ar-DZ" sz="2800" b="1" i="0"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لقانون</a:t>
            </a:r>
            <a:endParaRPr kumimoji="0" lang="ar-DZ" sz="2800" b="0" i="0"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4097" name="Rectangle 1"/>
          <p:cNvSpPr>
            <a:spLocks noChangeArrowheads="1"/>
          </p:cNvSpPr>
          <p:nvPr/>
        </p:nvSpPr>
        <p:spPr bwMode="auto">
          <a:xfrm>
            <a:off x="285720" y="2071678"/>
            <a:ext cx="8429684" cy="181588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290513" algn="r"/>
              </a:tabLst>
            </a:pPr>
            <a:r>
              <a:rPr kumimoji="0" lang="ar-SA" sz="2800" i="0" u="none"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1. </a:t>
            </a:r>
            <a:r>
              <a:rPr kumimoji="0" lang="fr-FR" sz="2800" i="0" u="none"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 </a:t>
            </a:r>
            <a:r>
              <a:rPr kumimoji="0" lang="ar-DZ" sz="2800"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تعريف القانون:</a:t>
            </a:r>
            <a:r>
              <a:rPr kumimoji="0" lang="ar-DZ" sz="2800" i="0" u="none"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 </a:t>
            </a:r>
            <a:endParaRPr kumimoji="0" lang="fr-FR" sz="280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290513" algn="r"/>
              </a:tabLst>
            </a:pPr>
            <a:r>
              <a:rPr kumimoji="0" lang="fr-FR" sz="28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 </a:t>
            </a:r>
            <a:r>
              <a:rPr kumimoji="0" lang="ar-DZ" sz="28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لغتا</a:t>
            </a:r>
            <a:r>
              <a:rPr kumimoji="0" lang="fr-FR" sz="28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 </a:t>
            </a:r>
            <a:r>
              <a:rPr kumimoji="0" lang="ar-DZ"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هي كلمة يونانية الأصل «</a:t>
            </a:r>
            <a:r>
              <a:rPr kumimoji="0" lang="fr-FR"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KANUN</a:t>
            </a:r>
            <a:r>
              <a:rPr kumimoji="0" lang="ar-SA"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وتعني العصا المستقيمة أي الاستقامة.</a:t>
            </a:r>
            <a:endParaRPr kumimoji="0" lang="en-US" sz="28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290513" algn="r"/>
              </a:tabLst>
            </a:pPr>
            <a:r>
              <a:rPr kumimoji="0" lang="ar-DZ" sz="28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اصطلاحا</a:t>
            </a:r>
            <a:r>
              <a:rPr kumimoji="0" lang="fr-FR" sz="280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a:t>
            </a:r>
            <a:r>
              <a:rPr kumimoji="0" lang="ar-SA"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هو مجموعة من</a:t>
            </a:r>
            <a:r>
              <a:rPr kumimoji="0" lang="fr-FR"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القواعد التي تحكم وتنظم سلوك الأفراد في الجماعة وتوفق بين مصالحهم والتي يفرض على</a:t>
            </a:r>
            <a:r>
              <a:rPr kumimoji="0" lang="fr-FR"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مخالفها جزاء توقعه السلطة العامة</a:t>
            </a:r>
            <a:r>
              <a:rPr kumimoji="0" lang="fr-FR" sz="2800" i="0" u="none" strike="noStrike" cap="none" normalizeH="0" baseline="0" dirty="0" smtClean="0">
                <a:ln>
                  <a:noFill/>
                </a:ln>
                <a:solidFill>
                  <a:schemeClr val="tx1"/>
                </a:solidFill>
                <a:effectLst/>
                <a:latin typeface="Sakkal Majalla" pitchFamily="2" charset="-78"/>
                <a:cs typeface="Sakkal Majalla" pitchFamily="2" charset="-78"/>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071538" y="1714488"/>
            <a:ext cx="7072362" cy="255454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290513" algn="r"/>
              </a:tabLst>
            </a:pPr>
            <a:r>
              <a:rPr kumimoji="0" lang="ar-SA" sz="3200" b="1"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2. </a:t>
            </a:r>
            <a:r>
              <a:rPr kumimoji="0" lang="ar-DZ" sz="3200" b="1"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القانون والحق</a:t>
            </a:r>
            <a:r>
              <a:rPr kumimoji="0" lang="ar-DZ" sz="3200" b="1" i="0" u="none"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 :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النظام القانوني كله يحترم الحريات العامة والحقوق للأفراد (المصالح المشروعة لكل شخص)،  فالقانون ينشئ الحق أو يقرره ويؤكده، ويبين حدوده، ويحميه بالقوة إذا لزم الأمر. ولذلك يمكن القول بأن الحق هو ثمرة القانون ونتيجته.</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28596" y="785794"/>
            <a:ext cx="8072494" cy="450059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2800" b="1"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3. </a:t>
            </a:r>
            <a:r>
              <a:rPr kumimoji="0" lang="ar-DZ" sz="2800" b="1" i="0" u="sng"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القانون والأخلاق :</a:t>
            </a:r>
            <a:r>
              <a:rPr kumimoji="0" lang="ar-DZ" sz="2800" b="1" i="0" u="none" strike="noStrike" cap="none" normalizeH="0" baseline="0" dirty="0" smtClean="0">
                <a:ln>
                  <a:noFill/>
                </a:ln>
                <a:solidFill>
                  <a:srgbClr val="00B050"/>
                </a:solidFill>
                <a:effectLst/>
                <a:latin typeface="Sakkal Majalla" pitchFamily="2" charset="-78"/>
                <a:ea typeface="Calibri" pitchFamily="34" charset="0"/>
                <a:cs typeface="Sakkal Majalla" pitchFamily="2" charset="-78"/>
              </a:rPr>
              <a:t> </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DZ"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من حيث المضمون</a:t>
            </a:r>
            <a:r>
              <a:rPr kumimoji="0" lang="fr-FR"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تشترك الأخلاق مع القانون في واجبات الشخص نحو غيره حيث نجد أوامر ونواهي القانون هي نفسها أوامر ونواهي خلقية ومن أمثلة ذلك تحريم الاعتداء على النفس أو العرض أو المال</a:t>
            </a:r>
            <a:r>
              <a:rPr kumimoji="0" lang="ar-SA"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من حيث الغاية</a:t>
            </a:r>
            <a:r>
              <a:rPr kumimoji="0" lang="fr-FR"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غاية الأخلاق مثالية تهدف إلى تربية الإنسان الفاضل, ولتحقيق هذه الغاية تتنوع الواجبات الخلقية.  أما القانون فيهدف إلى عملية واقعية تتمثل في المحافظة على النظام في المجتمع وتحقيق العدل والمساواة بين الناس.</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من حيث الجزاء</a:t>
            </a:r>
            <a:r>
              <a:rPr kumimoji="0" lang="fr-FR" sz="28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جزاء مخالفة قواعد الأخلاق تأنيب الضمير واستنكار الناس أما جزاء مخالفة قواعد القانون فيتخذ صورة القهر والإجبار</a:t>
            </a:r>
            <a:r>
              <a:rPr kumimoji="0" lang="fr-FR"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جزاء مادي</a:t>
            </a:r>
            <a:r>
              <a:rPr kumimoji="0" lang="fr-FR"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42910" y="1428736"/>
            <a:ext cx="7715304" cy="267765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تطبيق</a:t>
            </a:r>
            <a:r>
              <a:rPr kumimoji="0" lang="fr-FR"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ماهي</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أهداف القانون؟</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ميز بين القاعدتين التاليتين</a:t>
            </a:r>
            <a:r>
              <a:rPr kumimoji="0" lang="fr-FR"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المادة 77 من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ق</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م. ج</a:t>
            </a:r>
            <a:r>
              <a:rPr kumimoji="0" lang="fr-FR"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لايجوز</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لشخص أن يتعاقد مع نفسه».</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المادة 359 من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ق</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م. ج</a:t>
            </a:r>
            <a:r>
              <a:rPr kumimoji="0" lang="fr-FR"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ان</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نفقات تسليم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المبيع</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تكون على المشتري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مالم</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يوجد عرض </a:t>
            </a:r>
            <a:r>
              <a:rPr kumimoji="0" lang="ar-SA" sz="28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او</a:t>
            </a:r>
            <a:r>
              <a:rPr kumimoji="0" lang="ar-SA"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اتفاق يقضي بغير ذلك».</a:t>
            </a:r>
            <a:endParaRPr kumimoji="0" lang="ar-SA" sz="28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504</Words>
  <Application>Microsoft Office PowerPoint</Application>
  <PresentationFormat>Affichage à l'écran (4:3)</PresentationFormat>
  <Paragraphs>34</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salhi</dc:creator>
  <cp:lastModifiedBy>salhi</cp:lastModifiedBy>
  <cp:revision>11</cp:revision>
  <dcterms:created xsi:type="dcterms:W3CDTF">2015-09-11T20:00:44Z</dcterms:created>
  <dcterms:modified xsi:type="dcterms:W3CDTF">2015-09-12T21:37:29Z</dcterms:modified>
</cp:coreProperties>
</file>