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3"/>
  </p:notesMasterIdLst>
  <p:sldIdLst>
    <p:sldId id="280" r:id="rId2"/>
    <p:sldId id="259" r:id="rId3"/>
    <p:sldId id="274" r:id="rId4"/>
    <p:sldId id="275" r:id="rId5"/>
    <p:sldId id="281" r:id="rId6"/>
    <p:sldId id="283" r:id="rId7"/>
    <p:sldId id="284" r:id="rId8"/>
    <p:sldId id="285" r:id="rId9"/>
    <p:sldId id="282" r:id="rId10"/>
    <p:sldId id="287" r:id="rId11"/>
    <p:sldId id="288" r:id="rId12"/>
    <p:sldId id="286" r:id="rId13"/>
    <p:sldId id="289" r:id="rId14"/>
    <p:sldId id="290" r:id="rId15"/>
    <p:sldId id="291" r:id="rId16"/>
    <p:sldId id="292" r:id="rId17"/>
    <p:sldId id="263" r:id="rId18"/>
    <p:sldId id="293" r:id="rId19"/>
    <p:sldId id="294" r:id="rId20"/>
    <p:sldId id="295" r:id="rId21"/>
    <p:sldId id="27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559" autoAdjust="0"/>
    <p:restoredTop sz="94607" autoAdjust="0"/>
  </p:normalViewPr>
  <p:slideViewPr>
    <p:cSldViewPr>
      <p:cViewPr varScale="1">
        <p:scale>
          <a:sx n="73" d="100"/>
          <a:sy n="73" d="100"/>
        </p:scale>
        <p:origin x="-11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070C6-E56C-4F24-90EC-3439EC8F914E}"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fr-FR"/>
        </a:p>
      </dgm:t>
    </dgm:pt>
    <dgm:pt modelId="{D91EAFCC-EA87-4DC4-9065-9E7E76A91DCB}">
      <dgm:prSet phldrT="[Texte]" custT="1"/>
      <dgm:spPr/>
      <dgm:t>
        <a:bodyPr/>
        <a:lstStyle/>
        <a:p>
          <a:r>
            <a:rPr lang="ar-DZ" sz="2000" b="1" dirty="0" smtClean="0">
              <a:solidFill>
                <a:srgbClr val="002060"/>
              </a:solidFill>
            </a:rPr>
            <a:t>حسب الطبيعة</a:t>
          </a:r>
          <a:endParaRPr lang="fr-FR" sz="2000" b="1" dirty="0">
            <a:solidFill>
              <a:srgbClr val="002060"/>
            </a:solidFill>
          </a:endParaRPr>
        </a:p>
      </dgm:t>
    </dgm:pt>
    <dgm:pt modelId="{01249631-A773-4367-8FDE-DEB058683884}" type="sibTrans" cxnId="{3444AF80-ACEC-4F2D-A47A-D8BDD666E7E2}">
      <dgm:prSet/>
      <dgm:spPr/>
      <dgm:t>
        <a:bodyPr/>
        <a:lstStyle/>
        <a:p>
          <a:endParaRPr lang="fr-FR"/>
        </a:p>
      </dgm:t>
    </dgm:pt>
    <dgm:pt modelId="{C23B2052-3B08-4B30-908F-AABCC0DF653F}" type="parTrans" cxnId="{3444AF80-ACEC-4F2D-A47A-D8BDD666E7E2}">
      <dgm:prSet/>
      <dgm:spPr/>
      <dgm:t>
        <a:bodyPr/>
        <a:lstStyle/>
        <a:p>
          <a:endParaRPr lang="fr-FR"/>
        </a:p>
      </dgm:t>
    </dgm:pt>
    <dgm:pt modelId="{396D17A8-592F-41AF-8DA2-AD087B21D964}">
      <dgm:prSet phldrT="[Texte]" custT="1"/>
      <dgm:spPr/>
      <dgm:t>
        <a:bodyPr/>
        <a:lstStyle/>
        <a:p>
          <a:r>
            <a:rPr lang="ar-DZ" sz="2400" b="1" dirty="0" smtClean="0">
              <a:solidFill>
                <a:srgbClr val="FF0000"/>
              </a:solidFill>
            </a:rPr>
            <a:t>أنواع الخيرات الاقتصادية</a:t>
          </a:r>
          <a:endParaRPr lang="fr-FR" sz="2400" b="1" dirty="0">
            <a:solidFill>
              <a:srgbClr val="FF0000"/>
            </a:solidFill>
          </a:endParaRPr>
        </a:p>
      </dgm:t>
    </dgm:pt>
    <dgm:pt modelId="{D26ABBC3-2F94-457B-8A94-8D3AF6BAF3B2}" type="sibTrans" cxnId="{0D7FBE16-A73B-4418-84B9-FBEF18D05D8F}">
      <dgm:prSet/>
      <dgm:spPr/>
      <dgm:t>
        <a:bodyPr/>
        <a:lstStyle/>
        <a:p>
          <a:endParaRPr lang="fr-FR"/>
        </a:p>
      </dgm:t>
    </dgm:pt>
    <dgm:pt modelId="{E9B714D9-7DC1-4F46-80C6-48527D9A24CE}" type="parTrans" cxnId="{0D7FBE16-A73B-4418-84B9-FBEF18D05D8F}">
      <dgm:prSet/>
      <dgm:spPr/>
      <dgm:t>
        <a:bodyPr/>
        <a:lstStyle/>
        <a:p>
          <a:endParaRPr lang="fr-FR"/>
        </a:p>
      </dgm:t>
    </dgm:pt>
    <dgm:pt modelId="{8727A194-F8FD-4C08-969A-6CE5E5DC554A}">
      <dgm:prSet phldrT="[Texte]" custT="1"/>
      <dgm:spPr/>
      <dgm:t>
        <a:bodyPr/>
        <a:lstStyle/>
        <a:p>
          <a:r>
            <a:rPr lang="ar-DZ" sz="2000" b="1" dirty="0" smtClean="0">
              <a:solidFill>
                <a:srgbClr val="002060"/>
              </a:solidFill>
            </a:rPr>
            <a:t>حسب طبيعة العلاقة بين السلع</a:t>
          </a:r>
          <a:endParaRPr lang="fr-FR" sz="2000" b="1" dirty="0">
            <a:solidFill>
              <a:srgbClr val="002060"/>
            </a:solidFill>
          </a:endParaRPr>
        </a:p>
      </dgm:t>
    </dgm:pt>
    <dgm:pt modelId="{2EDC6557-FFD5-44B0-861F-80F37C019E5C}" type="parTrans" cxnId="{71E37E18-40EB-4C38-B15E-C4445A69861C}">
      <dgm:prSet/>
      <dgm:spPr/>
      <dgm:t>
        <a:bodyPr/>
        <a:lstStyle/>
        <a:p>
          <a:endParaRPr lang="fr-FR"/>
        </a:p>
      </dgm:t>
    </dgm:pt>
    <dgm:pt modelId="{60FD39D7-7E85-4562-9A77-5B0DA9455C23}" type="sibTrans" cxnId="{71E37E18-40EB-4C38-B15E-C4445A69861C}">
      <dgm:prSet/>
      <dgm:spPr/>
      <dgm:t>
        <a:bodyPr/>
        <a:lstStyle/>
        <a:p>
          <a:endParaRPr lang="fr-FR"/>
        </a:p>
      </dgm:t>
    </dgm:pt>
    <dgm:pt modelId="{9A94C398-EDCF-44CD-B7D8-C22372283E0E}">
      <dgm:prSet phldrT="[Texte]" custT="1"/>
      <dgm:spPr/>
      <dgm:t>
        <a:bodyPr/>
        <a:lstStyle/>
        <a:p>
          <a:r>
            <a:rPr lang="ar-DZ" sz="2000" b="1" dirty="0" smtClean="0">
              <a:solidFill>
                <a:srgbClr val="002060"/>
              </a:solidFill>
            </a:rPr>
            <a:t>حسب درجة الأهمية</a:t>
          </a:r>
          <a:endParaRPr lang="fr-FR" sz="2000" b="1" dirty="0">
            <a:solidFill>
              <a:srgbClr val="002060"/>
            </a:solidFill>
          </a:endParaRPr>
        </a:p>
      </dgm:t>
    </dgm:pt>
    <dgm:pt modelId="{68544D25-8ACB-4BA6-8FAB-811AA95B3180}" type="parTrans" cxnId="{1E2F3170-40E7-49EA-AA80-D040BDD94BA4}">
      <dgm:prSet/>
      <dgm:spPr/>
      <dgm:t>
        <a:bodyPr/>
        <a:lstStyle/>
        <a:p>
          <a:endParaRPr lang="fr-FR"/>
        </a:p>
      </dgm:t>
    </dgm:pt>
    <dgm:pt modelId="{30CA6085-7451-45DA-BDA8-FCB36F4BB0FD}" type="sibTrans" cxnId="{1E2F3170-40E7-49EA-AA80-D040BDD94BA4}">
      <dgm:prSet/>
      <dgm:spPr/>
      <dgm:t>
        <a:bodyPr/>
        <a:lstStyle/>
        <a:p>
          <a:endParaRPr lang="fr-FR"/>
        </a:p>
      </dgm:t>
    </dgm:pt>
    <dgm:pt modelId="{4C94B760-6594-42AC-BE16-F83D827D491C}">
      <dgm:prSet custT="1"/>
      <dgm:spPr/>
      <dgm:t>
        <a:bodyPr/>
        <a:lstStyle/>
        <a:p>
          <a:r>
            <a:rPr lang="ar-DZ" sz="2000" b="1" dirty="0" smtClean="0">
              <a:solidFill>
                <a:srgbClr val="002060"/>
              </a:solidFill>
            </a:rPr>
            <a:t>حسب المدة الاستخدام</a:t>
          </a:r>
          <a:endParaRPr lang="fr-FR" sz="2000" b="1" dirty="0">
            <a:solidFill>
              <a:srgbClr val="002060"/>
            </a:solidFill>
          </a:endParaRPr>
        </a:p>
      </dgm:t>
    </dgm:pt>
    <dgm:pt modelId="{90115B32-DA43-42E5-8C83-C47C110CF9BE}" type="parTrans" cxnId="{F5DF0B68-3716-4267-9087-610B8E0E1768}">
      <dgm:prSet/>
      <dgm:spPr/>
      <dgm:t>
        <a:bodyPr/>
        <a:lstStyle/>
        <a:p>
          <a:endParaRPr lang="fr-FR"/>
        </a:p>
      </dgm:t>
    </dgm:pt>
    <dgm:pt modelId="{A0B006AF-AFFF-4A9C-A3D1-0342F6198304}" type="sibTrans" cxnId="{F5DF0B68-3716-4267-9087-610B8E0E1768}">
      <dgm:prSet/>
      <dgm:spPr/>
      <dgm:t>
        <a:bodyPr/>
        <a:lstStyle/>
        <a:p>
          <a:endParaRPr lang="fr-FR"/>
        </a:p>
      </dgm:t>
    </dgm:pt>
    <dgm:pt modelId="{C730F4C0-C94B-4DFD-B730-754A19AC5D80}" type="pres">
      <dgm:prSet presAssocID="{AE2070C6-E56C-4F24-90EC-3439EC8F914E}" presName="hierChild1" presStyleCnt="0">
        <dgm:presLayoutVars>
          <dgm:chPref val="1"/>
          <dgm:dir/>
          <dgm:animOne val="branch"/>
          <dgm:animLvl val="lvl"/>
          <dgm:resizeHandles/>
        </dgm:presLayoutVars>
      </dgm:prSet>
      <dgm:spPr/>
      <dgm:t>
        <a:bodyPr/>
        <a:lstStyle/>
        <a:p>
          <a:endParaRPr lang="fr-FR"/>
        </a:p>
      </dgm:t>
    </dgm:pt>
    <dgm:pt modelId="{D57223D9-A7FD-498B-B875-82EDA34B441E}" type="pres">
      <dgm:prSet presAssocID="{396D17A8-592F-41AF-8DA2-AD087B21D964}" presName="hierRoot1" presStyleCnt="0"/>
      <dgm:spPr/>
    </dgm:pt>
    <dgm:pt modelId="{F8C18EF1-62AC-4C16-80E5-8B32F30A3706}" type="pres">
      <dgm:prSet presAssocID="{396D17A8-592F-41AF-8DA2-AD087B21D964}" presName="composite" presStyleCnt="0"/>
      <dgm:spPr/>
    </dgm:pt>
    <dgm:pt modelId="{20ED6457-7EF4-435E-A7C2-81FCCBD90D1B}" type="pres">
      <dgm:prSet presAssocID="{396D17A8-592F-41AF-8DA2-AD087B21D964}" presName="background" presStyleLbl="node0" presStyleIdx="0" presStyleCnt="1"/>
      <dgm:spPr/>
    </dgm:pt>
    <dgm:pt modelId="{A997CBE8-A1D3-42E5-A321-0DA37C25683B}" type="pres">
      <dgm:prSet presAssocID="{396D17A8-592F-41AF-8DA2-AD087B21D964}" presName="text" presStyleLbl="fgAcc0" presStyleIdx="0" presStyleCnt="1" custScaleX="212159" custLinFactNeighborY="-1366">
        <dgm:presLayoutVars>
          <dgm:chPref val="3"/>
        </dgm:presLayoutVars>
      </dgm:prSet>
      <dgm:spPr/>
      <dgm:t>
        <a:bodyPr/>
        <a:lstStyle/>
        <a:p>
          <a:endParaRPr lang="fr-FR"/>
        </a:p>
      </dgm:t>
    </dgm:pt>
    <dgm:pt modelId="{7E2DDD38-A8C6-42BB-AC6C-7A3460F39967}" type="pres">
      <dgm:prSet presAssocID="{396D17A8-592F-41AF-8DA2-AD087B21D964}" presName="hierChild2" presStyleCnt="0"/>
      <dgm:spPr/>
    </dgm:pt>
    <dgm:pt modelId="{F9F582D2-308F-4AB6-8049-99B75C10DC69}" type="pres">
      <dgm:prSet presAssocID="{2EDC6557-FFD5-44B0-861F-80F37C019E5C}" presName="Name10" presStyleLbl="parChTrans1D2" presStyleIdx="0" presStyleCnt="4"/>
      <dgm:spPr/>
      <dgm:t>
        <a:bodyPr/>
        <a:lstStyle/>
        <a:p>
          <a:endParaRPr lang="fr-FR"/>
        </a:p>
      </dgm:t>
    </dgm:pt>
    <dgm:pt modelId="{D805A3B5-945A-4CE7-82C8-AAD696015AE7}" type="pres">
      <dgm:prSet presAssocID="{8727A194-F8FD-4C08-969A-6CE5E5DC554A}" presName="hierRoot2" presStyleCnt="0"/>
      <dgm:spPr/>
    </dgm:pt>
    <dgm:pt modelId="{35910761-1B42-43B8-A3DA-DAF4C371E943}" type="pres">
      <dgm:prSet presAssocID="{8727A194-F8FD-4C08-969A-6CE5E5DC554A}" presName="composite2" presStyleCnt="0"/>
      <dgm:spPr/>
    </dgm:pt>
    <dgm:pt modelId="{340B1754-533E-4871-B7C9-F4DBD047D029}" type="pres">
      <dgm:prSet presAssocID="{8727A194-F8FD-4C08-969A-6CE5E5DC554A}" presName="background2" presStyleLbl="node2" presStyleIdx="0" presStyleCnt="4"/>
      <dgm:spPr/>
    </dgm:pt>
    <dgm:pt modelId="{F3C1E075-B4C5-4459-924C-E1398BBABA49}" type="pres">
      <dgm:prSet presAssocID="{8727A194-F8FD-4C08-969A-6CE5E5DC554A}" presName="text2" presStyleLbl="fgAcc2" presStyleIdx="0" presStyleCnt="4" custScaleX="115091">
        <dgm:presLayoutVars>
          <dgm:chPref val="3"/>
        </dgm:presLayoutVars>
      </dgm:prSet>
      <dgm:spPr/>
      <dgm:t>
        <a:bodyPr/>
        <a:lstStyle/>
        <a:p>
          <a:endParaRPr lang="fr-FR"/>
        </a:p>
      </dgm:t>
    </dgm:pt>
    <dgm:pt modelId="{94B2BC84-DDFA-4BD4-83CA-1FD4FE89291E}" type="pres">
      <dgm:prSet presAssocID="{8727A194-F8FD-4C08-969A-6CE5E5DC554A}" presName="hierChild3" presStyleCnt="0"/>
      <dgm:spPr/>
    </dgm:pt>
    <dgm:pt modelId="{904D2C9C-8AFF-4C4A-9677-C1A73AED34EC}" type="pres">
      <dgm:prSet presAssocID="{68544D25-8ACB-4BA6-8FAB-811AA95B3180}" presName="Name10" presStyleLbl="parChTrans1D2" presStyleIdx="1" presStyleCnt="4"/>
      <dgm:spPr/>
      <dgm:t>
        <a:bodyPr/>
        <a:lstStyle/>
        <a:p>
          <a:endParaRPr lang="fr-FR"/>
        </a:p>
      </dgm:t>
    </dgm:pt>
    <dgm:pt modelId="{0F436F2C-D79B-46E3-83B9-2FD641A85384}" type="pres">
      <dgm:prSet presAssocID="{9A94C398-EDCF-44CD-B7D8-C22372283E0E}" presName="hierRoot2" presStyleCnt="0"/>
      <dgm:spPr/>
    </dgm:pt>
    <dgm:pt modelId="{DEE8A6B4-2999-4524-A527-89D0AEAB6AC5}" type="pres">
      <dgm:prSet presAssocID="{9A94C398-EDCF-44CD-B7D8-C22372283E0E}" presName="composite2" presStyleCnt="0"/>
      <dgm:spPr/>
    </dgm:pt>
    <dgm:pt modelId="{816424D6-DDCA-4A35-A737-4F4CACF0753E}" type="pres">
      <dgm:prSet presAssocID="{9A94C398-EDCF-44CD-B7D8-C22372283E0E}" presName="background2" presStyleLbl="node2" presStyleIdx="1" presStyleCnt="4"/>
      <dgm:spPr/>
    </dgm:pt>
    <dgm:pt modelId="{1D8F3385-4259-4F6D-9497-EFC881A67B77}" type="pres">
      <dgm:prSet presAssocID="{9A94C398-EDCF-44CD-B7D8-C22372283E0E}" presName="text2" presStyleLbl="fgAcc2" presStyleIdx="1" presStyleCnt="4">
        <dgm:presLayoutVars>
          <dgm:chPref val="3"/>
        </dgm:presLayoutVars>
      </dgm:prSet>
      <dgm:spPr/>
      <dgm:t>
        <a:bodyPr/>
        <a:lstStyle/>
        <a:p>
          <a:endParaRPr lang="fr-FR"/>
        </a:p>
      </dgm:t>
    </dgm:pt>
    <dgm:pt modelId="{56492FBC-DA9E-473F-92DA-B1949C0B0469}" type="pres">
      <dgm:prSet presAssocID="{9A94C398-EDCF-44CD-B7D8-C22372283E0E}" presName="hierChild3" presStyleCnt="0"/>
      <dgm:spPr/>
    </dgm:pt>
    <dgm:pt modelId="{D86F02D2-67A3-41A1-AE74-4EF4FBB78BEF}" type="pres">
      <dgm:prSet presAssocID="{90115B32-DA43-42E5-8C83-C47C110CF9BE}" presName="Name10" presStyleLbl="parChTrans1D2" presStyleIdx="2" presStyleCnt="4"/>
      <dgm:spPr/>
      <dgm:t>
        <a:bodyPr/>
        <a:lstStyle/>
        <a:p>
          <a:endParaRPr lang="fr-FR"/>
        </a:p>
      </dgm:t>
    </dgm:pt>
    <dgm:pt modelId="{6706D384-33EB-4DB0-8D71-4220319F9244}" type="pres">
      <dgm:prSet presAssocID="{4C94B760-6594-42AC-BE16-F83D827D491C}" presName="hierRoot2" presStyleCnt="0"/>
      <dgm:spPr/>
    </dgm:pt>
    <dgm:pt modelId="{42D87326-9EAE-434D-87B3-2E61FCB44C11}" type="pres">
      <dgm:prSet presAssocID="{4C94B760-6594-42AC-BE16-F83D827D491C}" presName="composite2" presStyleCnt="0"/>
      <dgm:spPr/>
    </dgm:pt>
    <dgm:pt modelId="{78C153DA-6E42-40AC-8F4A-3C2E93535686}" type="pres">
      <dgm:prSet presAssocID="{4C94B760-6594-42AC-BE16-F83D827D491C}" presName="background2" presStyleLbl="node2" presStyleIdx="2" presStyleCnt="4"/>
      <dgm:spPr/>
    </dgm:pt>
    <dgm:pt modelId="{B2E1D62C-030C-4D4F-8BDA-DA2FE322EE9E}" type="pres">
      <dgm:prSet presAssocID="{4C94B760-6594-42AC-BE16-F83D827D491C}" presName="text2" presStyleLbl="fgAcc2" presStyleIdx="2" presStyleCnt="4">
        <dgm:presLayoutVars>
          <dgm:chPref val="3"/>
        </dgm:presLayoutVars>
      </dgm:prSet>
      <dgm:spPr/>
      <dgm:t>
        <a:bodyPr/>
        <a:lstStyle/>
        <a:p>
          <a:endParaRPr lang="fr-FR"/>
        </a:p>
      </dgm:t>
    </dgm:pt>
    <dgm:pt modelId="{E032C2B5-BFCE-42F2-A058-859A0648E816}" type="pres">
      <dgm:prSet presAssocID="{4C94B760-6594-42AC-BE16-F83D827D491C}" presName="hierChild3" presStyleCnt="0"/>
      <dgm:spPr/>
    </dgm:pt>
    <dgm:pt modelId="{C3F4ECB6-9660-478F-9802-0F396D249FCB}" type="pres">
      <dgm:prSet presAssocID="{C23B2052-3B08-4B30-908F-AABCC0DF653F}" presName="Name10" presStyleLbl="parChTrans1D2" presStyleIdx="3" presStyleCnt="4"/>
      <dgm:spPr/>
      <dgm:t>
        <a:bodyPr/>
        <a:lstStyle/>
        <a:p>
          <a:endParaRPr lang="fr-FR"/>
        </a:p>
      </dgm:t>
    </dgm:pt>
    <dgm:pt modelId="{1163938B-3EAE-4C2D-B34F-30BDA023959A}" type="pres">
      <dgm:prSet presAssocID="{D91EAFCC-EA87-4DC4-9065-9E7E76A91DCB}" presName="hierRoot2" presStyleCnt="0"/>
      <dgm:spPr/>
    </dgm:pt>
    <dgm:pt modelId="{3BE075F9-B576-48B0-8C02-07B6B0662715}" type="pres">
      <dgm:prSet presAssocID="{D91EAFCC-EA87-4DC4-9065-9E7E76A91DCB}" presName="composite2" presStyleCnt="0"/>
      <dgm:spPr/>
    </dgm:pt>
    <dgm:pt modelId="{F084097F-4AAF-406E-9CEC-D0F58A1DAD8C}" type="pres">
      <dgm:prSet presAssocID="{D91EAFCC-EA87-4DC4-9065-9E7E76A91DCB}" presName="background2" presStyleLbl="node2" presStyleIdx="3" presStyleCnt="4"/>
      <dgm:spPr/>
    </dgm:pt>
    <dgm:pt modelId="{66D85AEB-4795-41D0-AE3C-68F2CD9724EF}" type="pres">
      <dgm:prSet presAssocID="{D91EAFCC-EA87-4DC4-9065-9E7E76A91DCB}" presName="text2" presStyleLbl="fgAcc2" presStyleIdx="3" presStyleCnt="4" custScaleX="107085">
        <dgm:presLayoutVars>
          <dgm:chPref val="3"/>
        </dgm:presLayoutVars>
      </dgm:prSet>
      <dgm:spPr/>
      <dgm:t>
        <a:bodyPr/>
        <a:lstStyle/>
        <a:p>
          <a:endParaRPr lang="fr-FR"/>
        </a:p>
      </dgm:t>
    </dgm:pt>
    <dgm:pt modelId="{F9D8A240-680A-4594-A17A-F33128001B98}" type="pres">
      <dgm:prSet presAssocID="{D91EAFCC-EA87-4DC4-9065-9E7E76A91DCB}" presName="hierChild3" presStyleCnt="0"/>
      <dgm:spPr/>
    </dgm:pt>
  </dgm:ptLst>
  <dgm:cxnLst>
    <dgm:cxn modelId="{1E2F3170-40E7-49EA-AA80-D040BDD94BA4}" srcId="{396D17A8-592F-41AF-8DA2-AD087B21D964}" destId="{9A94C398-EDCF-44CD-B7D8-C22372283E0E}" srcOrd="1" destOrd="0" parTransId="{68544D25-8ACB-4BA6-8FAB-811AA95B3180}" sibTransId="{30CA6085-7451-45DA-BDA8-FCB36F4BB0FD}"/>
    <dgm:cxn modelId="{71E37E18-40EB-4C38-B15E-C4445A69861C}" srcId="{396D17A8-592F-41AF-8DA2-AD087B21D964}" destId="{8727A194-F8FD-4C08-969A-6CE5E5DC554A}" srcOrd="0" destOrd="0" parTransId="{2EDC6557-FFD5-44B0-861F-80F37C019E5C}" sibTransId="{60FD39D7-7E85-4562-9A77-5B0DA9455C23}"/>
    <dgm:cxn modelId="{6DACCB1A-3FB5-4F7D-9F49-C54E586BDAF8}" type="presOf" srcId="{C23B2052-3B08-4B30-908F-AABCC0DF653F}" destId="{C3F4ECB6-9660-478F-9802-0F396D249FCB}" srcOrd="0" destOrd="0" presId="urn:microsoft.com/office/officeart/2005/8/layout/hierarchy1"/>
    <dgm:cxn modelId="{1C867366-839B-410C-9BEC-F1A37137BB98}" type="presOf" srcId="{396D17A8-592F-41AF-8DA2-AD087B21D964}" destId="{A997CBE8-A1D3-42E5-A321-0DA37C25683B}" srcOrd="0" destOrd="0" presId="urn:microsoft.com/office/officeart/2005/8/layout/hierarchy1"/>
    <dgm:cxn modelId="{DEDCFA31-FCE4-407A-9276-4F4027D3D5F0}" type="presOf" srcId="{2EDC6557-FFD5-44B0-861F-80F37C019E5C}" destId="{F9F582D2-308F-4AB6-8049-99B75C10DC69}" srcOrd="0" destOrd="0" presId="urn:microsoft.com/office/officeart/2005/8/layout/hierarchy1"/>
    <dgm:cxn modelId="{4E979776-6421-4EE1-961E-DB97C16ADFBE}" type="presOf" srcId="{AE2070C6-E56C-4F24-90EC-3439EC8F914E}" destId="{C730F4C0-C94B-4DFD-B730-754A19AC5D80}" srcOrd="0" destOrd="0" presId="urn:microsoft.com/office/officeart/2005/8/layout/hierarchy1"/>
    <dgm:cxn modelId="{22D5BE61-7D1A-4D92-8E51-1CDC4F684CBC}" type="presOf" srcId="{D91EAFCC-EA87-4DC4-9065-9E7E76A91DCB}" destId="{66D85AEB-4795-41D0-AE3C-68F2CD9724EF}" srcOrd="0" destOrd="0" presId="urn:microsoft.com/office/officeart/2005/8/layout/hierarchy1"/>
    <dgm:cxn modelId="{83AEB9F4-0975-4473-A212-A3FE8639EA20}" type="presOf" srcId="{4C94B760-6594-42AC-BE16-F83D827D491C}" destId="{B2E1D62C-030C-4D4F-8BDA-DA2FE322EE9E}" srcOrd="0" destOrd="0" presId="urn:microsoft.com/office/officeart/2005/8/layout/hierarchy1"/>
    <dgm:cxn modelId="{A2D5C33A-27C3-4526-B0A0-BDADA6F51E41}" type="presOf" srcId="{90115B32-DA43-42E5-8C83-C47C110CF9BE}" destId="{D86F02D2-67A3-41A1-AE74-4EF4FBB78BEF}" srcOrd="0" destOrd="0" presId="urn:microsoft.com/office/officeart/2005/8/layout/hierarchy1"/>
    <dgm:cxn modelId="{0D7FBE16-A73B-4418-84B9-FBEF18D05D8F}" srcId="{AE2070C6-E56C-4F24-90EC-3439EC8F914E}" destId="{396D17A8-592F-41AF-8DA2-AD087B21D964}" srcOrd="0" destOrd="0" parTransId="{E9B714D9-7DC1-4F46-80C6-48527D9A24CE}" sibTransId="{D26ABBC3-2F94-457B-8A94-8D3AF6BAF3B2}"/>
    <dgm:cxn modelId="{F5DF0B68-3716-4267-9087-610B8E0E1768}" srcId="{396D17A8-592F-41AF-8DA2-AD087B21D964}" destId="{4C94B760-6594-42AC-BE16-F83D827D491C}" srcOrd="2" destOrd="0" parTransId="{90115B32-DA43-42E5-8C83-C47C110CF9BE}" sibTransId="{A0B006AF-AFFF-4A9C-A3D1-0342F6198304}"/>
    <dgm:cxn modelId="{5587FA12-7E36-4D8A-9658-5C694804DB1A}" type="presOf" srcId="{8727A194-F8FD-4C08-969A-6CE5E5DC554A}" destId="{F3C1E075-B4C5-4459-924C-E1398BBABA49}" srcOrd="0" destOrd="0" presId="urn:microsoft.com/office/officeart/2005/8/layout/hierarchy1"/>
    <dgm:cxn modelId="{D7912935-8CC3-41EE-88A4-2BDAC38EDDAD}" type="presOf" srcId="{68544D25-8ACB-4BA6-8FAB-811AA95B3180}" destId="{904D2C9C-8AFF-4C4A-9677-C1A73AED34EC}" srcOrd="0" destOrd="0" presId="urn:microsoft.com/office/officeart/2005/8/layout/hierarchy1"/>
    <dgm:cxn modelId="{3444AF80-ACEC-4F2D-A47A-D8BDD666E7E2}" srcId="{396D17A8-592F-41AF-8DA2-AD087B21D964}" destId="{D91EAFCC-EA87-4DC4-9065-9E7E76A91DCB}" srcOrd="3" destOrd="0" parTransId="{C23B2052-3B08-4B30-908F-AABCC0DF653F}" sibTransId="{01249631-A773-4367-8FDE-DEB058683884}"/>
    <dgm:cxn modelId="{C3BCDEFE-0FC6-43C0-98DB-3461D99EC35B}" type="presOf" srcId="{9A94C398-EDCF-44CD-B7D8-C22372283E0E}" destId="{1D8F3385-4259-4F6D-9497-EFC881A67B77}" srcOrd="0" destOrd="0" presId="urn:microsoft.com/office/officeart/2005/8/layout/hierarchy1"/>
    <dgm:cxn modelId="{60FF5062-8CEE-4290-875A-BA04C7D4011D}" type="presParOf" srcId="{C730F4C0-C94B-4DFD-B730-754A19AC5D80}" destId="{D57223D9-A7FD-498B-B875-82EDA34B441E}" srcOrd="0" destOrd="0" presId="urn:microsoft.com/office/officeart/2005/8/layout/hierarchy1"/>
    <dgm:cxn modelId="{454E07A4-2FAE-410E-8B9E-3E30F077A93C}" type="presParOf" srcId="{D57223D9-A7FD-498B-B875-82EDA34B441E}" destId="{F8C18EF1-62AC-4C16-80E5-8B32F30A3706}" srcOrd="0" destOrd="0" presId="urn:microsoft.com/office/officeart/2005/8/layout/hierarchy1"/>
    <dgm:cxn modelId="{FA9DAE46-F7DE-4393-9E47-8728DEDCB9A1}" type="presParOf" srcId="{F8C18EF1-62AC-4C16-80E5-8B32F30A3706}" destId="{20ED6457-7EF4-435E-A7C2-81FCCBD90D1B}" srcOrd="0" destOrd="0" presId="urn:microsoft.com/office/officeart/2005/8/layout/hierarchy1"/>
    <dgm:cxn modelId="{8F814281-36C0-4330-987A-FF9066459B3A}" type="presParOf" srcId="{F8C18EF1-62AC-4C16-80E5-8B32F30A3706}" destId="{A997CBE8-A1D3-42E5-A321-0DA37C25683B}" srcOrd="1" destOrd="0" presId="urn:microsoft.com/office/officeart/2005/8/layout/hierarchy1"/>
    <dgm:cxn modelId="{C9ABBD22-AEA1-4F18-85DA-9DA5D8C4685A}" type="presParOf" srcId="{D57223D9-A7FD-498B-B875-82EDA34B441E}" destId="{7E2DDD38-A8C6-42BB-AC6C-7A3460F39967}" srcOrd="1" destOrd="0" presId="urn:microsoft.com/office/officeart/2005/8/layout/hierarchy1"/>
    <dgm:cxn modelId="{02DD43B4-44CD-408B-9AD4-9357056062C4}" type="presParOf" srcId="{7E2DDD38-A8C6-42BB-AC6C-7A3460F39967}" destId="{F9F582D2-308F-4AB6-8049-99B75C10DC69}" srcOrd="0" destOrd="0" presId="urn:microsoft.com/office/officeart/2005/8/layout/hierarchy1"/>
    <dgm:cxn modelId="{6088CEDE-0E9F-47E0-AB6C-8AED4FC152E6}" type="presParOf" srcId="{7E2DDD38-A8C6-42BB-AC6C-7A3460F39967}" destId="{D805A3B5-945A-4CE7-82C8-AAD696015AE7}" srcOrd="1" destOrd="0" presId="urn:microsoft.com/office/officeart/2005/8/layout/hierarchy1"/>
    <dgm:cxn modelId="{EE4C7FC5-B239-4A12-B46B-1C33CF0590CE}" type="presParOf" srcId="{D805A3B5-945A-4CE7-82C8-AAD696015AE7}" destId="{35910761-1B42-43B8-A3DA-DAF4C371E943}" srcOrd="0" destOrd="0" presId="urn:microsoft.com/office/officeart/2005/8/layout/hierarchy1"/>
    <dgm:cxn modelId="{D435A4C5-ED04-40C0-A915-375988A45B82}" type="presParOf" srcId="{35910761-1B42-43B8-A3DA-DAF4C371E943}" destId="{340B1754-533E-4871-B7C9-F4DBD047D029}" srcOrd="0" destOrd="0" presId="urn:microsoft.com/office/officeart/2005/8/layout/hierarchy1"/>
    <dgm:cxn modelId="{450BBCD9-107A-400F-A710-503CD5E2246A}" type="presParOf" srcId="{35910761-1B42-43B8-A3DA-DAF4C371E943}" destId="{F3C1E075-B4C5-4459-924C-E1398BBABA49}" srcOrd="1" destOrd="0" presId="urn:microsoft.com/office/officeart/2005/8/layout/hierarchy1"/>
    <dgm:cxn modelId="{F06A0D55-728E-4B66-9754-F778ED4E814F}" type="presParOf" srcId="{D805A3B5-945A-4CE7-82C8-AAD696015AE7}" destId="{94B2BC84-DDFA-4BD4-83CA-1FD4FE89291E}" srcOrd="1" destOrd="0" presId="urn:microsoft.com/office/officeart/2005/8/layout/hierarchy1"/>
    <dgm:cxn modelId="{A2FB8A70-9A77-4C42-86F7-86C9005D3843}" type="presParOf" srcId="{7E2DDD38-A8C6-42BB-AC6C-7A3460F39967}" destId="{904D2C9C-8AFF-4C4A-9677-C1A73AED34EC}" srcOrd="2" destOrd="0" presId="urn:microsoft.com/office/officeart/2005/8/layout/hierarchy1"/>
    <dgm:cxn modelId="{637D394E-DD34-4262-8785-FEBFEA78D8A1}" type="presParOf" srcId="{7E2DDD38-A8C6-42BB-AC6C-7A3460F39967}" destId="{0F436F2C-D79B-46E3-83B9-2FD641A85384}" srcOrd="3" destOrd="0" presId="urn:microsoft.com/office/officeart/2005/8/layout/hierarchy1"/>
    <dgm:cxn modelId="{8B30EC3C-B2A9-4A44-94CE-3BD69BF8A093}" type="presParOf" srcId="{0F436F2C-D79B-46E3-83B9-2FD641A85384}" destId="{DEE8A6B4-2999-4524-A527-89D0AEAB6AC5}" srcOrd="0" destOrd="0" presId="urn:microsoft.com/office/officeart/2005/8/layout/hierarchy1"/>
    <dgm:cxn modelId="{89BE1D3B-6163-4056-93BC-CD2560CB4FB2}" type="presParOf" srcId="{DEE8A6B4-2999-4524-A527-89D0AEAB6AC5}" destId="{816424D6-DDCA-4A35-A737-4F4CACF0753E}" srcOrd="0" destOrd="0" presId="urn:microsoft.com/office/officeart/2005/8/layout/hierarchy1"/>
    <dgm:cxn modelId="{F2AEDBD0-DF4A-46F5-A751-05F2FEF15D56}" type="presParOf" srcId="{DEE8A6B4-2999-4524-A527-89D0AEAB6AC5}" destId="{1D8F3385-4259-4F6D-9497-EFC881A67B77}" srcOrd="1" destOrd="0" presId="urn:microsoft.com/office/officeart/2005/8/layout/hierarchy1"/>
    <dgm:cxn modelId="{B475B394-3487-46A3-BAEC-1BB1CC382431}" type="presParOf" srcId="{0F436F2C-D79B-46E3-83B9-2FD641A85384}" destId="{56492FBC-DA9E-473F-92DA-B1949C0B0469}" srcOrd="1" destOrd="0" presId="urn:microsoft.com/office/officeart/2005/8/layout/hierarchy1"/>
    <dgm:cxn modelId="{E08B620C-BC86-4777-933A-CEF3D9732C35}" type="presParOf" srcId="{7E2DDD38-A8C6-42BB-AC6C-7A3460F39967}" destId="{D86F02D2-67A3-41A1-AE74-4EF4FBB78BEF}" srcOrd="4" destOrd="0" presId="urn:microsoft.com/office/officeart/2005/8/layout/hierarchy1"/>
    <dgm:cxn modelId="{B41A42F6-038D-4B0D-BACB-655D5879F960}" type="presParOf" srcId="{7E2DDD38-A8C6-42BB-AC6C-7A3460F39967}" destId="{6706D384-33EB-4DB0-8D71-4220319F9244}" srcOrd="5" destOrd="0" presId="urn:microsoft.com/office/officeart/2005/8/layout/hierarchy1"/>
    <dgm:cxn modelId="{4349D21B-5FBF-4758-A552-96A157B2F21B}" type="presParOf" srcId="{6706D384-33EB-4DB0-8D71-4220319F9244}" destId="{42D87326-9EAE-434D-87B3-2E61FCB44C11}" srcOrd="0" destOrd="0" presId="urn:microsoft.com/office/officeart/2005/8/layout/hierarchy1"/>
    <dgm:cxn modelId="{D4C7FBAE-7750-41B7-A136-AA38150811EC}" type="presParOf" srcId="{42D87326-9EAE-434D-87B3-2E61FCB44C11}" destId="{78C153DA-6E42-40AC-8F4A-3C2E93535686}" srcOrd="0" destOrd="0" presId="urn:microsoft.com/office/officeart/2005/8/layout/hierarchy1"/>
    <dgm:cxn modelId="{3094BA70-4552-4874-BD60-13A525C539FA}" type="presParOf" srcId="{42D87326-9EAE-434D-87B3-2E61FCB44C11}" destId="{B2E1D62C-030C-4D4F-8BDA-DA2FE322EE9E}" srcOrd="1" destOrd="0" presId="urn:microsoft.com/office/officeart/2005/8/layout/hierarchy1"/>
    <dgm:cxn modelId="{F298AD1C-F98C-4B6D-8C1F-E78970A04E03}" type="presParOf" srcId="{6706D384-33EB-4DB0-8D71-4220319F9244}" destId="{E032C2B5-BFCE-42F2-A058-859A0648E816}" srcOrd="1" destOrd="0" presId="urn:microsoft.com/office/officeart/2005/8/layout/hierarchy1"/>
    <dgm:cxn modelId="{34236620-865F-4339-BF8C-2D790DB749B9}" type="presParOf" srcId="{7E2DDD38-A8C6-42BB-AC6C-7A3460F39967}" destId="{C3F4ECB6-9660-478F-9802-0F396D249FCB}" srcOrd="6" destOrd="0" presId="urn:microsoft.com/office/officeart/2005/8/layout/hierarchy1"/>
    <dgm:cxn modelId="{5504E5AE-9271-4F7B-87BA-0A2E4E3B0CE6}" type="presParOf" srcId="{7E2DDD38-A8C6-42BB-AC6C-7A3460F39967}" destId="{1163938B-3EAE-4C2D-B34F-30BDA023959A}" srcOrd="7" destOrd="0" presId="urn:microsoft.com/office/officeart/2005/8/layout/hierarchy1"/>
    <dgm:cxn modelId="{F2966531-01D8-4160-A6BD-E9B2DDAF9956}" type="presParOf" srcId="{1163938B-3EAE-4C2D-B34F-30BDA023959A}" destId="{3BE075F9-B576-48B0-8C02-07B6B0662715}" srcOrd="0" destOrd="0" presId="urn:microsoft.com/office/officeart/2005/8/layout/hierarchy1"/>
    <dgm:cxn modelId="{5815232C-22ED-4724-8D38-3AC6D171CDCE}" type="presParOf" srcId="{3BE075F9-B576-48B0-8C02-07B6B0662715}" destId="{F084097F-4AAF-406E-9CEC-D0F58A1DAD8C}" srcOrd="0" destOrd="0" presId="urn:microsoft.com/office/officeart/2005/8/layout/hierarchy1"/>
    <dgm:cxn modelId="{2F03D4BF-08EA-419A-9672-4CE6EDB2B232}" type="presParOf" srcId="{3BE075F9-B576-48B0-8C02-07B6B0662715}" destId="{66D85AEB-4795-41D0-AE3C-68F2CD9724EF}" srcOrd="1" destOrd="0" presId="urn:microsoft.com/office/officeart/2005/8/layout/hierarchy1"/>
    <dgm:cxn modelId="{541CDC75-5853-4C67-B03D-83F22A63AA48}" type="presParOf" srcId="{1163938B-3EAE-4C2D-B34F-30BDA023959A}" destId="{F9D8A240-680A-4594-A17A-F33128001B98}"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4A7FB1-EE12-4611-A390-57896CE6BCCD}" type="datetimeFigureOut">
              <a:rPr lang="fr-FR" smtClean="0"/>
              <a:pPr/>
              <a:t>11/09/2015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2F5CC-A87D-4AA2-8558-CE31C3461BA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152F5CC-A87D-4AA2-8558-CE31C3461BAE}"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89E3C393-17AA-46A7-B705-362D29BABE8C}" type="datetimeFigureOut">
              <a:rPr lang="fr-FR" smtClean="0"/>
              <a:pPr/>
              <a:t>11/09/2015</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1CA73C6E-FBDB-44D2-9D1F-906CAAA12AF0}"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E3C393-17AA-46A7-B705-362D29BABE8C}" type="datetimeFigureOut">
              <a:rPr lang="fr-FR" smtClean="0"/>
              <a:pPr/>
              <a:t>11/09/2015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73C6E-FBDB-44D2-9D1F-906CAAA12AF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E3C393-17AA-46A7-B705-362D29BABE8C}" type="datetimeFigureOut">
              <a:rPr lang="fr-FR" smtClean="0"/>
              <a:pPr/>
              <a:t>11/09/2015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73C6E-FBDB-44D2-9D1F-906CAAA12AF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9E3C393-17AA-46A7-B705-362D29BABE8C}" type="datetimeFigureOut">
              <a:rPr lang="fr-FR" smtClean="0"/>
              <a:pPr/>
              <a:t>11/09/2015</a:t>
            </a:fld>
            <a:endParaRPr lang="fr-FR"/>
          </a:p>
        </p:txBody>
      </p:sp>
      <p:sp>
        <p:nvSpPr>
          <p:cNvPr id="9" name="Espace réservé du numéro de diapositive 8"/>
          <p:cNvSpPr>
            <a:spLocks noGrp="1"/>
          </p:cNvSpPr>
          <p:nvPr>
            <p:ph type="sldNum" sz="quarter" idx="15"/>
          </p:nvPr>
        </p:nvSpPr>
        <p:spPr/>
        <p:txBody>
          <a:bodyPr rtlCol="0"/>
          <a:lstStyle/>
          <a:p>
            <a:fld id="{1CA73C6E-FBDB-44D2-9D1F-906CAAA12AF0}"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89E3C393-17AA-46A7-B705-362D29BABE8C}" type="datetimeFigureOut">
              <a:rPr lang="fr-FR" smtClean="0"/>
              <a:pPr/>
              <a:t>11/09/2015</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1CA73C6E-FBDB-44D2-9D1F-906CAAA12AF0}"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9E3C393-17AA-46A7-B705-362D29BABE8C}" type="datetimeFigureOut">
              <a:rPr lang="fr-FR" smtClean="0"/>
              <a:pPr/>
              <a:t>11/09/2015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A73C6E-FBDB-44D2-9D1F-906CAAA12AF0}"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89E3C393-17AA-46A7-B705-362D29BABE8C}" type="datetimeFigureOut">
              <a:rPr lang="fr-FR" smtClean="0"/>
              <a:pPr/>
              <a:t>11/09/2015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A73C6E-FBDB-44D2-9D1F-906CAAA12AF0}"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89E3C393-17AA-46A7-B705-362D29BABE8C}" type="datetimeFigureOut">
              <a:rPr lang="fr-FR" smtClean="0"/>
              <a:pPr/>
              <a:t>11/09/2015</a:t>
            </a:fld>
            <a:endParaRPr lang="fr-FR"/>
          </a:p>
        </p:txBody>
      </p:sp>
      <p:sp>
        <p:nvSpPr>
          <p:cNvPr id="7" name="Espace réservé du numéro de diapositive 6"/>
          <p:cNvSpPr>
            <a:spLocks noGrp="1"/>
          </p:cNvSpPr>
          <p:nvPr>
            <p:ph type="sldNum" sz="quarter" idx="11"/>
          </p:nvPr>
        </p:nvSpPr>
        <p:spPr/>
        <p:txBody>
          <a:bodyPr rtlCol="0"/>
          <a:lstStyle/>
          <a:p>
            <a:fld id="{1CA73C6E-FBDB-44D2-9D1F-906CAAA12AF0}"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E3C393-17AA-46A7-B705-362D29BABE8C}" type="datetimeFigureOut">
              <a:rPr lang="fr-FR" smtClean="0"/>
              <a:pPr/>
              <a:t>11/09/2015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A73C6E-FBDB-44D2-9D1F-906CAAA12AF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89E3C393-17AA-46A7-B705-362D29BABE8C}" type="datetimeFigureOut">
              <a:rPr lang="fr-FR" smtClean="0"/>
              <a:pPr/>
              <a:t>11/09/2015</a:t>
            </a:fld>
            <a:endParaRPr lang="fr-FR"/>
          </a:p>
        </p:txBody>
      </p:sp>
      <p:sp>
        <p:nvSpPr>
          <p:cNvPr id="22" name="Espace réservé du numéro de diapositive 21"/>
          <p:cNvSpPr>
            <a:spLocks noGrp="1"/>
          </p:cNvSpPr>
          <p:nvPr>
            <p:ph type="sldNum" sz="quarter" idx="15"/>
          </p:nvPr>
        </p:nvSpPr>
        <p:spPr/>
        <p:txBody>
          <a:bodyPr rtlCol="0"/>
          <a:lstStyle/>
          <a:p>
            <a:fld id="{1CA73C6E-FBDB-44D2-9D1F-906CAAA12AF0}"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89E3C393-17AA-46A7-B705-362D29BABE8C}" type="datetimeFigureOut">
              <a:rPr lang="fr-FR" smtClean="0"/>
              <a:pPr/>
              <a:t>11/09/2015</a:t>
            </a:fld>
            <a:endParaRPr lang="fr-FR"/>
          </a:p>
        </p:txBody>
      </p:sp>
      <p:sp>
        <p:nvSpPr>
          <p:cNvPr id="18" name="Espace réservé du numéro de diapositive 17"/>
          <p:cNvSpPr>
            <a:spLocks noGrp="1"/>
          </p:cNvSpPr>
          <p:nvPr>
            <p:ph type="sldNum" sz="quarter" idx="11"/>
          </p:nvPr>
        </p:nvSpPr>
        <p:spPr/>
        <p:txBody>
          <a:bodyPr rtlCol="0"/>
          <a:lstStyle/>
          <a:p>
            <a:fld id="{1CA73C6E-FBDB-44D2-9D1F-906CAAA12AF0}"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9E3C393-17AA-46A7-B705-362D29BABE8C}" type="datetimeFigureOut">
              <a:rPr lang="fr-FR" smtClean="0"/>
              <a:pPr/>
              <a:t>11/09/2015</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CA73C6E-FBDB-44D2-9D1F-906CAAA12AF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42844" y="357166"/>
            <a:ext cx="8858312" cy="1000132"/>
          </a:xfrm>
          <a:prstGeom prst="rect">
            <a:avLst/>
          </a:prstGeom>
          <a:ln>
            <a:solidFill>
              <a:schemeClr val="tx1"/>
            </a:solid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الثانوية:</a:t>
            </a:r>
            <a:r>
              <a:rPr kumimoji="0" lang="ar-SA"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غربي بشير حاسي خليفة الوادي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fr-FR"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المقياس:</a:t>
            </a:r>
            <a:r>
              <a:rPr lang="ar-SA" sz="2400" b="1" dirty="0" smtClean="0">
                <a:solidFill>
                  <a:schemeClr val="accent6">
                    <a:lumMod val="40000"/>
                    <a:lumOff val="60000"/>
                  </a:schemeClr>
                </a:solidFill>
                <a:latin typeface="Traditional Arabic" pitchFamily="18" charset="-78"/>
                <a:ea typeface="Arial" pitchFamily="34" charset="0"/>
                <a:cs typeface="Traditional Arabic" pitchFamily="18" charset="-78"/>
              </a:rPr>
              <a:t>الاقتصاد والمناجمنت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المستوى:ثانية ثانوي                </a:t>
            </a:r>
            <a:r>
              <a:rPr kumimoji="0" lang="fr-FR"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fr-FR"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SA" sz="2400" b="1" i="0" u="none" strike="noStrike" normalizeH="0" dirty="0" smtClean="0">
                <a:solidFill>
                  <a:schemeClr val="accent6">
                    <a:lumMod val="40000"/>
                    <a:lumOff val="60000"/>
                  </a:schemeClr>
                </a:solidFill>
                <a:latin typeface="Traditional Arabic" pitchFamily="18" charset="-78"/>
                <a:ea typeface="Arial" pitchFamily="34" charset="0"/>
                <a:cs typeface="Traditional Arabic" pitchFamily="18" charset="-78"/>
              </a:rPr>
              <a:t>  </a:t>
            </a:r>
            <a:r>
              <a:rPr kumimoji="0" lang="ar-DZ" sz="24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     الحجم الساعي:ساعة واحدة</a:t>
            </a:r>
            <a:r>
              <a:rPr kumimoji="0" lang="fr-FR" sz="1600" b="1" i="0" u="none" strike="noStrike" normalizeH="0" baseline="0" dirty="0" smtClean="0">
                <a:solidFill>
                  <a:schemeClr val="accent6">
                    <a:lumMod val="40000"/>
                    <a:lumOff val="60000"/>
                  </a:schemeClr>
                </a:solidFill>
                <a:latin typeface="Traditional Arabic" pitchFamily="18" charset="-78"/>
                <a:ea typeface="Arial" pitchFamily="34" charset="0"/>
                <a:cs typeface="Traditional Arabic" pitchFamily="18" charset="-78"/>
              </a:rPr>
              <a:t>.</a:t>
            </a:r>
            <a:endParaRPr kumimoji="0" lang="fr-FR" b="1" i="0" u="none" strike="noStrike" normalizeH="0" baseline="0" dirty="0" smtClean="0">
              <a:solidFill>
                <a:schemeClr val="accent6">
                  <a:lumMod val="40000"/>
                  <a:lumOff val="60000"/>
                </a:schemeClr>
              </a:solidFill>
              <a:latin typeface="Arial" pitchFamily="34" charset="0"/>
              <a:cs typeface="Arial" pitchFamily="34" charset="0"/>
            </a:endParaRPr>
          </a:p>
        </p:txBody>
      </p:sp>
      <p:sp>
        <p:nvSpPr>
          <p:cNvPr id="1028" name="Rectangle 4"/>
          <p:cNvSpPr>
            <a:spLocks noChangeArrowheads="1"/>
          </p:cNvSpPr>
          <p:nvPr/>
        </p:nvSpPr>
        <p:spPr bwMode="auto">
          <a:xfrm>
            <a:off x="571472" y="2714620"/>
            <a:ext cx="8001056" cy="107157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المجال </a:t>
            </a:r>
            <a:r>
              <a:rPr lang="ar-SA" sz="2800" b="1" i="1"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a:t>
            </a: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لمفاهيمي</a:t>
            </a:r>
            <a:r>
              <a:rPr kumimoji="0" lang="ar-SA" sz="2800" b="1" i="1" u="none" strike="noStrike" normalizeH="0" baseline="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a:t>
            </a:r>
            <a:r>
              <a:rPr kumimoji="0" lang="ar-SA" sz="2800" b="1" i="1" u="none" strike="noStrike" normalizeH="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a:t>
            </a:r>
            <a:r>
              <a:rPr lang="ar-SA" sz="2800" b="1" i="1" dirty="0" smtClean="0">
                <a:solidFill>
                  <a:schemeClr val="tx1">
                    <a:lumMod val="95000"/>
                    <a:lumOff val="5000"/>
                  </a:schemeClr>
                </a:solidFill>
              </a:rPr>
              <a:t>النشاط الاقتصادي</a:t>
            </a:r>
            <a:r>
              <a:rPr lang="fr-FR" sz="2800" b="1" i="1" dirty="0" smtClean="0">
                <a:solidFill>
                  <a:schemeClr val="tx1">
                    <a:lumMod val="95000"/>
                    <a:lumOff val="5000"/>
                  </a:schemeClr>
                </a:solidFill>
              </a:rPr>
              <a:t>.</a:t>
            </a:r>
            <a:r>
              <a:rPr kumimoji="0" lang="ar-SA" sz="2800" b="1" i="1" u="none" strike="noStrike" normalizeH="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a:t>
            </a: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الوحدة</a:t>
            </a:r>
            <a:r>
              <a:rPr kumimoji="0" lang="ar-SA" sz="2800" b="1" i="1" u="none" strike="noStrike" normalizeH="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 رقم </a:t>
            </a:r>
            <a:r>
              <a:rPr kumimoji="0" lang="fr-FR" sz="2800" b="1" i="1" u="none" strike="noStrike" normalizeH="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01</a:t>
            </a:r>
            <a:r>
              <a:rPr kumimoji="0" lang="ar-SA" sz="2800" b="1" i="1" u="none" strike="noStrike" normalizeH="0" baseline="0" dirty="0" smtClean="0">
                <a:ln w="1905"/>
                <a:solidFill>
                  <a:srgbClr val="FF0000"/>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rPr>
              <a:t>:</a:t>
            </a:r>
            <a:r>
              <a:rPr lang="ar-SA" sz="2800" b="1" i="1" dirty="0" smtClean="0">
                <a:solidFill>
                  <a:srgbClr val="FF0000"/>
                </a:solidFill>
              </a:rPr>
              <a:t> </a:t>
            </a:r>
            <a:r>
              <a:rPr lang="ar-SA" sz="2800" b="1" i="1" dirty="0" smtClean="0">
                <a:solidFill>
                  <a:schemeClr val="tx1">
                    <a:lumMod val="95000"/>
                    <a:lumOff val="5000"/>
                  </a:schemeClr>
                </a:solidFill>
              </a:rPr>
              <a:t>المبادئ الأساسية للنشاط الاقتصادي</a:t>
            </a:r>
            <a:r>
              <a:rPr lang="fr-FR" sz="2800" b="1" i="1" dirty="0" smtClean="0">
                <a:solidFill>
                  <a:schemeClr val="tx1">
                    <a:lumMod val="95000"/>
                    <a:lumOff val="5000"/>
                  </a:schemeClr>
                </a:solidFill>
              </a:rPr>
              <a:t>.</a:t>
            </a:r>
            <a:endParaRPr kumimoji="0" lang="ar-SA" sz="2800" b="1" i="1" u="none" strike="noStrike" normalizeH="0" baseline="0" dirty="0" smtClean="0">
              <a:ln w="1905"/>
              <a:solidFill>
                <a:schemeClr val="tx1">
                  <a:lumMod val="95000"/>
                  <a:lumOff val="5000"/>
                </a:schemeClr>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pPr>
            <a:endParaRPr kumimoji="0" lang="fr-FR" sz="2800" b="1" i="0" u="none" strike="noStrike" normalizeH="0" baseline="0" dirty="0" smtClean="0">
              <a:ln w="1905"/>
              <a:solidFill>
                <a:schemeClr val="tx1"/>
              </a:solidFill>
              <a:effectLst>
                <a:innerShdw blurRad="69850" dist="43180" dir="5400000">
                  <a:srgbClr val="000000">
                    <a:alpha val="65000"/>
                  </a:srgbClr>
                </a:innerShdw>
              </a:effectLst>
              <a:latin typeface="Traditional Arabic" pitchFamily="18" charset="-78"/>
              <a:ea typeface="Arial" pitchFamily="34" charset="0"/>
              <a:cs typeface="Traditional Arabic" pitchFamily="18" charset="-78"/>
            </a:endParaRPr>
          </a:p>
        </p:txBody>
      </p:sp>
      <p:sp>
        <p:nvSpPr>
          <p:cNvPr id="4" name="Rectangle à coins arrondis 3"/>
          <p:cNvSpPr/>
          <p:nvPr/>
        </p:nvSpPr>
        <p:spPr>
          <a:xfrm>
            <a:off x="142844" y="6072206"/>
            <a:ext cx="3357586"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lumMod val="95000"/>
                    <a:lumOff val="5000"/>
                  </a:schemeClr>
                </a:solidFill>
              </a:rPr>
              <a:t>إ عداد الأستاذ : صالحي محمد الزوبير</a:t>
            </a:r>
            <a:endParaRPr lang="fr-FR" b="1" dirty="0">
              <a:solidFill>
                <a:schemeClr val="tx1">
                  <a:lumMod val="95000"/>
                  <a:lumOff val="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3102" y="0"/>
            <a:ext cx="301089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DZ" sz="2800" u="sng" dirty="0" smtClean="0">
                <a:solidFill>
                  <a:srgbClr val="7030A0"/>
                </a:solidFill>
                <a:latin typeface="Sakkal Majalla" pitchFamily="2" charset="-78"/>
                <a:ea typeface="Calibri" pitchFamily="34" charset="0"/>
                <a:cs typeface="Sakkal Majalla" pitchFamily="2" charset="-78"/>
              </a:rPr>
              <a:t>ج. تصنيف الحاجات</a:t>
            </a:r>
            <a:endParaRPr lang="fr-FR" sz="2800" dirty="0"/>
          </a:p>
        </p:txBody>
      </p:sp>
      <p:pic>
        <p:nvPicPr>
          <p:cNvPr id="41986" name="Picture 2" descr="C:\Users\salhi\Desktop\كيف-تحافظين-على-نظافة-مياه-الشرب-لأطفالك.jpg"/>
          <p:cNvPicPr>
            <a:picLocks noChangeAspect="1" noChangeArrowheads="1"/>
          </p:cNvPicPr>
          <p:nvPr/>
        </p:nvPicPr>
        <p:blipFill>
          <a:blip r:embed="rId2"/>
          <a:srcRect/>
          <a:stretch>
            <a:fillRect/>
          </a:stretch>
        </p:blipFill>
        <p:spPr bwMode="auto">
          <a:xfrm>
            <a:off x="428596" y="1000108"/>
            <a:ext cx="2547933" cy="2381250"/>
          </a:xfrm>
          <a:prstGeom prst="rect">
            <a:avLst/>
          </a:prstGeom>
          <a:noFill/>
        </p:spPr>
      </p:pic>
      <p:pic>
        <p:nvPicPr>
          <p:cNvPr id="41987" name="Picture 3" descr="C:\Users\salhi\Desktop\face-abook.com_473853062363.jpg"/>
          <p:cNvPicPr>
            <a:picLocks noChangeAspect="1" noChangeArrowheads="1"/>
          </p:cNvPicPr>
          <p:nvPr/>
        </p:nvPicPr>
        <p:blipFill>
          <a:blip r:embed="rId3"/>
          <a:srcRect/>
          <a:stretch>
            <a:fillRect/>
          </a:stretch>
        </p:blipFill>
        <p:spPr bwMode="auto">
          <a:xfrm>
            <a:off x="3143240" y="1000108"/>
            <a:ext cx="2428892" cy="2357454"/>
          </a:xfrm>
          <a:prstGeom prst="rect">
            <a:avLst/>
          </a:prstGeom>
          <a:noFill/>
        </p:spPr>
      </p:pic>
      <p:pic>
        <p:nvPicPr>
          <p:cNvPr id="41988" name="Picture 4" descr="C:\Users\salhi\Desktop\12884004626059.jpg"/>
          <p:cNvPicPr>
            <a:picLocks noChangeAspect="1" noChangeArrowheads="1"/>
          </p:cNvPicPr>
          <p:nvPr/>
        </p:nvPicPr>
        <p:blipFill>
          <a:blip r:embed="rId4"/>
          <a:srcRect/>
          <a:stretch>
            <a:fillRect/>
          </a:stretch>
        </p:blipFill>
        <p:spPr bwMode="auto">
          <a:xfrm>
            <a:off x="5715008" y="1050725"/>
            <a:ext cx="2995614" cy="2235399"/>
          </a:xfrm>
          <a:prstGeom prst="rect">
            <a:avLst/>
          </a:prstGeom>
          <a:noFill/>
        </p:spPr>
      </p:pic>
      <p:pic>
        <p:nvPicPr>
          <p:cNvPr id="41989" name="Picture 5" descr="C:\Users\salhi\Desktop\3501.jpg"/>
          <p:cNvPicPr>
            <a:picLocks noChangeAspect="1" noChangeArrowheads="1"/>
          </p:cNvPicPr>
          <p:nvPr/>
        </p:nvPicPr>
        <p:blipFill>
          <a:blip r:embed="rId5"/>
          <a:srcRect/>
          <a:stretch>
            <a:fillRect/>
          </a:stretch>
        </p:blipFill>
        <p:spPr bwMode="auto">
          <a:xfrm>
            <a:off x="2428860" y="4161589"/>
            <a:ext cx="3929090" cy="2696435"/>
          </a:xfrm>
          <a:prstGeom prst="rect">
            <a:avLst/>
          </a:prstGeom>
          <a:noFill/>
        </p:spPr>
      </p:pic>
      <p:sp>
        <p:nvSpPr>
          <p:cNvPr id="9" name="Rectangle 8"/>
          <p:cNvSpPr/>
          <p:nvPr/>
        </p:nvSpPr>
        <p:spPr>
          <a:xfrm>
            <a:off x="2928926" y="3528956"/>
            <a:ext cx="3086101"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ar-DZ" sz="2000" b="1" dirty="0" smtClean="0">
                <a:latin typeface="Sakkal Majalla" pitchFamily="2" charset="-78"/>
                <a:ea typeface="Calibri" pitchFamily="34" charset="0"/>
                <a:cs typeface="Sakkal Majalla" pitchFamily="2" charset="-78"/>
              </a:rPr>
              <a:t>الحاجات الأساسية والحاجات الثانوية </a:t>
            </a:r>
            <a:endParaRPr lang="fr-FR"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salhi\Desktop\hfDBznHBhvJxxneG.jpg"/>
          <p:cNvPicPr>
            <a:picLocks noChangeAspect="1" noChangeArrowheads="1"/>
          </p:cNvPicPr>
          <p:nvPr/>
        </p:nvPicPr>
        <p:blipFill>
          <a:blip r:embed="rId2"/>
          <a:srcRect/>
          <a:stretch>
            <a:fillRect/>
          </a:stretch>
        </p:blipFill>
        <p:spPr bwMode="auto">
          <a:xfrm>
            <a:off x="142844" y="59984"/>
            <a:ext cx="4000528" cy="2583198"/>
          </a:xfrm>
          <a:prstGeom prst="rect">
            <a:avLst/>
          </a:prstGeom>
          <a:noFill/>
        </p:spPr>
      </p:pic>
      <p:pic>
        <p:nvPicPr>
          <p:cNvPr id="43011" name="Picture 3" descr="C:\Users\salhi\Desktop\ca4c541e-79f2-4274-9524-8e76bdc06e3f.jpg"/>
          <p:cNvPicPr>
            <a:picLocks noChangeAspect="1" noChangeArrowheads="1"/>
          </p:cNvPicPr>
          <p:nvPr/>
        </p:nvPicPr>
        <p:blipFill>
          <a:blip r:embed="rId3"/>
          <a:srcRect/>
          <a:stretch>
            <a:fillRect/>
          </a:stretch>
        </p:blipFill>
        <p:spPr bwMode="auto">
          <a:xfrm>
            <a:off x="4569158" y="71414"/>
            <a:ext cx="4102986" cy="2571768"/>
          </a:xfrm>
          <a:prstGeom prst="rect">
            <a:avLst/>
          </a:prstGeom>
          <a:noFill/>
        </p:spPr>
      </p:pic>
      <p:sp>
        <p:nvSpPr>
          <p:cNvPr id="6" name="Rectangle 5"/>
          <p:cNvSpPr/>
          <p:nvPr/>
        </p:nvSpPr>
        <p:spPr>
          <a:xfrm>
            <a:off x="2786050" y="3181649"/>
            <a:ext cx="3634328"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ar-DZ" sz="2400" b="1" dirty="0" smtClean="0">
                <a:latin typeface="Sakkal Majalla" pitchFamily="2" charset="-78"/>
                <a:ea typeface="Calibri" pitchFamily="34" charset="0"/>
                <a:cs typeface="Sakkal Majalla" pitchFamily="2" charset="-78"/>
              </a:rPr>
              <a:t>الحاجة الحاضرة والحاجة المستقبلية</a:t>
            </a:r>
            <a:endParaRPr lang="fr-FR"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14282" y="885183"/>
            <a:ext cx="8286808" cy="440120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0" i="0" u="sng"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ج. تصنيف الحاجات</a:t>
            </a:r>
            <a:r>
              <a:rPr kumimoji="0" lang="ar-DZ" sz="28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a:t>
            </a:r>
            <a:r>
              <a:rPr kumimoji="0" lang="ar-SA" sz="28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 </a:t>
            </a:r>
            <a:r>
              <a:rPr kumimoji="0" lang="ar-DZ" sz="2800" b="0" i="0" u="none" strike="noStrike" cap="none" normalizeH="0" baseline="0" dirty="0" smtClean="0">
                <a:ln>
                  <a:noFill/>
                </a:ln>
                <a:effectLst/>
                <a:latin typeface="Sakkal Majalla" pitchFamily="2" charset="-78"/>
                <a:ea typeface="Calibri" pitchFamily="34" charset="0"/>
                <a:cs typeface="Sakkal Majalla" pitchFamily="2" charset="-78"/>
              </a:rPr>
              <a:t>يمكن</a:t>
            </a:r>
            <a:r>
              <a:rPr kumimoji="0" lang="ar-DZ" sz="28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 </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تصنيف الحاجات كما يلي:</a:t>
            </a:r>
            <a:endParaRPr kumimoji="0" lang="ar-SA"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DZ" sz="2800" b="0" i="0" u="none" strike="noStrike" cap="none" normalizeH="0" baseline="0" dirty="0" smtClean="0">
                <a:ln>
                  <a:noFill/>
                </a:ln>
                <a:solidFill>
                  <a:schemeClr val="accent6">
                    <a:lumMod val="50000"/>
                  </a:schemeClr>
                </a:solidFill>
                <a:effectLst/>
                <a:latin typeface="Sakkal Majalla" pitchFamily="2" charset="-78"/>
                <a:ea typeface="Calibri" pitchFamily="34" charset="0"/>
                <a:cs typeface="Sakkal Majalla" pitchFamily="2" charset="-78"/>
              </a:rPr>
              <a:t>الحاجات الأساسية والحاجات الثانوية: </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فالحاجات الأساسية عبارة عن حاجات لا يمكن للإنسان الاستغناء عنها وإلا سوف تتعرض حياته للخطر مثل الأكل والشرب والنوم.بينما الحاجات الثانوية فهي تلك الحاجات التي توفر الراحة والطمأنينة للإنسان من اجل أداء واجبه على أحسن وجه مثل الحاجة إلى قراءة الجريدة </a:t>
            </a:r>
            <a:endParaRPr kumimoji="0" lang="ar-SA"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tabLst/>
            </a:pPr>
            <a:endParaRPr kumimoji="0" lang="fr-FR" sz="28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ar-DZ" sz="2800" b="0" i="0" u="none" strike="noStrike" cap="none" normalizeH="0" baseline="0" dirty="0" smtClean="0">
                <a:ln>
                  <a:noFill/>
                </a:ln>
                <a:solidFill>
                  <a:schemeClr val="accent6">
                    <a:lumMod val="50000"/>
                  </a:schemeClr>
                </a:solidFill>
                <a:effectLst/>
                <a:latin typeface="Sakkal Majalla" pitchFamily="2" charset="-78"/>
                <a:ea typeface="Calibri" pitchFamily="34" charset="0"/>
                <a:cs typeface="Sakkal Majalla" pitchFamily="2" charset="-78"/>
              </a:rPr>
              <a:t>الحاجة الحاضرة والحاجة المستقبلية: </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فالحاجات الحاضرة هي الحاجات التي تطلب إشباعا فوريا.بينما الحاجات المستقبلية فهي الحاجات التي يتطلع إليها الإنسان من تحسين أوضاعه الاقتصادية والاجتماعية.</a:t>
            </a:r>
            <a:endParaRPr kumimoji="0" lang="ar-DZ" sz="28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57158" y="428604"/>
            <a:ext cx="842968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3.الخيرات</a:t>
            </a:r>
            <a:r>
              <a:rPr kumimoji="0" lang="ar-DZ" sz="3200" b="1"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a:t>
            </a:r>
            <a:endParaRPr kumimoji="0" lang="fr-FR" sz="3200" b="1"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0" i="0" u="sng"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أ.تعريف الخيرات</a:t>
            </a:r>
            <a:r>
              <a:rPr kumimoji="0" lang="ar-DZ" sz="28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a:t>
            </a:r>
            <a:r>
              <a:rPr kumimoji="0" lang="ar-SA" sz="28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 </a:t>
            </a:r>
            <a:r>
              <a:rPr kumimoji="0" lang="ar-DZ" sz="2800" b="0" i="0" u="none" strike="noStrike" cap="none" normalizeH="0" baseline="0" dirty="0" smtClean="0">
                <a:ln>
                  <a:noFill/>
                </a:ln>
                <a:effectLst/>
                <a:latin typeface="Sakkal Majalla" pitchFamily="2" charset="-78"/>
                <a:ea typeface="Calibri" pitchFamily="34" charset="0"/>
                <a:cs typeface="Sakkal Majalla" pitchFamily="2" charset="-78"/>
              </a:rPr>
              <a:t>هي</a:t>
            </a:r>
            <a:r>
              <a:rPr kumimoji="0" lang="ar-DZ" sz="28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 </a:t>
            </a:r>
            <a:r>
              <a:rPr kumimoji="0" lang="ar-DZ" sz="28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كل الأموال أو الوسائل التي تستعمل لإشباع حاجات الإنسان المتنوعة.</a:t>
            </a:r>
            <a:endParaRPr kumimoji="0" lang="ar-DZ" sz="2800" b="0" i="0" u="none" strike="noStrike" cap="none" normalizeH="0" baseline="0" dirty="0" smtClean="0">
              <a:ln>
                <a:noFill/>
              </a:ln>
              <a:solidFill>
                <a:schemeClr val="tx1"/>
              </a:solidFill>
              <a:effectLst/>
              <a:latin typeface="Sakkal Majalla" pitchFamily="2" charset="-78"/>
              <a:cs typeface="Sakkal Majalla" pitchFamily="2" charset="-78"/>
            </a:endParaRPr>
          </a:p>
        </p:txBody>
      </p:sp>
      <p:sp>
        <p:nvSpPr>
          <p:cNvPr id="8" name="Rectangle 7"/>
          <p:cNvSpPr/>
          <p:nvPr/>
        </p:nvSpPr>
        <p:spPr>
          <a:xfrm>
            <a:off x="3286116" y="2071678"/>
            <a:ext cx="2023311"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algn="r" rtl="1" fontAlgn="base">
              <a:spcBef>
                <a:spcPct val="0"/>
              </a:spcBef>
              <a:spcAft>
                <a:spcPct val="0"/>
              </a:spcAft>
            </a:pPr>
            <a:r>
              <a:rPr lang="ar-DZ" sz="2400" b="1" dirty="0" smtClean="0">
                <a:solidFill>
                  <a:srgbClr val="7030A0"/>
                </a:solidFill>
                <a:latin typeface="Traditional Arabic" pitchFamily="18" charset="-78"/>
                <a:ea typeface="Calibri" pitchFamily="34" charset="0"/>
                <a:cs typeface="Traditional Arabic" pitchFamily="18" charset="-78"/>
              </a:rPr>
              <a:t>ب</a:t>
            </a:r>
            <a:r>
              <a:rPr lang="ar-DZ" sz="2400" b="1" u="sng" dirty="0" smtClean="0">
                <a:solidFill>
                  <a:srgbClr val="7030A0"/>
                </a:solidFill>
                <a:latin typeface="Traditional Arabic" pitchFamily="18" charset="-78"/>
                <a:ea typeface="Calibri" pitchFamily="34" charset="0"/>
                <a:cs typeface="Traditional Arabic" pitchFamily="18" charset="-78"/>
              </a:rPr>
              <a:t>. تصنيف الخيرات</a:t>
            </a:r>
            <a:r>
              <a:rPr lang="ar-DZ" sz="2400" b="1" dirty="0" smtClean="0">
                <a:solidFill>
                  <a:srgbClr val="7030A0"/>
                </a:solidFill>
                <a:latin typeface="Traditional Arabic" pitchFamily="18" charset="-78"/>
                <a:ea typeface="Calibri" pitchFamily="34" charset="0"/>
                <a:cs typeface="Traditional Arabic" pitchFamily="18" charset="-78"/>
              </a:rPr>
              <a:t>:</a:t>
            </a:r>
            <a:endParaRPr lang="fr-FR" sz="2400" b="1" dirty="0" smtClean="0">
              <a:solidFill>
                <a:srgbClr val="7030A0"/>
              </a:solidFill>
              <a:latin typeface="Arial" pitchFamily="34" charset="0"/>
              <a:cs typeface="Arial" pitchFamily="34" charset="0"/>
            </a:endParaRPr>
          </a:p>
        </p:txBody>
      </p:sp>
      <p:cxnSp>
        <p:nvCxnSpPr>
          <p:cNvPr id="10" name="Connecteur droit avec flèche 9"/>
          <p:cNvCxnSpPr>
            <a:stCxn id="8" idx="1"/>
            <a:endCxn id="13" idx="0"/>
          </p:cNvCxnSpPr>
          <p:nvPr/>
        </p:nvCxnSpPr>
        <p:spPr>
          <a:xfrm rot="10800000" flipV="1">
            <a:off x="1404706" y="2302510"/>
            <a:ext cx="1881410" cy="12693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a:stCxn id="8" idx="3"/>
          </p:cNvCxnSpPr>
          <p:nvPr/>
        </p:nvCxnSpPr>
        <p:spPr>
          <a:xfrm>
            <a:off x="5309427" y="2302511"/>
            <a:ext cx="1762903" cy="15551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571472" y="3571876"/>
            <a:ext cx="1666467"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DZ" sz="2400" b="1" dirty="0" smtClean="0"/>
              <a:t>الخيرات الحرة</a:t>
            </a:r>
            <a:endParaRPr lang="fr-FR" sz="2400" b="1" dirty="0"/>
          </a:p>
        </p:txBody>
      </p:sp>
      <p:pic>
        <p:nvPicPr>
          <p:cNvPr id="46085" name="Picture 5" descr="C:\Users\salhi\Desktop\images.jpg"/>
          <p:cNvPicPr>
            <a:picLocks noChangeAspect="1" noChangeArrowheads="1"/>
          </p:cNvPicPr>
          <p:nvPr/>
        </p:nvPicPr>
        <p:blipFill>
          <a:blip r:embed="rId2"/>
          <a:srcRect/>
          <a:stretch>
            <a:fillRect/>
          </a:stretch>
        </p:blipFill>
        <p:spPr bwMode="auto">
          <a:xfrm>
            <a:off x="214282" y="4929198"/>
            <a:ext cx="2600325" cy="1762125"/>
          </a:xfrm>
          <a:prstGeom prst="rect">
            <a:avLst/>
          </a:prstGeom>
          <a:noFill/>
        </p:spPr>
      </p:pic>
      <p:cxnSp>
        <p:nvCxnSpPr>
          <p:cNvPr id="17" name="Connecteur droit avec flèche 16"/>
          <p:cNvCxnSpPr>
            <a:stCxn id="13" idx="2"/>
            <a:endCxn id="46085" idx="0"/>
          </p:cNvCxnSpPr>
          <p:nvPr/>
        </p:nvCxnSpPr>
        <p:spPr>
          <a:xfrm rot="16200000" flipH="1">
            <a:off x="1011747" y="4426499"/>
            <a:ext cx="895657" cy="10973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24" name="Picture 5" descr="C:\Documents and Settings\Administrateur\Bureau\th (10).jpg"/>
          <p:cNvPicPr>
            <a:picLocks noChangeAspect="1" noChangeArrowheads="1"/>
          </p:cNvPicPr>
          <p:nvPr/>
        </p:nvPicPr>
        <p:blipFill>
          <a:blip r:embed="rId3"/>
          <a:srcRect/>
          <a:stretch>
            <a:fillRect/>
          </a:stretch>
        </p:blipFill>
        <p:spPr bwMode="auto">
          <a:xfrm>
            <a:off x="5715008" y="4786322"/>
            <a:ext cx="3071834" cy="2071678"/>
          </a:xfrm>
          <a:prstGeom prst="rect">
            <a:avLst/>
          </a:prstGeom>
          <a:noFill/>
        </p:spPr>
      </p:pic>
      <p:sp>
        <p:nvSpPr>
          <p:cNvPr id="25" name="Rectangle 24"/>
          <p:cNvSpPr/>
          <p:nvPr/>
        </p:nvSpPr>
        <p:spPr>
          <a:xfrm>
            <a:off x="6357950" y="3857628"/>
            <a:ext cx="2076209"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ar-DZ" sz="2400" b="1" dirty="0" smtClean="0"/>
              <a:t>الخيرات الاقتصادية</a:t>
            </a:r>
            <a:endParaRPr lang="fr-FR" sz="2400" b="1" dirty="0"/>
          </a:p>
        </p:txBody>
      </p:sp>
      <p:cxnSp>
        <p:nvCxnSpPr>
          <p:cNvPr id="27" name="Connecteur droit avec flèche 26"/>
          <p:cNvCxnSpPr>
            <a:stCxn id="25" idx="2"/>
          </p:cNvCxnSpPr>
          <p:nvPr/>
        </p:nvCxnSpPr>
        <p:spPr>
          <a:xfrm rot="16200000" flipH="1">
            <a:off x="7179273" y="4536074"/>
            <a:ext cx="467029" cy="334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14348" y="1428736"/>
            <a:ext cx="7572364" cy="353943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800" b="0" i="0" u="none" strike="noStrike" cap="none" normalizeH="0" baseline="0" dirty="0" smtClean="0">
                <a:ln>
                  <a:noFill/>
                </a:ln>
                <a:solidFill>
                  <a:srgbClr val="7030A0"/>
                </a:solidFill>
                <a:effectLst/>
                <a:latin typeface="Traditional Arabic" pitchFamily="18" charset="-78"/>
                <a:ea typeface="Calibri" pitchFamily="34" charset="0"/>
                <a:cs typeface="Traditional Arabic" pitchFamily="18" charset="-78"/>
              </a:rPr>
              <a:t>ب</a:t>
            </a:r>
            <a:r>
              <a:rPr kumimoji="0" lang="ar-DZ" sz="2800" b="0" i="0" u="sng" strike="noStrike" cap="none" normalizeH="0" baseline="0" dirty="0" smtClean="0">
                <a:ln>
                  <a:noFill/>
                </a:ln>
                <a:solidFill>
                  <a:srgbClr val="7030A0"/>
                </a:solidFill>
                <a:effectLst/>
                <a:latin typeface="Traditional Arabic" pitchFamily="18" charset="-78"/>
                <a:ea typeface="Calibri" pitchFamily="34" charset="0"/>
                <a:cs typeface="Traditional Arabic" pitchFamily="18" charset="-78"/>
              </a:rPr>
              <a:t>. تصنيف الخيرات</a:t>
            </a:r>
            <a:r>
              <a:rPr kumimoji="0" lang="ar-DZ" sz="2800" b="0" i="0" u="none" strike="noStrike" cap="none" normalizeH="0" baseline="0" dirty="0" smtClean="0">
                <a:ln>
                  <a:noFill/>
                </a:ln>
                <a:solidFill>
                  <a:srgbClr val="7030A0"/>
                </a:solidFill>
                <a:effectLst/>
                <a:latin typeface="Traditional Arabic" pitchFamily="18" charset="-78"/>
                <a:ea typeface="Calibri" pitchFamily="34" charset="0"/>
                <a:cs typeface="Traditional Arabic" pitchFamily="18" charset="-78"/>
              </a:rPr>
              <a:t>:</a:t>
            </a:r>
            <a:endParaRPr kumimoji="0" lang="fr-FR" sz="28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sz="2800" b="0"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1. </a:t>
            </a:r>
            <a:r>
              <a:rPr kumimoji="0" lang="ar-DZ" sz="2800" b="0"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الخيرات الحرة: </a:t>
            </a:r>
            <a:endParaRPr lang="ar-SA" sz="2800" dirty="0" smtClean="0">
              <a:solidFill>
                <a:srgbClr val="FF0000"/>
              </a:solidFill>
              <a:latin typeface="Traditional Arabic" pitchFamily="18" charset="-78"/>
              <a:ea typeface="Calibri" pitchFamily="34"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8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وهي التي تتوفر في الطبيعة بأكثر من حاجة الإنسان إليها، ولا تتطلب أي جهد أو أي تكلفة لإشباع الحاجة منها مثل الهواء، ضوء الشمس.</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lang="ar-SA" sz="2800" dirty="0" smtClean="0">
                <a:solidFill>
                  <a:srgbClr val="FF0000"/>
                </a:solidFill>
                <a:latin typeface="Traditional Arabic" pitchFamily="18" charset="-78"/>
                <a:ea typeface="Calibri" pitchFamily="34" charset="0"/>
                <a:cs typeface="Traditional Arabic" pitchFamily="18" charset="-78"/>
              </a:rPr>
              <a:t>2. </a:t>
            </a:r>
            <a:r>
              <a:rPr kumimoji="0" lang="ar-DZ" sz="2800" b="0"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الخيرات الاقتصادية:</a:t>
            </a:r>
            <a:endParaRPr kumimoji="0" lang="ar-SA" sz="2800" b="0"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800" b="0"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وهي خيرات نادرة نسبيا يتطلب الأمر بذل جهد أو تكلفة لتحويلها حتى تصبح صالحة لإشباع حاجة ما.وتعتبر الخيرات اقتصادية إذا كان هناك وجود حاجة الإنسان إليها والندرة النسبية للخيرات.</a:t>
            </a:r>
            <a:endParaRPr kumimoji="0" lang="ar-DZ"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
          </p:nvPr>
        </p:nvGraphicFramePr>
        <p:xfrm>
          <a:off x="819176" y="341325"/>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57158" y="285728"/>
            <a:ext cx="8143932" cy="600164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rgbClr val="00B050"/>
                </a:solidFill>
                <a:effectLst/>
                <a:latin typeface="Sakkal Majalla" pitchFamily="2" charset="-78"/>
                <a:ea typeface="Calibri" pitchFamily="34" charset="0"/>
                <a:cs typeface="Sakkal Majalla" pitchFamily="2" charset="-78"/>
              </a:rPr>
              <a:t>2.2 </a:t>
            </a:r>
            <a:r>
              <a:rPr kumimoji="0" lang="ar-DZ" sz="2400" b="0" i="0" u="none" strike="noStrike" cap="none" normalizeH="0" baseline="0" dirty="0" smtClean="0">
                <a:ln>
                  <a:noFill/>
                </a:ln>
                <a:solidFill>
                  <a:srgbClr val="00B050"/>
                </a:solidFill>
                <a:effectLst/>
                <a:latin typeface="Sakkal Majalla" pitchFamily="2" charset="-78"/>
                <a:ea typeface="Calibri" pitchFamily="34" charset="0"/>
                <a:cs typeface="Sakkal Majalla" pitchFamily="2" charset="-78"/>
              </a:rPr>
              <a:t>أنواع الخيرات الاقتصادية:</a:t>
            </a:r>
            <a:r>
              <a:rPr kumimoji="0" lang="ar-DZ" sz="2400" b="0" i="0" u="none" strike="noStrike" cap="none" normalizeH="0" baseline="0" dirty="0" smtClean="0">
                <a:ln>
                  <a:noFill/>
                </a:ln>
                <a:effectLst/>
                <a:latin typeface="Sakkal Majalla" pitchFamily="2" charset="-78"/>
                <a:ea typeface="Calibri" pitchFamily="34" charset="0"/>
                <a:cs typeface="Sakkal Majalla" pitchFamily="2" charset="-78"/>
              </a:rPr>
              <a:t>يمكن</a:t>
            </a:r>
            <a:r>
              <a:rPr kumimoji="0" lang="ar-DZ" sz="2400" b="0" i="0" u="none" strike="noStrike" cap="none" normalizeH="0" baseline="0" dirty="0" smtClean="0">
                <a:ln>
                  <a:noFill/>
                </a:ln>
                <a:solidFill>
                  <a:srgbClr val="00B050"/>
                </a:solidFill>
                <a:effectLst/>
                <a:latin typeface="Sakkal Majalla" pitchFamily="2" charset="-78"/>
                <a:ea typeface="Calibri" pitchFamily="34" charset="0"/>
                <a:cs typeface="Sakkal Majalla" pitchFamily="2" charset="-78"/>
              </a:rPr>
              <a:t> </a:t>
            </a: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تقسيم الخيرات الاقتصادية وفق لعدة معايير.</a:t>
            </a:r>
            <a:endParaRPr kumimoji="0" lang="fr-FR" sz="24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rPr>
              <a:t>1. حسب الطبيعة:</a:t>
            </a:r>
            <a:endParaRPr kumimoji="0" lang="fr-FR" sz="2400" b="0" i="0" u="none" strike="noStrike" cap="none" normalizeH="0" baseline="0" dirty="0" smtClean="0">
              <a:ln>
                <a:noFill/>
              </a:ln>
              <a:solidFill>
                <a:srgbClr val="C00000"/>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.السلع الاستهلاكية والإنتاجية. </a:t>
            </a:r>
            <a:r>
              <a:rPr kumimoji="0" lang="ar-SA"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الاستهلاكية</a:t>
            </a:r>
            <a:r>
              <a:rPr kumimoji="0" lang="ar-SA" sz="2400" b="0" i="0" u="none" strike="noStrike" cap="none" normalizeH="0" dirty="0" smtClean="0">
                <a:ln>
                  <a:noFill/>
                </a:ln>
                <a:solidFill>
                  <a:schemeClr val="tx1"/>
                </a:solidFill>
                <a:effectLst/>
                <a:latin typeface="Sakkal Majalla" pitchFamily="2" charset="-78"/>
                <a:ea typeface="Calibri" pitchFamily="34" charset="0"/>
                <a:cs typeface="Sakkal Majalla" pitchFamily="2" charset="-78"/>
              </a:rPr>
              <a:t> مثل الخبز </a:t>
            </a:r>
            <a:r>
              <a:rPr kumimoji="0" lang="ar-SA" sz="2400" b="0" i="0" u="none" strike="noStrike" cap="none" normalizeH="0" dirty="0" err="1" smtClean="0">
                <a:ln>
                  <a:noFill/>
                </a:ln>
                <a:solidFill>
                  <a:schemeClr val="tx1"/>
                </a:solidFill>
                <a:effectLst/>
                <a:latin typeface="Sakkal Majalla" pitchFamily="2" charset="-78"/>
                <a:ea typeface="Calibri" pitchFamily="34" charset="0"/>
                <a:cs typeface="Sakkal Majalla" pitchFamily="2" charset="-78"/>
              </a:rPr>
              <a:t>و</a:t>
            </a:r>
            <a:r>
              <a:rPr kumimoji="0" lang="ar-SA" sz="2400" b="0" i="0" u="none" strike="noStrike" cap="none" normalizeH="0" dirty="0" smtClean="0">
                <a:ln>
                  <a:noFill/>
                </a:ln>
                <a:solidFill>
                  <a:schemeClr val="tx1"/>
                </a:solidFill>
                <a:effectLst/>
                <a:latin typeface="Sakkal Majalla" pitchFamily="2" charset="-78"/>
                <a:ea typeface="Calibri" pitchFamily="34" charset="0"/>
                <a:cs typeface="Sakkal Majalla" pitchFamily="2" charset="-78"/>
              </a:rPr>
              <a:t> الفواكه </a:t>
            </a:r>
            <a:r>
              <a:rPr kumimoji="0" lang="ar-SA" sz="2400" b="0" i="0" u="none" strike="noStrike" cap="none" normalizeH="0" dirty="0" err="1" smtClean="0">
                <a:ln>
                  <a:noFill/>
                </a:ln>
                <a:solidFill>
                  <a:schemeClr val="tx1"/>
                </a:solidFill>
                <a:effectLst/>
                <a:latin typeface="Sakkal Majalla" pitchFamily="2" charset="-78"/>
                <a:ea typeface="Calibri" pitchFamily="34" charset="0"/>
                <a:cs typeface="Sakkal Majalla" pitchFamily="2" charset="-78"/>
              </a:rPr>
              <a:t>و</a:t>
            </a:r>
            <a:r>
              <a:rPr kumimoji="0" lang="ar-SA" sz="2400" b="0" i="0" u="none" strike="noStrike" cap="none" normalizeH="0" dirty="0" smtClean="0">
                <a:ln>
                  <a:noFill/>
                </a:ln>
                <a:solidFill>
                  <a:schemeClr val="tx1"/>
                </a:solidFill>
                <a:effectLst/>
                <a:latin typeface="Sakkal Majalla" pitchFamily="2" charset="-78"/>
                <a:ea typeface="Calibri" pitchFamily="34" charset="0"/>
                <a:cs typeface="Sakkal Majalla" pitchFamily="2" charset="-78"/>
              </a:rPr>
              <a:t>...... أما الإنتاجية مثل تجهيزات و معدات النقل التي تستعمل لغرض الإنتاج .</a:t>
            </a:r>
            <a:endParaRPr kumimoji="0" lang="fr-FR" sz="24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SA"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rPr>
              <a:t>2. </a:t>
            </a:r>
            <a:r>
              <a:rPr kumimoji="0" lang="ar-DZ"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rPr>
              <a:t>حسب المدة الاستخدام: </a:t>
            </a:r>
            <a:endParaRPr kumimoji="0" lang="fr-FR" sz="2400" b="0" i="0" u="none" strike="noStrike" cap="none" normalizeH="0" baseline="0" dirty="0" smtClean="0">
              <a:ln>
                <a:noFill/>
              </a:ln>
              <a:solidFill>
                <a:srgbClr val="C00000"/>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وفق لهذا التصنيف يمكن </a:t>
            </a:r>
            <a:r>
              <a:rPr lang="ar-SA" sz="2400" dirty="0" err="1" smtClean="0">
                <a:latin typeface="Sakkal Majalla" pitchFamily="2" charset="-78"/>
                <a:ea typeface="Calibri" pitchFamily="34" charset="0"/>
                <a:cs typeface="Sakkal Majalla" pitchFamily="2" charset="-78"/>
              </a:rPr>
              <a:t>ت</a:t>
            </a:r>
            <a:r>
              <a:rPr kumimoji="0" lang="ar-DZ" sz="24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صنيف</a:t>
            </a: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الخيرات </a:t>
            </a:r>
            <a:r>
              <a:rPr kumimoji="0" lang="ar-DZ" sz="24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الى</a:t>
            </a: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سلع معمرة التي تستهلك مرة واحدة وستعمل في زمن معين مثل السيارة، التلفاز..... وغير معمرة هي السلع التي تستهلك كلها مرة وحدة مثل الخبز </a:t>
            </a:r>
            <a:r>
              <a:rPr kumimoji="0" lang="ar-DZ" sz="24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و</a:t>
            </a: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البنزين......</a:t>
            </a:r>
            <a:endParaRPr kumimoji="0" lang="fr-FR" sz="24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SA"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rPr>
              <a:t>3. </a:t>
            </a:r>
            <a:r>
              <a:rPr kumimoji="0" lang="ar-DZ"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rPr>
              <a:t>حسب درجة الأهمية:</a:t>
            </a:r>
            <a:endParaRPr kumimoji="0" lang="ar-SA"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وتقسم بدورها </a:t>
            </a:r>
            <a:r>
              <a:rPr kumimoji="0" lang="ar-DZ" sz="24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الى</a:t>
            </a: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سلع ضرورية التي لا يمكن الاستغناء عنها مثل الحليب والدقيق الدواء ...... وسلع كمالية هي التي يمكن الاستغناء عنها دون التعرض لأي خطر مثل المجوهرات .....</a:t>
            </a:r>
            <a:endParaRPr lang="ar-SA" sz="2400" dirty="0" smtClean="0">
              <a:latin typeface="Sakkal Majalla" pitchFamily="2" charset="-78"/>
              <a:ea typeface="Calibri" pitchFamily="34" charset="0"/>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SA"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rPr>
              <a:t>4.</a:t>
            </a:r>
            <a:r>
              <a:rPr kumimoji="0" lang="ar-SA" sz="2400" b="0" i="0" u="none" strike="noStrike" cap="none" normalizeH="0" dirty="0" smtClean="0">
                <a:ln>
                  <a:noFill/>
                </a:ln>
                <a:solidFill>
                  <a:srgbClr val="C00000"/>
                </a:solidFill>
                <a:effectLst/>
                <a:latin typeface="Sakkal Majalla" pitchFamily="2" charset="-78"/>
                <a:ea typeface="Calibri" pitchFamily="34" charset="0"/>
                <a:cs typeface="Sakkal Majalla" pitchFamily="2" charset="-78"/>
              </a:rPr>
              <a:t> </a:t>
            </a:r>
            <a:r>
              <a:rPr kumimoji="0" lang="ar-DZ"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rPr>
              <a:t>حسب طبيعة العلاقة بين السلع: </a:t>
            </a:r>
            <a:endParaRPr kumimoji="0" lang="ar-SA" sz="2400" b="0" i="0" u="none" strike="noStrike" cap="none" normalizeH="0" baseline="0" dirty="0" smtClean="0">
              <a:ln>
                <a:noFill/>
              </a:ln>
              <a:solidFill>
                <a:srgbClr val="C00000"/>
              </a:solidFill>
              <a:effectLst/>
              <a:latin typeface="Sakkal Majalla" pitchFamily="2" charset="-78"/>
              <a:ea typeface="Calibri" pitchFamily="34" charset="0"/>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tabLst/>
            </a:pP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وفق لهذا المعيار تقسم إلى سلعة تنافسية وسلع متكاملة حيت تعتبر سلع متنافسة أي إشباع الحاجة من السلعة الأول دون زوال الحاجة إلى السلعة الثانية مثل الشاي والقهوة . ونقول عن سلعتين متكاملتين لا يتم الإشباع الحاجة من احدهم إلا بوجود السلعة الأخرى مثل السيارة </a:t>
            </a:r>
            <a:r>
              <a:rPr kumimoji="0" lang="ar-DZ" sz="24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و</a:t>
            </a: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البنزين </a:t>
            </a:r>
            <a:r>
              <a:rPr kumimoji="0" lang="ar-DZ" sz="24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او</a:t>
            </a:r>
            <a:r>
              <a:rPr kumimoji="0" lang="ar-DZ"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القهوة والسكر</a:t>
            </a:r>
            <a:r>
              <a:rPr kumimoji="0" lang="fr-FR" sz="24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fr-FR" sz="2400" b="0" i="0" u="none" strike="noStrike" cap="none" normalizeH="0" baseline="0" dirty="0" smtClean="0">
                <a:ln>
                  <a:noFill/>
                </a:ln>
                <a:solidFill>
                  <a:schemeClr val="tx1"/>
                </a:solidFill>
                <a:effectLst/>
                <a:latin typeface="Sakkal Majalla" pitchFamily="2" charset="-78"/>
                <a:cs typeface="Sakkal Majalla" pitchFamily="2" charset="-78"/>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000396" y="428604"/>
            <a:ext cx="250029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163" algn="r" defTabSz="914400" rtl="1" eaLnBrk="1" fontAlgn="base" latinLnBrk="0" hangingPunct="1">
              <a:lnSpc>
                <a:spcPct val="100000"/>
              </a:lnSpc>
              <a:spcBef>
                <a:spcPct val="0"/>
              </a:spcBef>
              <a:spcAft>
                <a:spcPct val="0"/>
              </a:spcAft>
              <a:buClrTx/>
              <a:buSzTx/>
              <a:buFont typeface="+mj-lt"/>
              <a:buAutoNum type="romanUcPeriod" startAt="2"/>
              <a:tabLst/>
            </a:pPr>
            <a:r>
              <a:rPr kumimoji="0" lang="ar-DZ" sz="2800" b="1" i="0" u="sng"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النشاط الاقتصادي</a:t>
            </a:r>
            <a:endParaRPr kumimoji="0" lang="ar-DZ" sz="2800" b="1" i="0" u="none" strike="noStrike" cap="none" normalizeH="0" baseline="0" dirty="0" smtClean="0">
              <a:ln>
                <a:noFill/>
              </a:ln>
              <a:solidFill>
                <a:srgbClr val="FF0000"/>
              </a:solidFill>
              <a:effectLst/>
              <a:latin typeface="Sakkal Majalla" pitchFamily="2" charset="-78"/>
              <a:cs typeface="Sakkal Majalla" pitchFamily="2" charset="-78"/>
            </a:endParaRPr>
          </a:p>
        </p:txBody>
      </p:sp>
      <p:pic>
        <p:nvPicPr>
          <p:cNvPr id="10242" name="Picture 2" descr="C:\Users\salhi\Desktop\3121035001.jpg"/>
          <p:cNvPicPr>
            <a:picLocks noChangeAspect="1" noChangeArrowheads="1"/>
          </p:cNvPicPr>
          <p:nvPr/>
        </p:nvPicPr>
        <p:blipFill>
          <a:blip r:embed="rId2"/>
          <a:srcRect/>
          <a:stretch>
            <a:fillRect/>
          </a:stretch>
        </p:blipFill>
        <p:spPr bwMode="auto">
          <a:xfrm>
            <a:off x="2357422" y="4286256"/>
            <a:ext cx="3952876" cy="2381250"/>
          </a:xfrm>
          <a:prstGeom prst="rect">
            <a:avLst/>
          </a:prstGeom>
          <a:noFill/>
        </p:spPr>
      </p:pic>
      <p:pic>
        <p:nvPicPr>
          <p:cNvPr id="10243" name="Picture 3" descr="C:\Users\salhi\Desktop\زيادة-الطاقة-الانتاجية-فى-العمل.jpg"/>
          <p:cNvPicPr>
            <a:picLocks noChangeAspect="1" noChangeArrowheads="1"/>
          </p:cNvPicPr>
          <p:nvPr/>
        </p:nvPicPr>
        <p:blipFill>
          <a:blip r:embed="rId3"/>
          <a:srcRect/>
          <a:stretch>
            <a:fillRect/>
          </a:stretch>
        </p:blipFill>
        <p:spPr bwMode="auto">
          <a:xfrm>
            <a:off x="4572000" y="1285860"/>
            <a:ext cx="3992875" cy="2709861"/>
          </a:xfrm>
          <a:prstGeom prst="rect">
            <a:avLst/>
          </a:prstGeom>
          <a:noFill/>
        </p:spPr>
      </p:pic>
      <p:pic>
        <p:nvPicPr>
          <p:cNvPr id="10244" name="Picture 4" descr="C:\Users\salhi\Desktop\482051_139960.jpg"/>
          <p:cNvPicPr>
            <a:picLocks noChangeAspect="1" noChangeArrowheads="1"/>
          </p:cNvPicPr>
          <p:nvPr/>
        </p:nvPicPr>
        <p:blipFill>
          <a:blip r:embed="rId4"/>
          <a:srcRect/>
          <a:stretch>
            <a:fillRect/>
          </a:stretch>
        </p:blipFill>
        <p:spPr bwMode="auto">
          <a:xfrm>
            <a:off x="571472" y="1285860"/>
            <a:ext cx="3070279" cy="278924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643174" y="357166"/>
            <a:ext cx="2928926" cy="52322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Traditional Arabic" pitchFamily="18" charset="-78"/>
                <a:ea typeface="Calibri" pitchFamily="34" charset="0"/>
                <a:cs typeface="Traditional Arabic" pitchFamily="18" charset="-78"/>
              </a:rPr>
              <a:t>مضمون النشاط الاقتصادي</a:t>
            </a:r>
            <a:endParaRPr kumimoji="0" lang="ar-DZ" sz="2800" b="1" i="0" u="none" strike="noStrike" cap="none" normalizeH="0" baseline="0" dirty="0" smtClean="0">
              <a:ln>
                <a:noFill/>
              </a:ln>
              <a:solidFill>
                <a:srgbClr val="FF0000"/>
              </a:solidFill>
              <a:effectLst/>
              <a:latin typeface="Arial" pitchFamily="34" charset="0"/>
              <a:cs typeface="Arial" pitchFamily="34" charset="0"/>
            </a:endParaRPr>
          </a:p>
        </p:txBody>
      </p:sp>
      <p:sp>
        <p:nvSpPr>
          <p:cNvPr id="5" name="Rectangle 4"/>
          <p:cNvSpPr/>
          <p:nvPr/>
        </p:nvSpPr>
        <p:spPr>
          <a:xfrm>
            <a:off x="6463056" y="1928802"/>
            <a:ext cx="1733167"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r" rtl="1"/>
            <a:r>
              <a:rPr lang="ar-SA" sz="2400" dirty="0" smtClean="0"/>
              <a:t>1. </a:t>
            </a:r>
            <a:r>
              <a:rPr lang="ar-DZ" sz="2400" dirty="0" smtClean="0"/>
              <a:t>عملية </a:t>
            </a:r>
            <a:r>
              <a:rPr lang="ar-DZ" sz="2400" dirty="0" smtClean="0"/>
              <a:t>الإنتاج</a:t>
            </a:r>
            <a:endParaRPr lang="fr-FR" sz="2400" dirty="0"/>
          </a:p>
        </p:txBody>
      </p:sp>
      <p:sp>
        <p:nvSpPr>
          <p:cNvPr id="6" name="Rectangle 5"/>
          <p:cNvSpPr/>
          <p:nvPr/>
        </p:nvSpPr>
        <p:spPr>
          <a:xfrm>
            <a:off x="3427273" y="1928802"/>
            <a:ext cx="1787669"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r" rtl="1"/>
            <a:r>
              <a:rPr lang="ar-SA" sz="2400" dirty="0" smtClean="0"/>
              <a:t>2. </a:t>
            </a:r>
            <a:r>
              <a:rPr lang="ar-DZ" sz="2400" dirty="0" smtClean="0"/>
              <a:t>عملية المبادلة</a:t>
            </a:r>
            <a:endParaRPr lang="fr-FR" sz="2400" dirty="0"/>
          </a:p>
        </p:txBody>
      </p:sp>
      <p:sp>
        <p:nvSpPr>
          <p:cNvPr id="7" name="Rectangle 6"/>
          <p:cNvSpPr/>
          <p:nvPr/>
        </p:nvSpPr>
        <p:spPr>
          <a:xfrm>
            <a:off x="609876" y="1928802"/>
            <a:ext cx="2068194" cy="46166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r" rtl="1"/>
            <a:r>
              <a:rPr lang="ar-SA" sz="2400" dirty="0" smtClean="0"/>
              <a:t>3. </a:t>
            </a:r>
            <a:r>
              <a:rPr lang="ar-DZ" sz="2400" dirty="0" smtClean="0"/>
              <a:t>عملية </a:t>
            </a:r>
            <a:r>
              <a:rPr lang="ar-DZ" sz="2400" dirty="0" smtClean="0"/>
              <a:t>الاستهلاك</a:t>
            </a:r>
            <a:endParaRPr lang="fr-FR" sz="2400" dirty="0"/>
          </a:p>
        </p:txBody>
      </p:sp>
      <p:cxnSp>
        <p:nvCxnSpPr>
          <p:cNvPr id="9" name="Connecteur droit avec flèche 8"/>
          <p:cNvCxnSpPr>
            <a:stCxn id="41985" idx="2"/>
            <a:endCxn id="7" idx="0"/>
          </p:cNvCxnSpPr>
          <p:nvPr/>
        </p:nvCxnSpPr>
        <p:spPr>
          <a:xfrm rot="5400000">
            <a:off x="2351597" y="172762"/>
            <a:ext cx="1048416" cy="24636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Connecteur droit avec flèche 10"/>
          <p:cNvCxnSpPr>
            <a:stCxn id="41985" idx="2"/>
            <a:endCxn id="6" idx="0"/>
          </p:cNvCxnSpPr>
          <p:nvPr/>
        </p:nvCxnSpPr>
        <p:spPr>
          <a:xfrm rot="16200000" flipH="1">
            <a:off x="3690164" y="1297858"/>
            <a:ext cx="1048416" cy="2134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Connecteur droit avec flèche 12"/>
          <p:cNvCxnSpPr>
            <a:stCxn id="41985" idx="2"/>
            <a:endCxn id="5" idx="0"/>
          </p:cNvCxnSpPr>
          <p:nvPr/>
        </p:nvCxnSpPr>
        <p:spPr>
          <a:xfrm rot="16200000" flipH="1">
            <a:off x="5194430" y="-206408"/>
            <a:ext cx="1048416" cy="32220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6143636" y="2857496"/>
            <a:ext cx="2500330" cy="364333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r" rtl="1"/>
            <a:r>
              <a:rPr lang="ar-DZ" sz="2800" dirty="0" smtClean="0">
                <a:latin typeface="Sakkal Majalla" pitchFamily="2" charset="-78"/>
                <a:cs typeface="Sakkal Majalla" pitchFamily="2" charset="-78"/>
              </a:rPr>
              <a:t>هي النشاط </a:t>
            </a:r>
            <a:r>
              <a:rPr lang="ar-DZ" sz="2800" dirty="0" smtClean="0">
                <a:latin typeface="Sakkal Majalla" pitchFamily="2" charset="-78"/>
                <a:cs typeface="Sakkal Majalla" pitchFamily="2" charset="-78"/>
              </a:rPr>
              <a:t>الذي</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يسمح </a:t>
            </a:r>
            <a:r>
              <a:rPr lang="ar-DZ" sz="2800" dirty="0" smtClean="0">
                <a:latin typeface="Sakkal Majalla" pitchFamily="2" charset="-78"/>
                <a:cs typeface="Sakkal Majalla" pitchFamily="2" charset="-78"/>
              </a:rPr>
              <a:t>بتوفير السلع والخدمات المرغوب فيها من </a:t>
            </a:r>
            <a:r>
              <a:rPr lang="ar-DZ" sz="2800" dirty="0" smtClean="0">
                <a:latin typeface="Sakkal Majalla" pitchFamily="2" charset="-78"/>
                <a:cs typeface="Sakkal Majalla" pitchFamily="2" charset="-78"/>
              </a:rPr>
              <a:t>قبل</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الأشخاص</a:t>
            </a:r>
            <a:r>
              <a:rPr lang="ar-DZ" sz="2800" dirty="0" smtClean="0">
                <a:latin typeface="Sakkal Majalla" pitchFamily="2" charset="-78"/>
                <a:cs typeface="Sakkal Majalla" pitchFamily="2" charset="-78"/>
              </a:rPr>
              <a:t>.</a:t>
            </a:r>
            <a:endParaRPr lang="fr-FR" sz="2800" dirty="0" smtClean="0">
              <a:latin typeface="Sakkal Majalla" pitchFamily="2" charset="-78"/>
              <a:cs typeface="Sakkal Majalla" pitchFamily="2" charset="-78"/>
            </a:endParaRPr>
          </a:p>
          <a:p>
            <a:pPr algn="r" rtl="1"/>
            <a:r>
              <a:rPr lang="ar-DZ" sz="2800" dirty="0" smtClean="0">
                <a:latin typeface="Sakkal Majalla" pitchFamily="2" charset="-78"/>
                <a:cs typeface="Sakkal Majalla" pitchFamily="2" charset="-78"/>
              </a:rPr>
              <a:t>أو هي عملية</a:t>
            </a:r>
            <a:r>
              <a:rPr lang="ar-SA" sz="2800" dirty="0" smtClean="0">
                <a:latin typeface="Sakkal Majalla" pitchFamily="2" charset="-78"/>
                <a:cs typeface="Sakkal Majalla" pitchFamily="2" charset="-78"/>
              </a:rPr>
              <a:t> مزج</a:t>
            </a:r>
            <a:r>
              <a:rPr lang="ar-SA" sz="2800" i="1" dirty="0" smtClean="0">
                <a:solidFill>
                  <a:srgbClr val="000033"/>
                </a:solidFill>
                <a:latin typeface="Sakkal Majalla" pitchFamily="2" charset="-78"/>
                <a:ea typeface="Times New Roman" pitchFamily="18" charset="0"/>
                <a:cs typeface="Sakkal Majalla" pitchFamily="2" charset="-78"/>
              </a:rPr>
              <a:t> </a:t>
            </a:r>
            <a:r>
              <a:rPr lang="ar-SA" sz="2800" i="1" dirty="0" smtClean="0">
                <a:solidFill>
                  <a:srgbClr val="000033"/>
                </a:solidFill>
                <a:latin typeface="Sakkal Majalla" pitchFamily="2" charset="-78"/>
                <a:ea typeface="Times New Roman" pitchFamily="18" charset="0"/>
                <a:cs typeface="Sakkal Majalla" pitchFamily="2" charset="-78"/>
              </a:rPr>
              <a:t>أهم عناصر الإنتاج: العمل – رأس المال – الأرض –</a:t>
            </a:r>
            <a:r>
              <a:rPr lang="ar-SA" sz="2800" i="1" dirty="0" smtClean="0">
                <a:solidFill>
                  <a:srgbClr val="000033"/>
                </a:solidFill>
                <a:latin typeface="Sakkal Majalla" pitchFamily="2" charset="-78"/>
                <a:ea typeface="Times New Roman" pitchFamily="18" charset="0"/>
                <a:cs typeface="Sakkal Majalla" pitchFamily="2" charset="-78"/>
              </a:rPr>
              <a:t>التنظيم.</a:t>
            </a:r>
            <a:endParaRPr lang="fr-FR" sz="2800" dirty="0" smtClean="0">
              <a:latin typeface="Sakkal Majalla" pitchFamily="2" charset="-78"/>
              <a:cs typeface="Sakkal Majalla" pitchFamily="2" charset="-78"/>
            </a:endParaRPr>
          </a:p>
          <a:p>
            <a:pPr algn="r"/>
            <a:endParaRPr lang="fr-FR" sz="2800" dirty="0">
              <a:latin typeface="Sakkal Majalla" pitchFamily="2" charset="-78"/>
              <a:cs typeface="Sakkal Majalla" pitchFamily="2" charset="-78"/>
            </a:endParaRPr>
          </a:p>
        </p:txBody>
      </p:sp>
      <p:sp>
        <p:nvSpPr>
          <p:cNvPr id="16" name="Rectangle 15"/>
          <p:cNvSpPr/>
          <p:nvPr/>
        </p:nvSpPr>
        <p:spPr>
          <a:xfrm>
            <a:off x="3000364" y="2857496"/>
            <a:ext cx="2714644" cy="3643338"/>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r" rtl="1"/>
            <a:r>
              <a:rPr lang="ar-DZ" sz="2800" dirty="0" smtClean="0">
                <a:latin typeface="Sakkal Majalla" pitchFamily="2" charset="-78"/>
                <a:cs typeface="Sakkal Majalla" pitchFamily="2" charset="-78"/>
              </a:rPr>
              <a:t>هي عملية التنازل على شيء مقابل الحصول على شيء آخر، أو هي بمثابة همزة وصل بين المنتج للسلعة ومستهلكها.  كما يمكن أن تتم العملية من خلال وسطاء ( تجار الجملة والتجزئة</a:t>
            </a:r>
            <a:r>
              <a:rPr lang="ar-DZ" sz="2400" dirty="0" smtClean="0">
                <a:latin typeface="Sakkal Majalla" pitchFamily="2" charset="-78"/>
                <a:cs typeface="Sakkal Majalla" pitchFamily="2" charset="-78"/>
              </a:rPr>
              <a:t>).</a:t>
            </a:r>
            <a:endParaRPr lang="fr-FR" sz="2400" dirty="0">
              <a:latin typeface="Sakkal Majalla" pitchFamily="2" charset="-78"/>
              <a:cs typeface="Sakkal Majalla" pitchFamily="2" charset="-78"/>
            </a:endParaRPr>
          </a:p>
        </p:txBody>
      </p:sp>
      <p:sp>
        <p:nvSpPr>
          <p:cNvPr id="17" name="Rectangle 16"/>
          <p:cNvSpPr/>
          <p:nvPr/>
        </p:nvSpPr>
        <p:spPr>
          <a:xfrm>
            <a:off x="214282" y="2786058"/>
            <a:ext cx="2357454" cy="3714776"/>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r" rtl="1"/>
            <a:r>
              <a:rPr lang="ar-DZ" sz="2800" dirty="0" smtClean="0">
                <a:latin typeface="Sakkal Majalla" pitchFamily="2" charset="-78"/>
                <a:cs typeface="Sakkal Majalla" pitchFamily="2" charset="-78"/>
              </a:rPr>
              <a:t>عبارة عن نشاط الذي يسمح للفرد أو الجماعة باستعمال السلع والخدمات بهدف إشباع حاجاتهم.</a:t>
            </a:r>
            <a:endParaRPr lang="fr-FR" sz="2800" dirty="0">
              <a:latin typeface="Sakkal Majalla" pitchFamily="2" charset="-78"/>
              <a:cs typeface="Sakkal Majalla" pitchFamily="2" charset="-78"/>
            </a:endParaRPr>
          </a:p>
        </p:txBody>
      </p:sp>
      <p:cxnSp>
        <p:nvCxnSpPr>
          <p:cNvPr id="20" name="Connecteur droit avec flèche 19"/>
          <p:cNvCxnSpPr>
            <a:stCxn id="5" idx="2"/>
            <a:endCxn id="15" idx="0"/>
          </p:cNvCxnSpPr>
          <p:nvPr/>
        </p:nvCxnSpPr>
        <p:spPr>
          <a:xfrm rot="16200000" flipH="1">
            <a:off x="7128206" y="2591900"/>
            <a:ext cx="467029" cy="641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Connecteur droit avec flèche 22"/>
          <p:cNvCxnSpPr>
            <a:stCxn id="6" idx="2"/>
            <a:endCxn id="16" idx="0"/>
          </p:cNvCxnSpPr>
          <p:nvPr/>
        </p:nvCxnSpPr>
        <p:spPr>
          <a:xfrm rot="16200000" flipH="1">
            <a:off x="4105883" y="2605692"/>
            <a:ext cx="467029" cy="365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Connecteur droit avec flèche 29"/>
          <p:cNvCxnSpPr>
            <a:stCxn id="7" idx="2"/>
            <a:endCxn id="17" idx="0"/>
          </p:cNvCxnSpPr>
          <p:nvPr/>
        </p:nvCxnSpPr>
        <p:spPr>
          <a:xfrm rot="5400000">
            <a:off x="1320696" y="2462780"/>
            <a:ext cx="395591" cy="2509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488" y="428604"/>
            <a:ext cx="5865984" cy="369332"/>
          </a:xfrm>
          <a:prstGeom prst="rect">
            <a:avLst/>
          </a:prstGeom>
        </p:spPr>
        <p:txBody>
          <a:bodyPr wrap="square">
            <a:spAutoFit/>
          </a:bodyPr>
          <a:lstStyle/>
          <a:p>
            <a:pPr algn="r" rtl="1"/>
            <a:r>
              <a:rPr lang="ar-DZ" dirty="0" smtClean="0">
                <a:solidFill>
                  <a:srgbClr val="FF0000"/>
                </a:solidFill>
              </a:rPr>
              <a:t>تمارين</a:t>
            </a:r>
            <a:r>
              <a:rPr lang="ar-SA" dirty="0" smtClean="0"/>
              <a:t> </a:t>
            </a:r>
            <a:r>
              <a:rPr lang="ar-DZ" dirty="0" smtClean="0"/>
              <a:t>: </a:t>
            </a:r>
            <a:r>
              <a:rPr lang="ar-DZ" dirty="0" smtClean="0"/>
              <a:t>صنف مختلف الخيرات الاقتصادية في الجدول الأتي:</a:t>
            </a:r>
            <a:endParaRPr lang="fr-FR" dirty="0"/>
          </a:p>
        </p:txBody>
      </p:sp>
      <p:graphicFrame>
        <p:nvGraphicFramePr>
          <p:cNvPr id="5" name="Tableau 4"/>
          <p:cNvGraphicFramePr>
            <a:graphicFrameLocks noGrp="1"/>
          </p:cNvGraphicFramePr>
          <p:nvPr/>
        </p:nvGraphicFramePr>
        <p:xfrm>
          <a:off x="203730" y="2607762"/>
          <a:ext cx="8440236" cy="1747494"/>
        </p:xfrm>
        <a:graphic>
          <a:graphicData uri="http://schemas.openxmlformats.org/drawingml/2006/table">
            <a:tbl>
              <a:tblPr rtl="1"/>
              <a:tblGrid>
                <a:gridCol w="1067687"/>
                <a:gridCol w="965700"/>
                <a:gridCol w="795986"/>
                <a:gridCol w="1042190"/>
                <a:gridCol w="1097966"/>
                <a:gridCol w="1080220"/>
                <a:gridCol w="1222184"/>
                <a:gridCol w="1168303"/>
              </a:tblGrid>
              <a:tr h="561936">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الاستهلاكية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الإنتاجية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المعمرة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الغير المعمرة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الضرورية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الكمالية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المتنافسة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المتكاملة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6558">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00034" y="1000108"/>
            <a:ext cx="8001056"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DZ" sz="2800" dirty="0" smtClean="0">
                <a:latin typeface="Sakkal Majalla" pitchFamily="2" charset="-78"/>
                <a:cs typeface="Sakkal Majalla" pitchFamily="2" charset="-78"/>
              </a:rPr>
              <a:t>الخبز</a:t>
            </a:r>
            <a:r>
              <a:rPr lang="ar-DZ" sz="2800" dirty="0" smtClean="0">
                <a:latin typeface="Sakkal Majalla" pitchFamily="2" charset="-78"/>
                <a:cs typeface="Sakkal Majalla" pitchFamily="2" charset="-78"/>
              </a:rPr>
              <a:t>،</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البنزين</a:t>
            </a:r>
            <a:r>
              <a:rPr lang="ar-DZ"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الفواكه، </a:t>
            </a:r>
            <a:r>
              <a:rPr lang="ar-DZ" sz="2800" dirty="0" smtClean="0">
                <a:latin typeface="Sakkal Majalla" pitchFamily="2" charset="-78"/>
                <a:cs typeface="Sakkal Majalla" pitchFamily="2" charset="-78"/>
              </a:rPr>
              <a:t>التلفاز</a:t>
            </a:r>
            <a:r>
              <a:rPr lang="ar-DZ" sz="2800" dirty="0" smtClean="0">
                <a:latin typeface="Sakkal Majalla" pitchFamily="2" charset="-78"/>
                <a:cs typeface="Sakkal Majalla" pitchFamily="2" charset="-78"/>
              </a:rPr>
              <a:t>،</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القهوة </a:t>
            </a:r>
            <a:r>
              <a:rPr lang="ar-DZ" sz="2800" dirty="0" smtClean="0">
                <a:latin typeface="Sakkal Majalla" pitchFamily="2" charset="-78"/>
                <a:cs typeface="Sakkal Majalla" pitchFamily="2" charset="-78"/>
              </a:rPr>
              <a:t>والسكر</a:t>
            </a:r>
            <a:r>
              <a:rPr lang="ar-DZ" sz="2800" dirty="0" smtClean="0">
                <a:latin typeface="Sakkal Majalla" pitchFamily="2" charset="-78"/>
                <a:cs typeface="Sakkal Majalla" pitchFamily="2" charset="-78"/>
              </a:rPr>
              <a:t>،</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الثلاجة،</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معدات</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النقل،</a:t>
            </a:r>
            <a:r>
              <a:rPr lang="ar-SA" sz="2800" dirty="0" smtClean="0">
                <a:latin typeface="Sakkal Majalla" pitchFamily="2" charset="-78"/>
                <a:cs typeface="Sakkal Majalla" pitchFamily="2" charset="-78"/>
              </a:rPr>
              <a:t> اللباس</a:t>
            </a:r>
            <a:r>
              <a:rPr lang="ar-DZ" sz="2800" dirty="0" smtClean="0">
                <a:latin typeface="Sakkal Majalla" pitchFamily="2" charset="-78"/>
                <a:cs typeface="Sakkal Majalla" pitchFamily="2" charset="-78"/>
              </a:rPr>
              <a:t>،</a:t>
            </a:r>
            <a:r>
              <a:rPr lang="ar-SA" sz="2800" dirty="0" smtClean="0">
                <a:latin typeface="Sakkal Majalla" pitchFamily="2" charset="-78"/>
                <a:cs typeface="Sakkal Majalla" pitchFamily="2" charset="-78"/>
              </a:rPr>
              <a:t> تجهيزات، السيارة، الدقيق، المجوهرات، اللوحة الزينة، الشاي، </a:t>
            </a:r>
            <a:r>
              <a:rPr lang="ar-DZ" sz="2800" dirty="0" smtClean="0">
                <a:latin typeface="Sakkal Majalla" pitchFamily="2" charset="-78"/>
                <a:cs typeface="Sakkal Majalla" pitchFamily="2" charset="-78"/>
              </a:rPr>
              <a:t>الدواء،</a:t>
            </a:r>
            <a:r>
              <a:rPr lang="ar-SA" sz="2800" dirty="0" smtClean="0">
                <a:latin typeface="Sakkal Majalla" pitchFamily="2" charset="-78"/>
                <a:cs typeface="Sakkal Majalla" pitchFamily="2" charset="-78"/>
              </a:rPr>
              <a:t> </a:t>
            </a:r>
            <a:r>
              <a:rPr lang="ar-DZ" sz="2800" dirty="0" smtClean="0">
                <a:latin typeface="Sakkal Majalla" pitchFamily="2" charset="-78"/>
                <a:cs typeface="Sakkal Majalla" pitchFamily="2" charset="-78"/>
              </a:rPr>
              <a:t>الحليب</a:t>
            </a:r>
            <a:r>
              <a:rPr lang="ar-DZ" sz="2800" dirty="0" smtClean="0">
                <a:latin typeface="Sakkal Majalla" pitchFamily="2" charset="-78"/>
                <a:cs typeface="Sakkal Majalla" pitchFamily="2" charset="-78"/>
              </a:rPr>
              <a:t>.</a:t>
            </a:r>
            <a:endParaRPr lang="fr-FR" sz="2800" dirty="0">
              <a:latin typeface="Sakkal Majalla" pitchFamily="2" charset="-78"/>
              <a:cs typeface="Sakkal Majalla"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4612" y="571480"/>
            <a:ext cx="290015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خطة الدرس</a:t>
            </a:r>
            <a:endPar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ZoneTexte 4"/>
          <p:cNvSpPr txBox="1"/>
          <p:nvPr/>
        </p:nvSpPr>
        <p:spPr>
          <a:xfrm>
            <a:off x="8143900" y="5715016"/>
            <a:ext cx="785818" cy="584776"/>
          </a:xfrm>
          <a:prstGeom prst="rect">
            <a:avLst/>
          </a:prstGeom>
          <a:noFill/>
        </p:spPr>
        <p:txBody>
          <a:bodyPr wrap="square" rtlCol="0">
            <a:spAutoFit/>
          </a:bodyPr>
          <a:lstStyle/>
          <a:p>
            <a:r>
              <a:rPr lang="ar-DZ" sz="3200" dirty="0" smtClean="0">
                <a:ln w="18415" cmpd="sng">
                  <a:solidFill>
                    <a:srgbClr val="FFFFFF"/>
                  </a:solidFill>
                  <a:prstDash val="solid"/>
                </a:ln>
                <a:effectLst>
                  <a:outerShdw blurRad="63500" dir="3600000" algn="tl" rotWithShape="0">
                    <a:srgbClr val="000000">
                      <a:alpha val="70000"/>
                    </a:srgbClr>
                  </a:outerShdw>
                </a:effectLst>
              </a:rPr>
              <a:t>0</a:t>
            </a:r>
            <a:r>
              <a:rPr lang="ar-SA" sz="3200" dirty="0" smtClean="0">
                <a:ln w="18415" cmpd="sng">
                  <a:solidFill>
                    <a:srgbClr val="FFFFFF"/>
                  </a:solidFill>
                  <a:prstDash val="solid"/>
                </a:ln>
                <a:effectLst>
                  <a:outerShdw blurRad="63500" dir="3600000" algn="tl" rotWithShape="0">
                    <a:srgbClr val="000000">
                      <a:alpha val="70000"/>
                    </a:srgbClr>
                  </a:outerShdw>
                </a:effectLst>
              </a:rPr>
              <a:t>1</a:t>
            </a:r>
            <a:endParaRPr lang="fr-FR" sz="3200" dirty="0">
              <a:ln w="18415" cmpd="sng">
                <a:solidFill>
                  <a:srgbClr val="FFFFFF"/>
                </a:solidFill>
                <a:prstDash val="solid"/>
              </a:ln>
              <a:effectLst>
                <a:outerShdw blurRad="63500" dir="3600000" algn="tl" rotWithShape="0">
                  <a:srgbClr val="000000">
                    <a:alpha val="70000"/>
                  </a:srgbClr>
                </a:outerShdw>
              </a:effectLst>
            </a:endParaRPr>
          </a:p>
        </p:txBody>
      </p:sp>
      <p:graphicFrame>
        <p:nvGraphicFramePr>
          <p:cNvPr id="7" name="Tableau 6"/>
          <p:cNvGraphicFramePr>
            <a:graphicFrameLocks noGrp="1"/>
          </p:cNvGraphicFramePr>
          <p:nvPr/>
        </p:nvGraphicFramePr>
        <p:xfrm>
          <a:off x="1142976" y="1857364"/>
          <a:ext cx="6477024" cy="4052824"/>
        </p:xfrm>
        <a:graphic>
          <a:graphicData uri="http://schemas.openxmlformats.org/drawingml/2006/table">
            <a:tbl>
              <a:tblPr>
                <a:tableStyleId>{327F97BB-C833-4FB7-BDE5-3F7075034690}</a:tableStyleId>
              </a:tblPr>
              <a:tblGrid>
                <a:gridCol w="6477024"/>
              </a:tblGrid>
              <a:tr h="3429024">
                <a:tc>
                  <a:txBody>
                    <a:bodyPr/>
                    <a:lstStyle/>
                    <a:p>
                      <a:pPr marL="342900" lvl="0" indent="-342900" algn="r" rtl="1">
                        <a:lnSpc>
                          <a:spcPct val="115000"/>
                        </a:lnSpc>
                        <a:spcAft>
                          <a:spcPts val="0"/>
                        </a:spcAft>
                        <a:buFont typeface="+mj-lt"/>
                        <a:buAutoNum type="arabicPeriod"/>
                      </a:pPr>
                      <a:r>
                        <a:rPr lang="ar-SA" sz="3200" dirty="0">
                          <a:solidFill>
                            <a:srgbClr val="FF0000"/>
                          </a:solidFill>
                        </a:rPr>
                        <a:t>المشكلة الاقتصادية.</a:t>
                      </a:r>
                      <a:endParaRPr lang="fr-FR" sz="2400" dirty="0">
                        <a:solidFill>
                          <a:srgbClr val="FF0000"/>
                        </a:solidFill>
                      </a:endParaRPr>
                    </a:p>
                    <a:p>
                      <a:pPr marL="342900" lvl="0" indent="-342900" algn="r" rtl="1">
                        <a:lnSpc>
                          <a:spcPct val="115000"/>
                        </a:lnSpc>
                        <a:spcAft>
                          <a:spcPts val="0"/>
                        </a:spcAft>
                        <a:buFont typeface="Symbol"/>
                        <a:buChar char=""/>
                      </a:pPr>
                      <a:r>
                        <a:rPr lang="ar-SA" sz="3200" dirty="0">
                          <a:solidFill>
                            <a:schemeClr val="tx1"/>
                          </a:solidFill>
                        </a:rPr>
                        <a:t>مفهوم المشكلة الاقتصادية.</a:t>
                      </a:r>
                      <a:endParaRPr lang="fr-FR" sz="2400" dirty="0">
                        <a:solidFill>
                          <a:schemeClr val="tx1"/>
                        </a:solidFill>
                      </a:endParaRPr>
                    </a:p>
                    <a:p>
                      <a:pPr marL="342900" lvl="0" indent="-342900" algn="r" rtl="1">
                        <a:lnSpc>
                          <a:spcPct val="115000"/>
                        </a:lnSpc>
                        <a:spcAft>
                          <a:spcPts val="0"/>
                        </a:spcAft>
                        <a:buFont typeface="Symbol"/>
                        <a:buChar char=""/>
                      </a:pPr>
                      <a:r>
                        <a:rPr lang="ar-SA" sz="3200" dirty="0">
                          <a:solidFill>
                            <a:schemeClr val="tx1"/>
                          </a:solidFill>
                        </a:rPr>
                        <a:t>الحاجات.</a:t>
                      </a:r>
                      <a:endParaRPr lang="fr-FR" sz="2400" dirty="0">
                        <a:solidFill>
                          <a:schemeClr val="tx1"/>
                        </a:solidFill>
                      </a:endParaRPr>
                    </a:p>
                    <a:p>
                      <a:pPr marL="342900" lvl="0" indent="-342900" algn="r" rtl="1">
                        <a:lnSpc>
                          <a:spcPct val="115000"/>
                        </a:lnSpc>
                        <a:spcAft>
                          <a:spcPts val="0"/>
                        </a:spcAft>
                        <a:buFont typeface="Symbol"/>
                        <a:buChar char=""/>
                      </a:pPr>
                      <a:r>
                        <a:rPr lang="ar-SA" sz="3200" dirty="0">
                          <a:solidFill>
                            <a:schemeClr val="tx1"/>
                          </a:solidFill>
                        </a:rPr>
                        <a:t>الخيرات.</a:t>
                      </a:r>
                      <a:endParaRPr lang="fr-FR" sz="2400" dirty="0">
                        <a:solidFill>
                          <a:schemeClr val="tx1"/>
                        </a:solidFill>
                      </a:endParaRPr>
                    </a:p>
                    <a:p>
                      <a:pPr marL="342900" lvl="0" indent="-342900" algn="r" rtl="1">
                        <a:lnSpc>
                          <a:spcPct val="115000"/>
                        </a:lnSpc>
                        <a:spcAft>
                          <a:spcPts val="0"/>
                        </a:spcAft>
                        <a:buFont typeface="+mj-lt"/>
                        <a:buNone/>
                      </a:pPr>
                      <a:r>
                        <a:rPr lang="ar-SA" sz="3200" dirty="0" smtClean="0">
                          <a:solidFill>
                            <a:srgbClr val="FF0000"/>
                          </a:solidFill>
                        </a:rPr>
                        <a:t>2.     النشاط </a:t>
                      </a:r>
                      <a:r>
                        <a:rPr lang="ar-SA" sz="3200" dirty="0">
                          <a:solidFill>
                            <a:srgbClr val="FF0000"/>
                          </a:solidFill>
                        </a:rPr>
                        <a:t>الاقتصادي.</a:t>
                      </a:r>
                      <a:endParaRPr lang="fr-FR" sz="2400" dirty="0">
                        <a:solidFill>
                          <a:srgbClr val="FF0000"/>
                        </a:solidFill>
                      </a:endParaRPr>
                    </a:p>
                    <a:p>
                      <a:pPr marL="342900" lvl="0" indent="-342900" algn="r" rtl="1">
                        <a:lnSpc>
                          <a:spcPct val="115000"/>
                        </a:lnSpc>
                        <a:spcAft>
                          <a:spcPts val="1000"/>
                        </a:spcAft>
                        <a:buFont typeface="Symbol"/>
                        <a:buChar char=""/>
                      </a:pPr>
                      <a:r>
                        <a:rPr lang="ar-SA" sz="3200" dirty="0">
                          <a:solidFill>
                            <a:schemeClr val="tx1"/>
                          </a:solidFill>
                        </a:rPr>
                        <a:t>تعريف النشاط الاقتصادي</a:t>
                      </a:r>
                      <a:r>
                        <a:rPr lang="ar-SA" sz="3200" dirty="0" smtClean="0">
                          <a:solidFill>
                            <a:schemeClr val="tx1"/>
                          </a:solidFill>
                        </a:rPr>
                        <a:t>.</a:t>
                      </a:r>
                    </a:p>
                    <a:p>
                      <a:pPr marL="342900" lvl="0" indent="-342900" algn="r" rtl="1">
                        <a:lnSpc>
                          <a:spcPct val="115000"/>
                        </a:lnSpc>
                        <a:spcAft>
                          <a:spcPts val="1000"/>
                        </a:spcAft>
                        <a:buFont typeface="Symbol"/>
                        <a:buChar char=""/>
                      </a:pPr>
                      <a:r>
                        <a:rPr kumimoji="0" lang="ar-SA" sz="3200" b="0" kern="1200" dirty="0" smtClean="0">
                          <a:solidFill>
                            <a:schemeClr val="tx1"/>
                          </a:solidFill>
                          <a:latin typeface="+mn-lt"/>
                          <a:ea typeface="+mn-ea"/>
                          <a:cs typeface="+mn-cs"/>
                        </a:rPr>
                        <a:t>مضمون النشاط الاقتصادي.</a:t>
                      </a:r>
                      <a:endParaRPr lang="fr-FR" sz="4000" b="0" dirty="0">
                        <a:solidFill>
                          <a:schemeClr val="tx1"/>
                        </a:solidFill>
                        <a:latin typeface="Sakkal Majalla" pitchFamily="2" charset="-78"/>
                        <a:ea typeface="Calibri"/>
                        <a:cs typeface="Sakkal Majalla" pitchFamily="2" charset="-78"/>
                      </a:endParaRPr>
                    </a:p>
                  </a:txBody>
                  <a:tcPr marL="89535" marR="89535" marT="0" marB="0"/>
                </a:tc>
              </a:tr>
            </a:tbl>
          </a:graphicData>
        </a:graphic>
      </p:graphicFrame>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203730" y="2250572"/>
          <a:ext cx="8440236" cy="1892808"/>
        </p:xfrm>
        <a:graphic>
          <a:graphicData uri="http://schemas.openxmlformats.org/drawingml/2006/table">
            <a:tbl>
              <a:tblPr rtl="1"/>
              <a:tblGrid>
                <a:gridCol w="1067687"/>
                <a:gridCol w="965700"/>
                <a:gridCol w="795986"/>
                <a:gridCol w="1042190"/>
                <a:gridCol w="1097966"/>
                <a:gridCol w="1080220"/>
                <a:gridCol w="1222184"/>
                <a:gridCol w="1168303"/>
              </a:tblGrid>
              <a:tr h="500066">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الاستهلاكية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الإنتاجية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المعمرة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الغير المعمرة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الضرورية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الكمالية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المتنافسة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1800" b="1" dirty="0">
                          <a:latin typeface="Sakkal Majalla" pitchFamily="2" charset="-78"/>
                          <a:ea typeface="Calibri"/>
                          <a:cs typeface="Sakkal Majalla" pitchFamily="2" charset="-78"/>
                        </a:rPr>
                        <a:t>السلع المتكاملة</a:t>
                      </a:r>
                      <a:endParaRPr lang="fr-FR" sz="1100" b="1"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660">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الخبز اللباس التلفاز </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معدات النقل  تجهيزات</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الثلاجة التلفاز  السيارة </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الخبز الفاكهة </a:t>
                      </a:r>
                      <a:r>
                        <a:rPr lang="ar-SA" sz="2400" dirty="0" err="1" smtClean="0">
                          <a:latin typeface="Sakkal Majalla" pitchFamily="2" charset="-78"/>
                          <a:ea typeface="Calibri"/>
                          <a:cs typeface="Sakkal Majalla" pitchFamily="2" charset="-78"/>
                        </a:rPr>
                        <a:t>النزين</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الحليب الدقيق الدواء </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المجوهرات</a:t>
                      </a:r>
                      <a:r>
                        <a:rPr lang="ar-SA" sz="2400" baseline="0" dirty="0" smtClean="0">
                          <a:latin typeface="Sakkal Majalla" pitchFamily="2" charset="-78"/>
                          <a:ea typeface="Calibri"/>
                          <a:cs typeface="Sakkal Majalla" pitchFamily="2" charset="-78"/>
                        </a:rPr>
                        <a:t> </a:t>
                      </a:r>
                      <a:r>
                        <a:rPr lang="ar-SA" sz="2400" baseline="0" dirty="0" err="1" smtClean="0">
                          <a:latin typeface="Sakkal Majalla" pitchFamily="2" charset="-78"/>
                          <a:ea typeface="Calibri"/>
                          <a:cs typeface="Sakkal Majalla" pitchFamily="2" charset="-78"/>
                        </a:rPr>
                        <a:t>و</a:t>
                      </a:r>
                      <a:r>
                        <a:rPr lang="ar-SA" sz="2400" baseline="0" dirty="0" smtClean="0">
                          <a:latin typeface="Sakkal Majalla" pitchFamily="2" charset="-78"/>
                          <a:ea typeface="Calibri"/>
                          <a:cs typeface="Sakkal Majalla" pitchFamily="2" charset="-78"/>
                        </a:rPr>
                        <a:t> اللوحة الزيتية</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الشاي </a:t>
                      </a:r>
                      <a:r>
                        <a:rPr lang="ar-SA" sz="2400" dirty="0" err="1" smtClean="0">
                          <a:latin typeface="Sakkal Majalla" pitchFamily="2" charset="-78"/>
                          <a:ea typeface="Calibri"/>
                          <a:cs typeface="Sakkal Majalla" pitchFamily="2" charset="-78"/>
                        </a:rPr>
                        <a:t>و</a:t>
                      </a:r>
                      <a:r>
                        <a:rPr lang="ar-SA" sz="2400" dirty="0" smtClean="0">
                          <a:latin typeface="Sakkal Majalla" pitchFamily="2" charset="-78"/>
                          <a:ea typeface="Calibri"/>
                          <a:cs typeface="Sakkal Majalla" pitchFamily="2" charset="-78"/>
                        </a:rPr>
                        <a:t> القهوة </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dirty="0" smtClean="0">
                          <a:latin typeface="Sakkal Majalla" pitchFamily="2" charset="-78"/>
                          <a:ea typeface="Calibri"/>
                          <a:cs typeface="Sakkal Majalla" pitchFamily="2" charset="-78"/>
                        </a:rPr>
                        <a:t>القهوة</a:t>
                      </a:r>
                      <a:r>
                        <a:rPr lang="ar-SA" sz="2400" baseline="0" dirty="0" smtClean="0">
                          <a:latin typeface="Sakkal Majalla" pitchFamily="2" charset="-78"/>
                          <a:ea typeface="Calibri"/>
                          <a:cs typeface="Sakkal Majalla" pitchFamily="2" charset="-78"/>
                        </a:rPr>
                        <a:t> </a:t>
                      </a:r>
                      <a:r>
                        <a:rPr lang="ar-SA" sz="2400" baseline="0" dirty="0" err="1" smtClean="0">
                          <a:latin typeface="Sakkal Majalla" pitchFamily="2" charset="-78"/>
                          <a:ea typeface="Calibri"/>
                          <a:cs typeface="Sakkal Majalla" pitchFamily="2" charset="-78"/>
                        </a:rPr>
                        <a:t>و</a:t>
                      </a:r>
                      <a:r>
                        <a:rPr lang="ar-SA" sz="2400" baseline="0" dirty="0" smtClean="0">
                          <a:latin typeface="Sakkal Majalla" pitchFamily="2" charset="-78"/>
                          <a:ea typeface="Calibri"/>
                          <a:cs typeface="Sakkal Majalla" pitchFamily="2" charset="-78"/>
                        </a:rPr>
                        <a:t> السكر</a:t>
                      </a:r>
                      <a:endParaRPr lang="ar-DZ" sz="2400" dirty="0">
                        <a:latin typeface="Sakkal Majalla" pitchFamily="2" charset="-78"/>
                        <a:ea typeface="Calibri"/>
                        <a:cs typeface="Sakkal Majalla" pitchFamily="2" charset="-78"/>
                      </a:endParaRPr>
                    </a:p>
                  </a:txBody>
                  <a:tcPr marL="62761" marR="627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cer\Desktop\eco.PNG"/>
          <p:cNvPicPr>
            <a:picLocks noChangeAspect="1" noChangeArrowheads="1"/>
          </p:cNvPicPr>
          <p:nvPr/>
        </p:nvPicPr>
        <p:blipFill>
          <a:blip r:embed="rId2"/>
          <a:srcRect/>
          <a:stretch>
            <a:fillRect/>
          </a:stretch>
        </p:blipFill>
        <p:spPr bwMode="auto">
          <a:xfrm>
            <a:off x="1" y="1"/>
            <a:ext cx="9143999" cy="6857999"/>
          </a:xfrm>
          <a:prstGeom prst="rect">
            <a:avLst/>
          </a:prstGeom>
          <a:noFill/>
        </p:spPr>
      </p:pic>
      <p:sp>
        <p:nvSpPr>
          <p:cNvPr id="4" name="ZoneTexte 3"/>
          <p:cNvSpPr txBox="1"/>
          <p:nvPr/>
        </p:nvSpPr>
        <p:spPr>
          <a:xfrm>
            <a:off x="428596" y="2643182"/>
            <a:ext cx="11072890" cy="1200329"/>
          </a:xfrm>
          <a:prstGeom prst="rect">
            <a:avLst/>
          </a:prstGeom>
          <a:noFill/>
        </p:spPr>
        <p:txBody>
          <a:bodyPr wrap="square" rtlCol="0">
            <a:spAutoFit/>
          </a:bodyPr>
          <a:lstStyle/>
          <a:p>
            <a:r>
              <a:rPr lang="ar-DZ"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شكرا على حسن الاستماع </a:t>
            </a:r>
            <a:endParaRPr lang="fr-FR"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2052" y="785794"/>
            <a:ext cx="7467600" cy="642942"/>
          </a:xfrm>
        </p:spPr>
        <p:txBody>
          <a:bodyPr>
            <a:normAutofit/>
          </a:bodyPr>
          <a:lstStyle/>
          <a:p>
            <a:r>
              <a:rPr lang="ar-DZ" dirty="0" smtClean="0"/>
              <a:t>يعيش الإنسان في مجتمع </a:t>
            </a:r>
            <a:r>
              <a:rPr lang="ar-DZ" dirty="0" err="1" smtClean="0"/>
              <a:t>و</a:t>
            </a:r>
            <a:r>
              <a:rPr lang="ar-DZ" dirty="0" smtClean="0"/>
              <a:t> هو متنوع </a:t>
            </a:r>
            <a:r>
              <a:rPr lang="ar-DZ" dirty="0" err="1" smtClean="0"/>
              <a:t>و</a:t>
            </a:r>
            <a:r>
              <a:rPr lang="ar-DZ" dirty="0" smtClean="0"/>
              <a:t> متزايد الحاجات </a:t>
            </a:r>
            <a:endParaRPr lang="fr-FR" dirty="0"/>
          </a:p>
        </p:txBody>
      </p:sp>
      <p:sp>
        <p:nvSpPr>
          <p:cNvPr id="6" name="Rectangle 5"/>
          <p:cNvSpPr/>
          <p:nvPr/>
        </p:nvSpPr>
        <p:spPr>
          <a:xfrm>
            <a:off x="3643306" y="0"/>
            <a:ext cx="2175596"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DZ" sz="54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الوضعية </a:t>
            </a:r>
            <a:endParaRPr lang="fr-FR"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3" name="Picture 1" descr="C:\Users\salhi\Desktop\08-az-27-06-2014.jpg"/>
          <p:cNvPicPr>
            <a:picLocks noChangeAspect="1" noChangeArrowheads="1"/>
          </p:cNvPicPr>
          <p:nvPr/>
        </p:nvPicPr>
        <p:blipFill>
          <a:blip r:embed="rId2"/>
          <a:srcRect/>
          <a:stretch>
            <a:fillRect/>
          </a:stretch>
        </p:blipFill>
        <p:spPr bwMode="auto">
          <a:xfrm>
            <a:off x="214282" y="4000504"/>
            <a:ext cx="8572559" cy="2786082"/>
          </a:xfrm>
          <a:prstGeom prst="rect">
            <a:avLst/>
          </a:prstGeom>
          <a:noFill/>
        </p:spPr>
      </p:pic>
      <p:pic>
        <p:nvPicPr>
          <p:cNvPr id="8" name="Picture 2" descr="C:\Users\salhi\Desktop\810437341219.jpg"/>
          <p:cNvPicPr>
            <a:picLocks noChangeAspect="1" noChangeArrowheads="1"/>
          </p:cNvPicPr>
          <p:nvPr/>
        </p:nvPicPr>
        <p:blipFill>
          <a:blip r:embed="rId3"/>
          <a:srcRect/>
          <a:stretch>
            <a:fillRect/>
          </a:stretch>
        </p:blipFill>
        <p:spPr bwMode="auto">
          <a:xfrm>
            <a:off x="214282" y="1571612"/>
            <a:ext cx="8572560" cy="2357454"/>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052" y="214290"/>
            <a:ext cx="8443914" cy="642934"/>
          </a:xfrm>
        </p:spPr>
        <p:txBody>
          <a:bodyPr>
            <a:noAutofit/>
          </a:bodyPr>
          <a:lstStyle/>
          <a:p>
            <a:pPr algn="r" rtl="1"/>
            <a:r>
              <a:rPr lang="ar-DZ" sz="3600" dirty="0" smtClean="0">
                <a:solidFill>
                  <a:schemeClr val="tx1"/>
                </a:solidFill>
                <a:latin typeface="Sakkal Majalla" pitchFamily="2" charset="-78"/>
                <a:cs typeface="Sakkal Majalla" pitchFamily="2" charset="-78"/>
              </a:rPr>
              <a:t>فهو بحاجة إلى اللباس،</a:t>
            </a:r>
            <a:r>
              <a:rPr lang="ar-SA" sz="3600" dirty="0" smtClean="0">
                <a:solidFill>
                  <a:schemeClr val="tx1"/>
                </a:solidFill>
                <a:latin typeface="Sakkal Majalla" pitchFamily="2" charset="-78"/>
                <a:cs typeface="Sakkal Majalla" pitchFamily="2" charset="-78"/>
              </a:rPr>
              <a:t> </a:t>
            </a:r>
            <a:r>
              <a:rPr lang="ar-DZ" sz="3600" dirty="0" smtClean="0">
                <a:solidFill>
                  <a:schemeClr val="tx1"/>
                </a:solidFill>
                <a:latin typeface="Sakkal Majalla" pitchFamily="2" charset="-78"/>
                <a:cs typeface="Sakkal Majalla" pitchFamily="2" charset="-78"/>
              </a:rPr>
              <a:t>الغذاء،</a:t>
            </a:r>
            <a:r>
              <a:rPr lang="ar-SA" sz="3600" dirty="0" smtClean="0">
                <a:solidFill>
                  <a:schemeClr val="tx1"/>
                </a:solidFill>
                <a:latin typeface="Sakkal Majalla" pitchFamily="2" charset="-78"/>
                <a:cs typeface="Sakkal Majalla" pitchFamily="2" charset="-78"/>
              </a:rPr>
              <a:t> </a:t>
            </a:r>
            <a:r>
              <a:rPr lang="ar-DZ" sz="3600" dirty="0" smtClean="0">
                <a:solidFill>
                  <a:schemeClr val="tx1"/>
                </a:solidFill>
                <a:latin typeface="Sakkal Majalla" pitchFamily="2" charset="-78"/>
                <a:cs typeface="Sakkal Majalla" pitchFamily="2" charset="-78"/>
              </a:rPr>
              <a:t>والمأوى وإلى أشياء أخرى كثيرة </a:t>
            </a:r>
            <a:endParaRPr lang="fr-FR" sz="3600" dirty="0">
              <a:solidFill>
                <a:schemeClr val="tx1"/>
              </a:solidFill>
              <a:latin typeface="Sakkal Majalla" pitchFamily="2" charset="-78"/>
              <a:cs typeface="Sakkal Majalla" pitchFamily="2" charset="-78"/>
            </a:endParaRPr>
          </a:p>
        </p:txBody>
      </p:sp>
      <p:pic>
        <p:nvPicPr>
          <p:cNvPr id="2050" name="Picture 2" descr="C:\Documents and Settings\Administrateur\Bureau\images (1).jpg"/>
          <p:cNvPicPr>
            <a:picLocks noChangeAspect="1" noChangeArrowheads="1"/>
          </p:cNvPicPr>
          <p:nvPr/>
        </p:nvPicPr>
        <p:blipFill>
          <a:blip r:embed="rId2"/>
          <a:srcRect/>
          <a:stretch>
            <a:fillRect/>
          </a:stretch>
        </p:blipFill>
        <p:spPr bwMode="auto">
          <a:xfrm>
            <a:off x="71406" y="1571612"/>
            <a:ext cx="2786034" cy="2000264"/>
          </a:xfrm>
          <a:prstGeom prst="rect">
            <a:avLst/>
          </a:prstGeom>
          <a:noFill/>
        </p:spPr>
      </p:pic>
      <p:pic>
        <p:nvPicPr>
          <p:cNvPr id="2051" name="Picture 3" descr="C:\Documents and Settings\Administrateur\Bureau\th (3).jpg"/>
          <p:cNvPicPr>
            <a:picLocks noGrp="1" noChangeAspect="1" noChangeArrowheads="1"/>
          </p:cNvPicPr>
          <p:nvPr>
            <p:ph idx="1"/>
          </p:nvPr>
        </p:nvPicPr>
        <p:blipFill>
          <a:blip r:embed="rId3"/>
          <a:srcRect/>
          <a:stretch>
            <a:fillRect/>
          </a:stretch>
        </p:blipFill>
        <p:spPr bwMode="auto">
          <a:xfrm>
            <a:off x="6000760" y="1214422"/>
            <a:ext cx="2857500" cy="1924050"/>
          </a:xfrm>
          <a:prstGeom prst="rect">
            <a:avLst/>
          </a:prstGeom>
          <a:noFill/>
        </p:spPr>
      </p:pic>
      <p:pic>
        <p:nvPicPr>
          <p:cNvPr id="2052" name="Picture 4" descr="C:\Documents and Settings\Administrateur\Bureau\th (4).jpg"/>
          <p:cNvPicPr>
            <a:picLocks noChangeAspect="1" noChangeArrowheads="1"/>
          </p:cNvPicPr>
          <p:nvPr/>
        </p:nvPicPr>
        <p:blipFill>
          <a:blip r:embed="rId4"/>
          <a:srcRect/>
          <a:stretch>
            <a:fillRect/>
          </a:stretch>
        </p:blipFill>
        <p:spPr bwMode="auto">
          <a:xfrm>
            <a:off x="3000364" y="1428736"/>
            <a:ext cx="2857500" cy="2790825"/>
          </a:xfrm>
          <a:prstGeom prst="rect">
            <a:avLst/>
          </a:prstGeom>
          <a:noFill/>
        </p:spPr>
      </p:pic>
      <p:pic>
        <p:nvPicPr>
          <p:cNvPr id="2053" name="Picture 5" descr="C:\Documents and Settings\Administrateur\Bureau\th (5).jpg"/>
          <p:cNvPicPr>
            <a:picLocks noChangeAspect="1" noChangeArrowheads="1"/>
          </p:cNvPicPr>
          <p:nvPr/>
        </p:nvPicPr>
        <p:blipFill>
          <a:blip r:embed="rId5"/>
          <a:srcRect/>
          <a:stretch>
            <a:fillRect/>
          </a:stretch>
        </p:blipFill>
        <p:spPr bwMode="auto">
          <a:xfrm>
            <a:off x="6072218" y="3643314"/>
            <a:ext cx="2857500" cy="2266950"/>
          </a:xfrm>
          <a:prstGeom prst="rect">
            <a:avLst/>
          </a:prstGeom>
          <a:noFill/>
        </p:spPr>
      </p:pic>
      <p:pic>
        <p:nvPicPr>
          <p:cNvPr id="2054" name="Picture 6" descr="C:\Documents and Settings\Administrateur\Bureau\th (6).jpg"/>
          <p:cNvPicPr>
            <a:picLocks noChangeAspect="1" noChangeArrowheads="1"/>
          </p:cNvPicPr>
          <p:nvPr/>
        </p:nvPicPr>
        <p:blipFill>
          <a:blip r:embed="rId6"/>
          <a:srcRect/>
          <a:stretch>
            <a:fillRect/>
          </a:stretch>
        </p:blipFill>
        <p:spPr bwMode="auto">
          <a:xfrm>
            <a:off x="71406" y="4071942"/>
            <a:ext cx="2857500" cy="1885950"/>
          </a:xfrm>
          <a:prstGeom prst="rect">
            <a:avLst/>
          </a:prstGeom>
          <a:noFill/>
        </p:spPr>
      </p:pic>
      <p:pic>
        <p:nvPicPr>
          <p:cNvPr id="2055" name="Picture 7" descr="C:\Documents and Settings\Administrateur\Bureau\th (7).jpg"/>
          <p:cNvPicPr>
            <a:picLocks noChangeAspect="1" noChangeArrowheads="1"/>
          </p:cNvPicPr>
          <p:nvPr/>
        </p:nvPicPr>
        <p:blipFill>
          <a:blip r:embed="rId7"/>
          <a:srcRect/>
          <a:stretch>
            <a:fillRect/>
          </a:stretch>
        </p:blipFill>
        <p:spPr bwMode="auto">
          <a:xfrm>
            <a:off x="3071822" y="4643446"/>
            <a:ext cx="2857500" cy="1895475"/>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5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05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050"/>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054"/>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055"/>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205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57158" y="1389768"/>
            <a:ext cx="8143932" cy="35394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sng"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1.</a:t>
            </a:r>
            <a:r>
              <a:rPr kumimoji="0" lang="ar-DZ" sz="3200" b="1" i="0" u="sng"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تعريف المشكلة الاقتصادية</a:t>
            </a:r>
            <a:r>
              <a:rPr kumimoji="0" lang="ar-DZ" sz="32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a:t>
            </a:r>
            <a:endParaRPr kumimoji="0" lang="ar-SA" sz="3200" b="1" i="0" u="none" strike="noStrike" cap="none" normalizeH="0" baseline="0" dirty="0" smtClean="0">
              <a:ln>
                <a:noFill/>
              </a:ln>
              <a:solidFill>
                <a:srgbClr val="FF0000"/>
              </a:solidFill>
              <a:effectLst/>
              <a:latin typeface="Sakkal Majalla" pitchFamily="2" charset="-78"/>
              <a:ea typeface="Calibri" pitchFamily="34" charset="0"/>
              <a:cs typeface="Sakkal Majalla" pitchFamily="2" charset="-78"/>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ما هي إلا عدم التوفيق بين الحاجات المتزايدة من جهة والندرة النسبية للخيرات من جهة أخرى ،فالإنسان مطالب بتحديد حاجاته انطلاقا من محيطه الذي يفرض عليه اختياراته.</a:t>
            </a:r>
            <a:endParaRPr kumimoji="0" lang="fr-FR" sz="12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1" i="0" u="sng" strike="noStrike" cap="none" normalizeH="0" baseline="0" dirty="0" smtClean="0">
                <a:ln>
                  <a:noFill/>
                </a:ln>
                <a:solidFill>
                  <a:srgbClr val="FF0000"/>
                </a:solidFill>
                <a:effectLst/>
                <a:latin typeface="Sakkal Majalla" pitchFamily="2" charset="-78"/>
                <a:ea typeface="Calibri" pitchFamily="34" charset="0"/>
                <a:cs typeface="Sakkal Majalla" pitchFamily="2" charset="-78"/>
              </a:rPr>
              <a:t>2.الحاجات:</a:t>
            </a:r>
            <a:endParaRPr kumimoji="0" lang="fr-FR" sz="1200" b="1" i="0" u="none" strike="noStrike" cap="none" normalizeH="0" baseline="0" dirty="0" smtClean="0">
              <a:ln>
                <a:noFill/>
              </a:ln>
              <a:solidFill>
                <a:srgbClr val="FF0000"/>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3200" b="0" i="0" u="sng"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أ-  تعريف الحاجات</a:t>
            </a:r>
            <a:r>
              <a:rPr kumimoji="0" lang="ar-DZ" sz="32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a:t>
            </a:r>
            <a:r>
              <a:rPr kumimoji="0" lang="ar-SA" sz="3200" b="0" i="0" u="none" strike="noStrike" cap="none" normalizeH="0" baseline="0" dirty="0" smtClean="0">
                <a:ln>
                  <a:noFill/>
                </a:ln>
                <a:solidFill>
                  <a:srgbClr val="7030A0"/>
                </a:solidFill>
                <a:effectLst/>
                <a:latin typeface="Sakkal Majalla" pitchFamily="2" charset="-78"/>
                <a:ea typeface="Calibri" pitchFamily="34" charset="0"/>
                <a:cs typeface="Sakkal Majalla" pitchFamily="2" charset="-78"/>
              </a:rPr>
              <a:t> </a:t>
            </a:r>
            <a:r>
              <a:rPr kumimoji="0" lang="ar-DZ" sz="32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الحاجة هي الشعور أو الإحساس بالحرمان أو بفقدان شيء ما،ولا تزول الحاجة إلا بعد تلبيتها.</a:t>
            </a:r>
            <a:endParaRPr kumimoji="0" lang="ar-DZ" sz="3600" b="0" i="0" u="none" strike="noStrike" cap="none" normalizeH="0" baseline="0" dirty="0" smtClean="0">
              <a:ln>
                <a:noFill/>
              </a:ln>
              <a:solidFill>
                <a:schemeClr val="tx1"/>
              </a:solidFill>
              <a:effectLst/>
              <a:latin typeface="Sakkal Majalla" pitchFamily="2" charset="-78"/>
              <a:cs typeface="Sakkal Majalla"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p:cNvSpPr/>
          <p:nvPr/>
        </p:nvSpPr>
        <p:spPr>
          <a:xfrm>
            <a:off x="3143240" y="2857496"/>
            <a:ext cx="2214578" cy="107157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pic>
        <p:nvPicPr>
          <p:cNvPr id="37890" name="Picture 2" descr="C:\Users\salhi\Desktop\10224-enter-ti_article.jpg"/>
          <p:cNvPicPr>
            <a:picLocks noChangeAspect="1" noChangeArrowheads="1"/>
          </p:cNvPicPr>
          <p:nvPr/>
        </p:nvPicPr>
        <p:blipFill>
          <a:blip r:embed="rId2"/>
          <a:srcRect/>
          <a:stretch>
            <a:fillRect/>
          </a:stretch>
        </p:blipFill>
        <p:spPr bwMode="auto">
          <a:xfrm>
            <a:off x="285720" y="4000504"/>
            <a:ext cx="3465534" cy="2571743"/>
          </a:xfrm>
          <a:prstGeom prst="rect">
            <a:avLst/>
          </a:prstGeom>
          <a:noFill/>
        </p:spPr>
      </p:pic>
      <p:pic>
        <p:nvPicPr>
          <p:cNvPr id="37891" name="Picture 3" descr="C:\Users\salhi\Desktop\كمبيوتر(1).jpg"/>
          <p:cNvPicPr>
            <a:picLocks noChangeAspect="1" noChangeArrowheads="1"/>
          </p:cNvPicPr>
          <p:nvPr/>
        </p:nvPicPr>
        <p:blipFill>
          <a:blip r:embed="rId3"/>
          <a:srcRect/>
          <a:stretch>
            <a:fillRect/>
          </a:stretch>
        </p:blipFill>
        <p:spPr bwMode="auto">
          <a:xfrm>
            <a:off x="714348" y="857232"/>
            <a:ext cx="2786082" cy="2071702"/>
          </a:xfrm>
          <a:prstGeom prst="rect">
            <a:avLst/>
          </a:prstGeom>
          <a:noFill/>
        </p:spPr>
      </p:pic>
      <p:pic>
        <p:nvPicPr>
          <p:cNvPr id="37892" name="Picture 4" descr="C:\Users\salhi\Desktop\13639-enter-ti_article.jpg"/>
          <p:cNvPicPr>
            <a:picLocks noChangeAspect="1" noChangeArrowheads="1"/>
          </p:cNvPicPr>
          <p:nvPr/>
        </p:nvPicPr>
        <p:blipFill>
          <a:blip r:embed="rId4"/>
          <a:srcRect/>
          <a:stretch>
            <a:fillRect/>
          </a:stretch>
        </p:blipFill>
        <p:spPr bwMode="auto">
          <a:xfrm>
            <a:off x="5173958" y="928670"/>
            <a:ext cx="3755760" cy="2071702"/>
          </a:xfrm>
          <a:prstGeom prst="rect">
            <a:avLst/>
          </a:prstGeom>
          <a:noFill/>
        </p:spPr>
      </p:pic>
      <p:pic>
        <p:nvPicPr>
          <p:cNvPr id="37893" name="Picture 5" descr="C:\Users\salhi\Desktop\Xiaomi-MiPad-415x260.jpg"/>
          <p:cNvPicPr>
            <a:picLocks noChangeAspect="1" noChangeArrowheads="1"/>
          </p:cNvPicPr>
          <p:nvPr/>
        </p:nvPicPr>
        <p:blipFill>
          <a:blip r:embed="rId5"/>
          <a:srcRect/>
          <a:stretch>
            <a:fillRect/>
          </a:stretch>
        </p:blipFill>
        <p:spPr bwMode="auto">
          <a:xfrm>
            <a:off x="5262595" y="4095772"/>
            <a:ext cx="3309933" cy="2476500"/>
          </a:xfrm>
          <a:prstGeom prst="rect">
            <a:avLst/>
          </a:prstGeom>
          <a:noFill/>
        </p:spPr>
      </p:pic>
      <p:sp>
        <p:nvSpPr>
          <p:cNvPr id="8" name="Rectangle 1"/>
          <p:cNvSpPr>
            <a:spLocks noChangeArrowheads="1"/>
          </p:cNvSpPr>
          <p:nvPr/>
        </p:nvSpPr>
        <p:spPr bwMode="auto">
          <a:xfrm>
            <a:off x="3143240" y="285728"/>
            <a:ext cx="22859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sng" strike="noStrike" cap="none" normalizeH="0" baseline="0" dirty="0" smtClean="0">
                <a:ln>
                  <a:noFill/>
                </a:ln>
                <a:solidFill>
                  <a:srgbClr val="7030A0"/>
                </a:solidFill>
                <a:effectLst/>
                <a:latin typeface="Simplified Arabic" pitchFamily="18" charset="-78"/>
                <a:ea typeface="Calibri" pitchFamily="34" charset="0"/>
                <a:cs typeface="Simplified Arabic" pitchFamily="18" charset="-78"/>
              </a:rPr>
              <a:t>ب. خصائص الحاجات:</a:t>
            </a:r>
            <a:endParaRPr kumimoji="0" lang="ar-DZ" sz="2400" b="1" i="0" u="none" strike="noStrike" cap="none" normalizeH="0" baseline="0" dirty="0" smtClean="0">
              <a:ln>
                <a:noFill/>
              </a:ln>
              <a:solidFill>
                <a:srgbClr val="7030A0"/>
              </a:solidFill>
              <a:effectLst/>
              <a:latin typeface="Simplified Arabic" pitchFamily="18" charset="-78"/>
              <a:cs typeface="Simplified Arabic" pitchFamily="18" charset="-78"/>
            </a:endParaRPr>
          </a:p>
        </p:txBody>
      </p:sp>
      <p:sp>
        <p:nvSpPr>
          <p:cNvPr id="9" name="Rectangle 8"/>
          <p:cNvSpPr/>
          <p:nvPr/>
        </p:nvSpPr>
        <p:spPr>
          <a:xfrm>
            <a:off x="3214678" y="3143248"/>
            <a:ext cx="2143140" cy="461665"/>
          </a:xfrm>
          <a:prstGeom prst="rect">
            <a:avLst/>
          </a:prstGeom>
        </p:spPr>
        <p:txBody>
          <a:bodyPr wrap="square">
            <a:spAutoFit/>
          </a:bodyPr>
          <a:lstStyle/>
          <a:p>
            <a:pPr algn="ctr"/>
            <a:r>
              <a:rPr lang="ar-SA" sz="2400" b="1" dirty="0" smtClean="0">
                <a:latin typeface="Sakkal Majalla" pitchFamily="2" charset="-78"/>
                <a:ea typeface="Calibri" pitchFamily="34" charset="0"/>
                <a:cs typeface="Sakkal Majalla" pitchFamily="2" charset="-78"/>
              </a:rPr>
              <a:t>- </a:t>
            </a:r>
            <a:r>
              <a:rPr lang="ar-DZ" sz="2400" b="1" dirty="0" smtClean="0">
                <a:latin typeface="Sakkal Majalla" pitchFamily="2" charset="-78"/>
                <a:ea typeface="Calibri" pitchFamily="34" charset="0"/>
                <a:cs typeface="Sakkal Majalla" pitchFamily="2" charset="-78"/>
              </a:rPr>
              <a:t>تعدد الحاجات</a:t>
            </a:r>
            <a:endParaRPr lang="fr-FR"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salhi\Desktop\13095339871-1.jpg"/>
          <p:cNvPicPr>
            <a:picLocks noChangeAspect="1" noChangeArrowheads="1"/>
          </p:cNvPicPr>
          <p:nvPr/>
        </p:nvPicPr>
        <p:blipFill>
          <a:blip r:embed="rId2"/>
          <a:srcRect/>
          <a:stretch>
            <a:fillRect/>
          </a:stretch>
        </p:blipFill>
        <p:spPr bwMode="auto">
          <a:xfrm>
            <a:off x="357158" y="3429000"/>
            <a:ext cx="3195664" cy="2668379"/>
          </a:xfrm>
          <a:prstGeom prst="rect">
            <a:avLst/>
          </a:prstGeom>
          <a:noFill/>
        </p:spPr>
      </p:pic>
      <p:pic>
        <p:nvPicPr>
          <p:cNvPr id="38915" name="Picture 3" descr="C:\Users\salhi\Desktop\_صور_خلفيات_كاس_شاي_روعه_s.jpg"/>
          <p:cNvPicPr>
            <a:picLocks noChangeAspect="1" noChangeArrowheads="1"/>
          </p:cNvPicPr>
          <p:nvPr/>
        </p:nvPicPr>
        <p:blipFill>
          <a:blip r:embed="rId3"/>
          <a:srcRect/>
          <a:stretch>
            <a:fillRect/>
          </a:stretch>
        </p:blipFill>
        <p:spPr bwMode="auto">
          <a:xfrm>
            <a:off x="6286512" y="571480"/>
            <a:ext cx="2438400" cy="1876425"/>
          </a:xfrm>
          <a:prstGeom prst="rect">
            <a:avLst/>
          </a:prstGeom>
          <a:noFill/>
        </p:spPr>
      </p:pic>
      <p:sp>
        <p:nvSpPr>
          <p:cNvPr id="6" name="Rectangle 5"/>
          <p:cNvSpPr/>
          <p:nvPr/>
        </p:nvSpPr>
        <p:spPr>
          <a:xfrm>
            <a:off x="3143240" y="2643182"/>
            <a:ext cx="264320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DZ" sz="2400" b="1" dirty="0" smtClean="0">
                <a:latin typeface="Sakkal Majalla" pitchFamily="2" charset="-78"/>
                <a:ea typeface="Calibri" pitchFamily="34" charset="0"/>
                <a:cs typeface="Sakkal Majalla" pitchFamily="2" charset="-78"/>
              </a:rPr>
              <a:t>قابلية الحاجات للاستبدال</a:t>
            </a:r>
            <a:endParaRPr lang="fr-FR" sz="2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salhi\Desktop\ca4c541e-79f2-4274-9524-8e76bdc06e3f.jpg"/>
          <p:cNvPicPr>
            <a:picLocks noChangeAspect="1" noChangeArrowheads="1"/>
          </p:cNvPicPr>
          <p:nvPr/>
        </p:nvPicPr>
        <p:blipFill>
          <a:blip r:embed="rId2"/>
          <a:srcRect/>
          <a:stretch>
            <a:fillRect/>
          </a:stretch>
        </p:blipFill>
        <p:spPr bwMode="auto">
          <a:xfrm>
            <a:off x="214282" y="142852"/>
            <a:ext cx="3857652" cy="2571768"/>
          </a:xfrm>
          <a:prstGeom prst="rect">
            <a:avLst/>
          </a:prstGeom>
          <a:noFill/>
        </p:spPr>
      </p:pic>
      <p:pic>
        <p:nvPicPr>
          <p:cNvPr id="39939" name="Picture 3" descr="C:\Users\salhi\Desktop\diesel10.jpg"/>
          <p:cNvPicPr>
            <a:picLocks noChangeAspect="1" noChangeArrowheads="1"/>
          </p:cNvPicPr>
          <p:nvPr/>
        </p:nvPicPr>
        <p:blipFill>
          <a:blip r:embed="rId3"/>
          <a:srcRect/>
          <a:stretch>
            <a:fillRect/>
          </a:stretch>
        </p:blipFill>
        <p:spPr bwMode="auto">
          <a:xfrm>
            <a:off x="2714612" y="4143356"/>
            <a:ext cx="3675040" cy="2714644"/>
          </a:xfrm>
          <a:prstGeom prst="rect">
            <a:avLst/>
          </a:prstGeom>
          <a:noFill/>
        </p:spPr>
      </p:pic>
      <p:pic>
        <p:nvPicPr>
          <p:cNvPr id="39940" name="Picture 4" descr="C:\Users\salhi\Desktop\utcars2.jpg"/>
          <p:cNvPicPr>
            <a:picLocks noChangeAspect="1" noChangeArrowheads="1"/>
          </p:cNvPicPr>
          <p:nvPr/>
        </p:nvPicPr>
        <p:blipFill>
          <a:blip r:embed="rId4"/>
          <a:srcRect/>
          <a:stretch>
            <a:fillRect/>
          </a:stretch>
        </p:blipFill>
        <p:spPr bwMode="auto">
          <a:xfrm>
            <a:off x="5286380" y="-24"/>
            <a:ext cx="3571900" cy="2579691"/>
          </a:xfrm>
          <a:prstGeom prst="rect">
            <a:avLst/>
          </a:prstGeom>
          <a:noFill/>
        </p:spPr>
      </p:pic>
      <p:sp>
        <p:nvSpPr>
          <p:cNvPr id="8" name="Rectangle 7"/>
          <p:cNvSpPr/>
          <p:nvPr/>
        </p:nvSpPr>
        <p:spPr>
          <a:xfrm>
            <a:off x="3428992" y="3244334"/>
            <a:ext cx="2274982"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DZ" sz="2400" b="1" dirty="0" smtClean="0">
                <a:solidFill>
                  <a:schemeClr val="tx1"/>
                </a:solidFill>
                <a:latin typeface="Sakkal Majalla" pitchFamily="2" charset="-78"/>
                <a:ea typeface="Calibri" pitchFamily="34" charset="0"/>
                <a:cs typeface="Sakkal Majalla" pitchFamily="2" charset="-78"/>
              </a:rPr>
              <a:t>إمكانية تكامل الحاجات</a:t>
            </a:r>
            <a:endParaRPr lang="fr-FR" sz="24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28596" y="1214422"/>
            <a:ext cx="8072462"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500" b="0" i="0" u="none" strike="noStrike" cap="none" normalizeH="0" baseline="0" dirty="0" smtClean="0">
                <a:ln>
                  <a:noFill/>
                </a:ln>
                <a:solidFill>
                  <a:schemeClr val="accent6">
                    <a:lumMod val="75000"/>
                  </a:schemeClr>
                </a:solidFill>
                <a:effectLst/>
                <a:latin typeface="Sakkal Majalla" pitchFamily="2" charset="-78"/>
                <a:ea typeface="Calibri" pitchFamily="34" charset="0"/>
                <a:cs typeface="Sakkal Majalla" pitchFamily="2" charset="-78"/>
              </a:rPr>
              <a:t> </a:t>
            </a:r>
            <a:r>
              <a:rPr kumimoji="0" lang="ar-SA" sz="2500" b="0" i="0" u="none" strike="noStrike" cap="none" normalizeH="0" baseline="0" dirty="0" smtClean="0">
                <a:ln>
                  <a:noFill/>
                </a:ln>
                <a:solidFill>
                  <a:schemeClr val="accent6">
                    <a:lumMod val="75000"/>
                  </a:schemeClr>
                </a:solidFill>
                <a:effectLst/>
                <a:latin typeface="Sakkal Majalla" pitchFamily="2" charset="-78"/>
                <a:ea typeface="Calibri" pitchFamily="34" charset="0"/>
                <a:cs typeface="Sakkal Majalla" pitchFamily="2" charset="-78"/>
              </a:rPr>
              <a:t>- </a:t>
            </a:r>
            <a:r>
              <a:rPr kumimoji="0" lang="ar-DZ" sz="2500" b="0" i="0" u="none" strike="noStrike" cap="none" normalizeH="0" baseline="0" dirty="0" smtClean="0">
                <a:ln>
                  <a:noFill/>
                </a:ln>
                <a:solidFill>
                  <a:schemeClr val="accent6">
                    <a:lumMod val="75000"/>
                  </a:schemeClr>
                </a:solidFill>
                <a:effectLst/>
                <a:latin typeface="Sakkal Majalla" pitchFamily="2" charset="-78"/>
                <a:ea typeface="Calibri" pitchFamily="34" charset="0"/>
                <a:cs typeface="Sakkal Majalla" pitchFamily="2" charset="-78"/>
              </a:rPr>
              <a:t>تعدد الحاجات: </a:t>
            </a:r>
            <a:r>
              <a:rPr kumimoji="0" lang="ar-DZ" sz="25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الحاجات غير محددة من حيث العدد، تتضاعف بفعل التطور البشري والتقدم الحضاري، كما تختلف الحاجة باختلاف الزمان والمكان .</a:t>
            </a:r>
            <a:endParaRPr kumimoji="0" lang="fr-FR" sz="25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5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ar-DZ" sz="2500" b="0" i="0" u="none" strike="noStrike" cap="none" normalizeH="0" baseline="0" dirty="0" smtClean="0">
                <a:ln>
                  <a:noFill/>
                </a:ln>
                <a:solidFill>
                  <a:schemeClr val="accent6">
                    <a:lumMod val="75000"/>
                  </a:schemeClr>
                </a:solidFill>
                <a:effectLst/>
                <a:latin typeface="Sakkal Majalla" pitchFamily="2" charset="-78"/>
                <a:ea typeface="Calibri" pitchFamily="34" charset="0"/>
                <a:cs typeface="Sakkal Majalla" pitchFamily="2" charset="-78"/>
              </a:rPr>
              <a:t>قابلية الحاجات للإشباع</a:t>
            </a:r>
            <a:endParaRPr kumimoji="0" lang="fr-FR" sz="2500" b="0" i="0" u="none" strike="noStrike" cap="none" normalizeH="0" baseline="0" dirty="0" smtClean="0">
              <a:ln>
                <a:noFill/>
              </a:ln>
              <a:solidFill>
                <a:schemeClr val="accent6">
                  <a:lumMod val="75000"/>
                </a:schemeClr>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5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a:t>
            </a:r>
            <a:r>
              <a:rPr kumimoji="0" lang="ar-DZ" sz="2500" b="0" i="0" u="none" strike="noStrike" cap="none" normalizeH="0" baseline="0" dirty="0" smtClean="0">
                <a:ln>
                  <a:noFill/>
                </a:ln>
                <a:solidFill>
                  <a:schemeClr val="accent6">
                    <a:lumMod val="75000"/>
                  </a:schemeClr>
                </a:solidFill>
                <a:effectLst/>
                <a:latin typeface="Sakkal Majalla" pitchFamily="2" charset="-78"/>
                <a:ea typeface="Calibri" pitchFamily="34" charset="0"/>
                <a:cs typeface="Sakkal Majalla" pitchFamily="2" charset="-78"/>
              </a:rPr>
              <a:t>قابلية الحاجات للاستبدال</a:t>
            </a:r>
            <a:r>
              <a:rPr kumimoji="0" lang="ar-DZ" sz="25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يمكن إحلال أو تعويض حاجة بأخرى إما </a:t>
            </a:r>
            <a:r>
              <a:rPr kumimoji="0" lang="ar-DZ" sz="2500" b="0" i="0" u="none" strike="noStrike" cap="none" normalizeH="0" baseline="0" dirty="0" err="1" smtClean="0">
                <a:ln>
                  <a:noFill/>
                </a:ln>
                <a:solidFill>
                  <a:schemeClr val="tx1"/>
                </a:solidFill>
                <a:effectLst/>
                <a:latin typeface="Sakkal Majalla" pitchFamily="2" charset="-78"/>
                <a:ea typeface="Calibri" pitchFamily="34" charset="0"/>
                <a:cs typeface="Sakkal Majalla" pitchFamily="2" charset="-78"/>
              </a:rPr>
              <a:t>ايراديا</a:t>
            </a:r>
            <a:r>
              <a:rPr kumimoji="0" lang="ar-DZ" sz="25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 أو لضرورة ندرتها أو ارتفاع تكلفتها. فمثلا تعويض الحاجة لشرب القهوة بالحاجة لشرب الشاي.</a:t>
            </a:r>
            <a:endParaRPr kumimoji="0" lang="fr-FR" sz="2500" b="0" i="0" u="none" strike="noStrike" cap="none" normalizeH="0" baseline="0" dirty="0" smtClean="0">
              <a:ln>
                <a:noFill/>
              </a:ln>
              <a:solidFill>
                <a:schemeClr val="tx1"/>
              </a:solidFill>
              <a:effectLst/>
              <a:latin typeface="Sakkal Majalla" pitchFamily="2" charset="-78"/>
              <a:cs typeface="Sakkal Majalla"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DZ" sz="25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a:t>
            </a:r>
            <a:r>
              <a:rPr kumimoji="0" lang="ar-DZ" sz="2500" b="0" i="0" u="none" strike="noStrike" cap="none" normalizeH="0" baseline="0" dirty="0" smtClean="0">
                <a:ln>
                  <a:noFill/>
                </a:ln>
                <a:solidFill>
                  <a:schemeClr val="accent6">
                    <a:lumMod val="75000"/>
                  </a:schemeClr>
                </a:solidFill>
                <a:effectLst/>
                <a:latin typeface="Sakkal Majalla" pitchFamily="2" charset="-78"/>
                <a:ea typeface="Calibri" pitchFamily="34" charset="0"/>
                <a:cs typeface="Sakkal Majalla" pitchFamily="2" charset="-78"/>
              </a:rPr>
              <a:t> إمكانية تكامل الحاجات: </a:t>
            </a:r>
            <a:r>
              <a:rPr kumimoji="0" lang="ar-DZ" sz="2500" b="0" i="0" u="none" strike="noStrike" cap="none" normalizeH="0" baseline="0" dirty="0" smtClean="0">
                <a:ln>
                  <a:noFill/>
                </a:ln>
                <a:solidFill>
                  <a:schemeClr val="tx1"/>
                </a:solidFill>
                <a:effectLst/>
                <a:latin typeface="Sakkal Majalla" pitchFamily="2" charset="-78"/>
                <a:ea typeface="Calibri" pitchFamily="34" charset="0"/>
                <a:cs typeface="Sakkal Majalla" pitchFamily="2" charset="-78"/>
              </a:rPr>
              <a:t>الحاجات قابلة للتكامل فيما بينها.فإشباع حاجة ما يتطلب حاجة أخرى تكملتها مثل حاجة البنزين تكمل حاجة السيارة لان الإشباع التام لاستعمال السيارة لا يتحقق إلا بتحقق وجود البنزين.</a:t>
            </a:r>
            <a:endParaRPr kumimoji="0" lang="ar-DZ" sz="2500" b="0" i="0" u="none" strike="noStrike" cap="none" normalizeH="0" baseline="0" dirty="0" smtClean="0">
              <a:ln>
                <a:noFill/>
              </a:ln>
              <a:solidFill>
                <a:schemeClr val="tx1"/>
              </a:solidFill>
              <a:effectLst/>
              <a:latin typeface="Sakkal Majalla" pitchFamily="2" charset="-78"/>
              <a:cs typeface="Sakkal Majalla" pitchFamily="2" charset="-78"/>
            </a:endParaRPr>
          </a:p>
        </p:txBody>
      </p:sp>
      <p:sp>
        <p:nvSpPr>
          <p:cNvPr id="6" name="Rectangle 1"/>
          <p:cNvSpPr>
            <a:spLocks noChangeArrowheads="1"/>
          </p:cNvSpPr>
          <p:nvPr/>
        </p:nvSpPr>
        <p:spPr bwMode="auto">
          <a:xfrm>
            <a:off x="3214678" y="428604"/>
            <a:ext cx="22859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000" b="1" i="0" u="sng" strike="noStrike" cap="none" normalizeH="0" baseline="0" dirty="0" smtClean="0">
                <a:ln>
                  <a:noFill/>
                </a:ln>
                <a:solidFill>
                  <a:srgbClr val="7030A0"/>
                </a:solidFill>
                <a:effectLst/>
                <a:latin typeface="Simplified Arabic" pitchFamily="18" charset="-78"/>
                <a:ea typeface="Calibri" pitchFamily="34" charset="0"/>
                <a:cs typeface="Simplified Arabic" pitchFamily="18" charset="-78"/>
              </a:rPr>
              <a:t>ب. خصائص الحاجات:</a:t>
            </a:r>
            <a:endParaRPr kumimoji="0" lang="ar-DZ" sz="2400" b="1" i="0" u="none" strike="noStrike" cap="none" normalizeH="0" baseline="0" dirty="0" smtClean="0">
              <a:ln>
                <a:noFill/>
              </a:ln>
              <a:solidFill>
                <a:srgbClr val="7030A0"/>
              </a:solidFill>
              <a:effectLst/>
              <a:latin typeface="Simplified Arabic" pitchFamily="18" charset="-78"/>
              <a:cs typeface="Simplified Arabic" pitchFamily="18"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1050</TotalTime>
  <Words>851</Words>
  <Application>Microsoft Office PowerPoint</Application>
  <PresentationFormat>Affichage à l'écran (4:3)</PresentationFormat>
  <Paragraphs>97</Paragraphs>
  <Slides>21</Slides>
  <Notes>1</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Oriel</vt:lpstr>
      <vt:lpstr>Diapositive 1</vt:lpstr>
      <vt:lpstr>Diapositive 2</vt:lpstr>
      <vt:lpstr>يعيش الإنسان في مجتمع و هو متنوع و متزايد الحاجات </vt:lpstr>
      <vt:lpstr>فهو بحاجة إلى اللباس، الغذاء، والمأوى وإلى أشياء أخرى كثيرة </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النشاط الاقتصادي</dc:title>
  <dc:creator>acer</dc:creator>
  <cp:lastModifiedBy>salhi</cp:lastModifiedBy>
  <cp:revision>103</cp:revision>
  <dcterms:created xsi:type="dcterms:W3CDTF">2015-01-10T10:19:54Z</dcterms:created>
  <dcterms:modified xsi:type="dcterms:W3CDTF">2015-09-11T18:58:23Z</dcterms:modified>
</cp:coreProperties>
</file>