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sldIdLst>
    <p:sldId id="280" r:id="rId2"/>
    <p:sldId id="259" r:id="rId3"/>
    <p:sldId id="274" r:id="rId4"/>
    <p:sldId id="275" r:id="rId5"/>
    <p:sldId id="281" r:id="rId6"/>
    <p:sldId id="283" r:id="rId7"/>
    <p:sldId id="284" r:id="rId8"/>
    <p:sldId id="285" r:id="rId9"/>
    <p:sldId id="282" r:id="rId10"/>
    <p:sldId id="287" r:id="rId11"/>
    <p:sldId id="288" r:id="rId12"/>
    <p:sldId id="286" r:id="rId13"/>
    <p:sldId id="289" r:id="rId14"/>
    <p:sldId id="290" r:id="rId15"/>
    <p:sldId id="291" r:id="rId16"/>
    <p:sldId id="292" r:id="rId17"/>
    <p:sldId id="263"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559" autoAdjust="0"/>
    <p:restoredTop sz="94607" autoAdjust="0"/>
  </p:normalViewPr>
  <p:slideViewPr>
    <p:cSldViewPr>
      <p:cViewPr varScale="1">
        <p:scale>
          <a:sx n="73" d="100"/>
          <a:sy n="73"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A7FB1-EE12-4611-A390-57896CE6BCCD}" type="datetimeFigureOut">
              <a:rPr lang="fr-FR" smtClean="0"/>
              <a:pPr/>
              <a:t>18/09/2015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2F5CC-A87D-4AA2-8558-CE31C3461BA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152F5CC-A87D-4AA2-8558-CE31C3461BAE}"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9E3C393-17AA-46A7-B705-362D29BABE8C}" type="datetimeFigureOut">
              <a:rPr lang="fr-FR" smtClean="0"/>
              <a:pPr/>
              <a:t>18/09/2015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CA73C6E-FBDB-44D2-9D1F-906CAAA12AF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E3C393-17AA-46A7-B705-362D29BABE8C}"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E3C393-17AA-46A7-B705-362D29BABE8C}" type="datetimeFigureOut">
              <a:rPr lang="fr-FR" smtClean="0"/>
              <a:pPr/>
              <a:t>18/09/2015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9E3C393-17AA-46A7-B705-362D29BABE8C}" type="datetimeFigureOut">
              <a:rPr lang="fr-FR" smtClean="0"/>
              <a:pPr/>
              <a:t>18/09/2015</a:t>
            </a:fld>
            <a:endParaRPr lang="fr-FR"/>
          </a:p>
        </p:txBody>
      </p:sp>
      <p:sp>
        <p:nvSpPr>
          <p:cNvPr id="9" name="Espace réservé du numéro de diapositive 8"/>
          <p:cNvSpPr>
            <a:spLocks noGrp="1"/>
          </p:cNvSpPr>
          <p:nvPr>
            <p:ph type="sldNum" sz="quarter" idx="15"/>
          </p:nvPr>
        </p:nvSpPr>
        <p:spPr/>
        <p:txBody>
          <a:bodyPr rtlCol="0"/>
          <a:lstStyle/>
          <a:p>
            <a:fld id="{1CA73C6E-FBDB-44D2-9D1F-906CAAA12AF0}"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9E3C393-17AA-46A7-B705-362D29BABE8C}" type="datetimeFigureOut">
              <a:rPr lang="fr-FR" smtClean="0"/>
              <a:pPr/>
              <a:t>18/09/2015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CA73C6E-FBDB-44D2-9D1F-906CAAA12AF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9E3C393-17AA-46A7-B705-362D29BABE8C}" type="datetimeFigureOut">
              <a:rPr lang="fr-FR" smtClean="0"/>
              <a:pPr/>
              <a:t>18/09/2015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A73C6E-FBDB-44D2-9D1F-906CAAA12AF0}"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9E3C393-17AA-46A7-B705-362D29BABE8C}" type="datetimeFigureOut">
              <a:rPr lang="fr-FR" smtClean="0"/>
              <a:pPr/>
              <a:t>18/09/2015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A73C6E-FBDB-44D2-9D1F-906CAAA12AF0}"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89E3C393-17AA-46A7-B705-362D29BABE8C}" type="datetimeFigureOut">
              <a:rPr lang="fr-FR" smtClean="0"/>
              <a:pPr/>
              <a:t>18/09/2015</a:t>
            </a:fld>
            <a:endParaRPr lang="fr-FR"/>
          </a:p>
        </p:txBody>
      </p:sp>
      <p:sp>
        <p:nvSpPr>
          <p:cNvPr id="7" name="Espace réservé du numéro de diapositive 6"/>
          <p:cNvSpPr>
            <a:spLocks noGrp="1"/>
          </p:cNvSpPr>
          <p:nvPr>
            <p:ph type="sldNum" sz="quarter" idx="11"/>
          </p:nvPr>
        </p:nvSpPr>
        <p:spPr/>
        <p:txBody>
          <a:bodyPr rtlCol="0"/>
          <a:lstStyle/>
          <a:p>
            <a:fld id="{1CA73C6E-FBDB-44D2-9D1F-906CAAA12AF0}"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E3C393-17AA-46A7-B705-362D29BABE8C}" type="datetimeFigureOut">
              <a:rPr lang="fr-FR" smtClean="0"/>
              <a:pPr/>
              <a:t>18/09/2015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9E3C393-17AA-46A7-B705-362D29BABE8C}" type="datetimeFigureOut">
              <a:rPr lang="fr-FR" smtClean="0"/>
              <a:pPr/>
              <a:t>18/09/2015</a:t>
            </a:fld>
            <a:endParaRPr lang="fr-FR"/>
          </a:p>
        </p:txBody>
      </p:sp>
      <p:sp>
        <p:nvSpPr>
          <p:cNvPr id="22" name="Espace réservé du numéro de diapositive 21"/>
          <p:cNvSpPr>
            <a:spLocks noGrp="1"/>
          </p:cNvSpPr>
          <p:nvPr>
            <p:ph type="sldNum" sz="quarter" idx="15"/>
          </p:nvPr>
        </p:nvSpPr>
        <p:spPr/>
        <p:txBody>
          <a:bodyPr rtlCol="0"/>
          <a:lstStyle/>
          <a:p>
            <a:fld id="{1CA73C6E-FBDB-44D2-9D1F-906CAAA12AF0}"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89E3C393-17AA-46A7-B705-362D29BABE8C}" type="datetimeFigureOut">
              <a:rPr lang="fr-FR" smtClean="0"/>
              <a:pPr/>
              <a:t>18/09/2015</a:t>
            </a:fld>
            <a:endParaRPr lang="fr-FR"/>
          </a:p>
        </p:txBody>
      </p:sp>
      <p:sp>
        <p:nvSpPr>
          <p:cNvPr id="18" name="Espace réservé du numéro de diapositive 17"/>
          <p:cNvSpPr>
            <a:spLocks noGrp="1"/>
          </p:cNvSpPr>
          <p:nvPr>
            <p:ph type="sldNum" sz="quarter" idx="11"/>
          </p:nvPr>
        </p:nvSpPr>
        <p:spPr/>
        <p:txBody>
          <a:bodyPr rtlCol="0"/>
          <a:lstStyle/>
          <a:p>
            <a:fld id="{1CA73C6E-FBDB-44D2-9D1F-906CAAA12AF0}"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E3C393-17AA-46A7-B705-362D29BABE8C}" type="datetimeFigureOut">
              <a:rPr lang="fr-FR" smtClean="0"/>
              <a:pPr/>
              <a:t>18/09/2015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A73C6E-FBDB-44D2-9D1F-906CAAA12AF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44" y="357166"/>
            <a:ext cx="8858312" cy="1000132"/>
          </a:xfrm>
          <a:prstGeom prst="rect">
            <a:avLst/>
          </a:prstGeom>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الثانوية:</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غربي بشير حاسي خليفة الوادي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fr-FR"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المقياس:</a:t>
            </a:r>
            <a:r>
              <a:rPr lang="ar-SA" sz="2400" b="1" dirty="0" smtClean="0">
                <a:solidFill>
                  <a:schemeClr val="accent6">
                    <a:lumMod val="40000"/>
                    <a:lumOff val="60000"/>
                  </a:schemeClr>
                </a:solidFill>
                <a:latin typeface="Traditional Arabic" pitchFamily="18" charset="-78"/>
                <a:ea typeface="Arial" pitchFamily="34" charset="0"/>
                <a:cs typeface="Traditional Arabic" pitchFamily="18" charset="-78"/>
              </a:rPr>
              <a:t>الاقتصاد والمناجمنت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المستوى:ثانية ثانوي                </a:t>
            </a:r>
            <a:r>
              <a:rPr kumimoji="0" lang="fr-FR"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fr-FR"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الحجم الساعي:ساعة واحدة</a:t>
            </a:r>
            <a:r>
              <a:rPr kumimoji="0" lang="fr-FR" sz="16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a:t>
            </a:r>
            <a:endParaRPr kumimoji="0" lang="fr-FR" b="1" i="0" u="none" strike="noStrike" normalizeH="0" baseline="0" dirty="0" smtClean="0">
              <a:solidFill>
                <a:schemeClr val="accent6">
                  <a:lumMod val="40000"/>
                  <a:lumOff val="60000"/>
                </a:schemeClr>
              </a:solidFill>
              <a:latin typeface="Arial" pitchFamily="34" charset="0"/>
              <a:cs typeface="Arial" pitchFamily="34" charset="0"/>
            </a:endParaRPr>
          </a:p>
        </p:txBody>
      </p:sp>
      <p:sp>
        <p:nvSpPr>
          <p:cNvPr id="1028" name="Rectangle 4"/>
          <p:cNvSpPr>
            <a:spLocks noChangeArrowheads="1"/>
          </p:cNvSpPr>
          <p:nvPr/>
        </p:nvSpPr>
        <p:spPr bwMode="auto">
          <a:xfrm>
            <a:off x="571472" y="2714620"/>
            <a:ext cx="8001056" cy="107157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المجال </a:t>
            </a:r>
            <a:r>
              <a:rPr lang="ar-SA" sz="2800" b="1" i="1"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لمفاهيمي</a:t>
            </a:r>
            <a:r>
              <a:rPr kumimoji="0" lang="ar-SA" sz="2800" b="1" i="1" u="none" strike="noStrike" normalizeH="0" baseline="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a:t>
            </a:r>
            <a:r>
              <a:rPr kumimoji="0" lang="ar-SA" sz="2800" b="1" i="1" u="none" strike="noStrike" normalizeH="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r>
              <a:rPr lang="ar-SA" sz="2800" b="1" i="1" dirty="0" smtClean="0">
                <a:solidFill>
                  <a:schemeClr val="tx1">
                    <a:lumMod val="95000"/>
                    <a:lumOff val="5000"/>
                  </a:schemeClr>
                </a:solidFill>
              </a:rPr>
              <a:t>النشاط الاقتصادي</a:t>
            </a:r>
            <a:r>
              <a:rPr lang="fr-FR" sz="2800" b="1" i="1" dirty="0" smtClean="0">
                <a:solidFill>
                  <a:schemeClr val="tx1">
                    <a:lumMod val="95000"/>
                    <a:lumOff val="5000"/>
                  </a:schemeClr>
                </a:solidFill>
              </a:rPr>
              <a:t>.</a:t>
            </a:r>
            <a:r>
              <a:rPr kumimoji="0" lang="ar-SA" sz="2800" b="1" i="1" u="none" strike="noStrike" normalizeH="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الوحدة</a:t>
            </a:r>
            <a:r>
              <a:rPr kumimoji="0" lang="ar-SA" sz="2800" b="1" i="1" u="none" strike="noStrike" normalizeH="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رقم </a:t>
            </a:r>
            <a:r>
              <a:rPr kumimoji="0" lang="fr-FR" sz="2800" b="1" i="1" u="none" strike="noStrike" normalizeH="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02</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a:t>
            </a:r>
            <a:r>
              <a:rPr lang="ar-SA" sz="2800" b="1" i="1" dirty="0" smtClean="0">
                <a:solidFill>
                  <a:srgbClr val="FF0000"/>
                </a:solidFill>
              </a:rPr>
              <a:t> </a:t>
            </a:r>
            <a:r>
              <a:rPr lang="ar-SA" sz="2800" b="1" dirty="0" smtClean="0">
                <a:solidFill>
                  <a:schemeClr val="tx1"/>
                </a:solidFill>
              </a:rPr>
              <a:t>الأعوان الاقتصاديون </a:t>
            </a:r>
            <a:r>
              <a:rPr lang="fr-FR" sz="2800" b="1" i="1" dirty="0" smtClean="0">
                <a:solidFill>
                  <a:schemeClr val="tx1">
                    <a:lumMod val="95000"/>
                    <a:lumOff val="5000"/>
                  </a:schemeClr>
                </a:solidFill>
              </a:rPr>
              <a:t>.</a:t>
            </a:r>
            <a:endParaRPr kumimoji="0" lang="ar-SA" sz="2800" b="1" i="1" u="none" strike="noStrike" normalizeH="0" baseline="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endParaRPr>
          </a:p>
        </p:txBody>
      </p:sp>
      <p:sp>
        <p:nvSpPr>
          <p:cNvPr id="4" name="Rectangle à coins arrondis 3"/>
          <p:cNvSpPr/>
          <p:nvPr/>
        </p:nvSpPr>
        <p:spPr>
          <a:xfrm>
            <a:off x="142844" y="6072206"/>
            <a:ext cx="335758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lumMod val="95000"/>
                    <a:lumOff val="5000"/>
                  </a:schemeClr>
                </a:solidFill>
              </a:rPr>
              <a:t>إ عداد الأستاذ : صالحي محمد الزوبير</a:t>
            </a:r>
            <a:endParaRPr lang="fr-FR"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salhi\Desktop\img06.JPG"/>
          <p:cNvPicPr>
            <a:picLocks noChangeAspect="1" noChangeArrowheads="1"/>
          </p:cNvPicPr>
          <p:nvPr/>
        </p:nvPicPr>
        <p:blipFill>
          <a:blip r:embed="rId2"/>
          <a:srcRect/>
          <a:stretch>
            <a:fillRect/>
          </a:stretch>
        </p:blipFill>
        <p:spPr bwMode="auto">
          <a:xfrm>
            <a:off x="1534747" y="0"/>
            <a:ext cx="4680327" cy="3132150"/>
          </a:xfrm>
          <a:prstGeom prst="rect">
            <a:avLst/>
          </a:prstGeom>
          <a:noFill/>
        </p:spPr>
      </p:pic>
      <p:pic>
        <p:nvPicPr>
          <p:cNvPr id="12290" name="Picture 2" descr="C:\Users\salhi\Desktop\1070909449.jpg"/>
          <p:cNvPicPr>
            <a:picLocks noChangeAspect="1" noChangeArrowheads="1"/>
          </p:cNvPicPr>
          <p:nvPr/>
        </p:nvPicPr>
        <p:blipFill>
          <a:blip r:embed="rId3" cstate="print"/>
          <a:srcRect/>
          <a:stretch>
            <a:fillRect/>
          </a:stretch>
        </p:blipFill>
        <p:spPr bwMode="auto">
          <a:xfrm>
            <a:off x="1571604" y="3071810"/>
            <a:ext cx="4572032" cy="378619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28596" y="1071546"/>
            <a:ext cx="7572428" cy="403187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SA" sz="32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ب. </a:t>
            </a:r>
            <a:r>
              <a:rPr kumimoji="0" lang="ar-DZ" sz="32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المؤسسات الاقتصادية</a:t>
            </a:r>
            <a:r>
              <a:rPr kumimoji="0" lang="ar-DZ" sz="3200" b="0"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a:t>
            </a: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وهي وحدة اقتصادية تقوم بتجميع الوسائل المادية والبشرية بغرض إنتاج السلع والخدمات ( خلق المنافع ) من اجل بيعها قصد تحقيق الربح.</a:t>
            </a:r>
            <a:endParaRPr kumimoji="0" lang="ar-SA"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endParaRPr>
          </a:p>
          <a:p>
            <a:pPr marL="0" marR="0" lvl="0" indent="0" algn="justLow" defTabSz="914400" rtl="1" eaLnBrk="1" fontAlgn="base" latinLnBrk="0" hangingPunct="1">
              <a:lnSpc>
                <a:spcPct val="100000"/>
              </a:lnSpc>
              <a:spcBef>
                <a:spcPct val="0"/>
              </a:spcBef>
              <a:spcAft>
                <a:spcPct val="0"/>
              </a:spcAft>
              <a:buClrTx/>
              <a:buSzTx/>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يتلخص نشاط المؤسسات الاقتصادية في: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 إنتاج السلع والخدمات</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 تقوم بالاستثمار من اجل تجديد وسائل الإنتاج أو توسيع نشاطها.</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 تدفع الضرائب والرسوم للدولة.</a:t>
            </a:r>
            <a:endParaRPr kumimoji="0" lang="ar-DZ"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hi\Desktop\large-الجزائر-تمنح-البنك-الإسلامي-للتنمية-12-مليار-دولار-والبنك-يدعم-مصر-بـ425-مليونا-40d8b.jpg"/>
          <p:cNvPicPr>
            <a:picLocks noChangeAspect="1" noChangeArrowheads="1"/>
          </p:cNvPicPr>
          <p:nvPr/>
        </p:nvPicPr>
        <p:blipFill>
          <a:blip r:embed="rId2"/>
          <a:srcRect/>
          <a:stretch>
            <a:fillRect/>
          </a:stretch>
        </p:blipFill>
        <p:spPr bwMode="auto">
          <a:xfrm>
            <a:off x="0" y="0"/>
            <a:ext cx="4017589" cy="2459041"/>
          </a:xfrm>
          <a:prstGeom prst="rect">
            <a:avLst/>
          </a:prstGeom>
          <a:noFill/>
        </p:spPr>
      </p:pic>
      <p:pic>
        <p:nvPicPr>
          <p:cNvPr id="1027" name="Picture 3" descr="C:\Users\salhi\Desktop\01_305183717.jpg"/>
          <p:cNvPicPr>
            <a:picLocks noChangeAspect="1" noChangeArrowheads="1"/>
          </p:cNvPicPr>
          <p:nvPr/>
        </p:nvPicPr>
        <p:blipFill>
          <a:blip r:embed="rId3"/>
          <a:srcRect/>
          <a:stretch>
            <a:fillRect/>
          </a:stretch>
        </p:blipFill>
        <p:spPr bwMode="auto">
          <a:xfrm>
            <a:off x="4286248" y="0"/>
            <a:ext cx="4168235" cy="2286016"/>
          </a:xfrm>
          <a:prstGeom prst="rect">
            <a:avLst/>
          </a:prstGeom>
          <a:noFill/>
        </p:spPr>
      </p:pic>
      <p:pic>
        <p:nvPicPr>
          <p:cNvPr id="1028" name="Picture 4" descr="C:\Users\salhi\Desktop\large-بنك-الجزائر-الخارجي-يرفع-رأسماله-إلى-100-مليار-20467.jpg"/>
          <p:cNvPicPr>
            <a:picLocks noChangeAspect="1" noChangeArrowheads="1"/>
          </p:cNvPicPr>
          <p:nvPr/>
        </p:nvPicPr>
        <p:blipFill>
          <a:blip r:embed="rId4"/>
          <a:srcRect/>
          <a:stretch>
            <a:fillRect/>
          </a:stretch>
        </p:blipFill>
        <p:spPr bwMode="auto">
          <a:xfrm>
            <a:off x="571472" y="2786058"/>
            <a:ext cx="2901917" cy="2306652"/>
          </a:xfrm>
          <a:prstGeom prst="rect">
            <a:avLst/>
          </a:prstGeom>
          <a:noFill/>
        </p:spPr>
      </p:pic>
      <p:pic>
        <p:nvPicPr>
          <p:cNvPr id="1029" name="Picture 5" descr="C:\Users\salhi\Desktop\Caat-assurance.jpg"/>
          <p:cNvPicPr>
            <a:picLocks noChangeAspect="1" noChangeArrowheads="1"/>
          </p:cNvPicPr>
          <p:nvPr/>
        </p:nvPicPr>
        <p:blipFill>
          <a:blip r:embed="rId5"/>
          <a:srcRect/>
          <a:stretch>
            <a:fillRect/>
          </a:stretch>
        </p:blipFill>
        <p:spPr bwMode="auto">
          <a:xfrm>
            <a:off x="4929190" y="2571744"/>
            <a:ext cx="3328992" cy="2490842"/>
          </a:xfrm>
          <a:prstGeom prst="rect">
            <a:avLst/>
          </a:prstGeom>
          <a:noFill/>
        </p:spPr>
      </p:pic>
      <p:pic>
        <p:nvPicPr>
          <p:cNvPr id="1030" name="Picture 6" descr="C:\Users\salhi\Desktop\20140330040907.jpg"/>
          <p:cNvPicPr>
            <a:picLocks noChangeAspect="1" noChangeArrowheads="1"/>
          </p:cNvPicPr>
          <p:nvPr/>
        </p:nvPicPr>
        <p:blipFill>
          <a:blip r:embed="rId6"/>
          <a:srcRect/>
          <a:stretch>
            <a:fillRect/>
          </a:stretch>
        </p:blipFill>
        <p:spPr bwMode="auto">
          <a:xfrm>
            <a:off x="3500430" y="4857760"/>
            <a:ext cx="2786082" cy="18573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85786" y="1389768"/>
            <a:ext cx="7215238" cy="35394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err="1" smtClean="0">
                <a:solidFill>
                  <a:srgbClr val="FF0000"/>
                </a:solidFill>
                <a:latin typeface="Sakkal Majalla" pitchFamily="2" charset="-78"/>
                <a:ea typeface="Calibri" pitchFamily="34" charset="0"/>
                <a:cs typeface="Sakkal Majalla" pitchFamily="2" charset="-78"/>
              </a:rPr>
              <a:t>جـ</a:t>
            </a:r>
            <a:r>
              <a:rPr lang="ar-SA" sz="2800" b="1" dirty="0" smtClean="0">
                <a:solidFill>
                  <a:srgbClr val="FF0000"/>
                </a:solidFill>
                <a:latin typeface="Sakkal Majalla" pitchFamily="2" charset="-78"/>
                <a:ea typeface="Calibri" pitchFamily="34" charset="0"/>
                <a:cs typeface="Sakkal Majalla" pitchFamily="2" charset="-78"/>
              </a:rPr>
              <a:t> . </a:t>
            </a:r>
            <a:r>
              <a:rPr kumimoji="0" lang="ar-DZ" sz="28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المؤسسات المالية</a:t>
            </a:r>
            <a:r>
              <a:rPr kumimoji="0" lang="ar-DZ" sz="2800" b="0"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عبارة عن مؤسسات تقوم بجمع مدخرات الأعوان الاقتصاديين وتقدمها في شكل قروض للأعوان الاقتصاديين الآخرين مقابل فوائد مثل شركات التأمين ، البنوك ...الخ.</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ويتلخص نشاطها في:</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 تجميع مدخرات الأعوان الاقتصاديين الآخرين،</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تقدم قروضا للأعوان الاقتصاديين مقابل الفوائد،</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تدفع الضرائب والرسوم لخزينة الدولة،</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تستهلك السلع والخدمات.</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salhi\Desktop\امن-سطيف-يسطر-برنامج-ثري-للاحتفال-بعيد-الاستقلال-و-الشباب.jpg"/>
          <p:cNvPicPr>
            <a:picLocks noChangeAspect="1" noChangeArrowheads="1"/>
          </p:cNvPicPr>
          <p:nvPr/>
        </p:nvPicPr>
        <p:blipFill>
          <a:blip r:embed="rId2"/>
          <a:srcRect/>
          <a:stretch>
            <a:fillRect/>
          </a:stretch>
        </p:blipFill>
        <p:spPr bwMode="auto">
          <a:xfrm>
            <a:off x="500034" y="1285860"/>
            <a:ext cx="2757802" cy="3571899"/>
          </a:xfrm>
          <a:prstGeom prst="rect">
            <a:avLst/>
          </a:prstGeom>
          <a:noFill/>
        </p:spPr>
      </p:pic>
      <p:pic>
        <p:nvPicPr>
          <p:cNvPr id="9218" name="Picture 2" descr="C:\Users\salhi\Desktop\ecole.jpg"/>
          <p:cNvPicPr>
            <a:picLocks noChangeAspect="1" noChangeArrowheads="1"/>
          </p:cNvPicPr>
          <p:nvPr/>
        </p:nvPicPr>
        <p:blipFill>
          <a:blip r:embed="rId3"/>
          <a:srcRect/>
          <a:stretch>
            <a:fillRect/>
          </a:stretch>
        </p:blipFill>
        <p:spPr bwMode="auto">
          <a:xfrm>
            <a:off x="4143372" y="571480"/>
            <a:ext cx="3743916" cy="2238384"/>
          </a:xfrm>
          <a:prstGeom prst="rect">
            <a:avLst/>
          </a:prstGeom>
          <a:noFill/>
        </p:spPr>
      </p:pic>
      <p:pic>
        <p:nvPicPr>
          <p:cNvPr id="9219" name="Picture 3" descr="C:\Users\salhi\Desktop\1419190344.jpg"/>
          <p:cNvPicPr>
            <a:picLocks noChangeAspect="1" noChangeArrowheads="1"/>
          </p:cNvPicPr>
          <p:nvPr/>
        </p:nvPicPr>
        <p:blipFill>
          <a:blip r:embed="rId4"/>
          <a:srcRect/>
          <a:stretch>
            <a:fillRect/>
          </a:stretch>
        </p:blipFill>
        <p:spPr bwMode="auto">
          <a:xfrm>
            <a:off x="3929058" y="3286124"/>
            <a:ext cx="4143404" cy="290765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42844" y="1500174"/>
            <a:ext cx="8501122" cy="353943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2330450" algn="l"/>
              </a:tabLst>
            </a:pPr>
            <a:r>
              <a:rPr kumimoji="0" lang="ar-SA" sz="28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د. </a:t>
            </a:r>
            <a:r>
              <a:rPr kumimoji="0" lang="ar-DZ" sz="28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الإدارات العمومية</a:t>
            </a:r>
            <a:r>
              <a:rPr kumimoji="0" lang="ar-DZ" sz="2800" b="0"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تمثل هيئات تقوم بتقديم خدمات عامة) مجانا للعائلات مثل التعليم، الأمن،العدالة،...الخ، وتغطي نفقاتها عن طريق عائدات الضرائب.</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33045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ويتلخص نشاطها في:</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33045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 تقديم خدمات لأفراد المجتمع.</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33045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 تتحصل على إيرادات في شكل ضرائب ورسوم من الأعوان الاقتصاديين الأخريين.</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33045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تستهلك السلع والخدمات </a:t>
            </a:r>
            <a:r>
              <a:rPr kumimoji="0" lang="ar-DZ" sz="28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المشترات</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من المؤسسات الاقتصادية،</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233045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تقوم بالاستثمار في المجالات مختلفة.</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salhi\Desktop\globe.jpg"/>
          <p:cNvPicPr>
            <a:picLocks noChangeAspect="1" noChangeArrowheads="1"/>
          </p:cNvPicPr>
          <p:nvPr/>
        </p:nvPicPr>
        <p:blipFill>
          <a:blip r:embed="rId2"/>
          <a:srcRect/>
          <a:stretch>
            <a:fillRect/>
          </a:stretch>
        </p:blipFill>
        <p:spPr bwMode="auto">
          <a:xfrm>
            <a:off x="5134293" y="0"/>
            <a:ext cx="4009708" cy="2571744"/>
          </a:xfrm>
          <a:prstGeom prst="rect">
            <a:avLst/>
          </a:prstGeom>
          <a:noFill/>
        </p:spPr>
      </p:pic>
      <p:pic>
        <p:nvPicPr>
          <p:cNvPr id="7170" name="Picture 2" descr="C:\Users\salhi\Desktop\7756788_orig.jpg"/>
          <p:cNvPicPr>
            <a:picLocks noChangeAspect="1" noChangeArrowheads="1"/>
          </p:cNvPicPr>
          <p:nvPr/>
        </p:nvPicPr>
        <p:blipFill>
          <a:blip r:embed="rId3"/>
          <a:srcRect/>
          <a:stretch>
            <a:fillRect/>
          </a:stretch>
        </p:blipFill>
        <p:spPr bwMode="auto">
          <a:xfrm>
            <a:off x="0" y="3975752"/>
            <a:ext cx="4357686" cy="2882248"/>
          </a:xfrm>
          <a:prstGeom prst="rect">
            <a:avLst/>
          </a:prstGeom>
          <a:noFill/>
        </p:spPr>
      </p:pic>
      <p:pic>
        <p:nvPicPr>
          <p:cNvPr id="7171" name="Picture 3" descr="C:\Users\salhi\Desktop\import-export.jpg"/>
          <p:cNvPicPr>
            <a:picLocks noChangeAspect="1" noChangeArrowheads="1"/>
          </p:cNvPicPr>
          <p:nvPr/>
        </p:nvPicPr>
        <p:blipFill>
          <a:blip r:embed="rId4"/>
          <a:srcRect/>
          <a:stretch>
            <a:fillRect/>
          </a:stretch>
        </p:blipFill>
        <p:spPr bwMode="auto">
          <a:xfrm>
            <a:off x="0" y="0"/>
            <a:ext cx="4071902" cy="3036098"/>
          </a:xfrm>
          <a:prstGeom prst="rect">
            <a:avLst/>
          </a:prstGeom>
          <a:noFill/>
        </p:spPr>
      </p:pic>
      <p:pic>
        <p:nvPicPr>
          <p:cNvPr id="7172" name="Picture 4" descr="C:\Users\salhi\Desktop\521686.jpg"/>
          <p:cNvPicPr>
            <a:picLocks noChangeAspect="1" noChangeArrowheads="1"/>
          </p:cNvPicPr>
          <p:nvPr/>
        </p:nvPicPr>
        <p:blipFill>
          <a:blip r:embed="rId5"/>
          <a:srcRect/>
          <a:stretch>
            <a:fillRect/>
          </a:stretch>
        </p:blipFill>
        <p:spPr bwMode="auto">
          <a:xfrm>
            <a:off x="5000628" y="3971349"/>
            <a:ext cx="3929090" cy="28866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00034" y="785794"/>
            <a:ext cx="7929618" cy="403187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ه-   </a:t>
            </a:r>
            <a:r>
              <a:rPr kumimoji="0" lang="ar-DZ" sz="32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الخارج ( العالم الخارجي ):</a:t>
            </a:r>
            <a:endParaRPr kumimoji="0" lang="fr-FR" sz="3200" b="0" i="0" u="none" strike="noStrike" cap="none" normalizeH="0" baseline="0" dirty="0" smtClean="0">
              <a:ln>
                <a:noFill/>
              </a:ln>
              <a:solidFill>
                <a:srgbClr val="FF0000"/>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يمثل مختلف الأعوان الاقتصاديين ( الغير المتجانسين ) المتواجدين خارج الوطن الذين تربطهم علاقات اقتصادية مع الأعوان الاقتصاديين في الدولة المعينة.</a:t>
            </a:r>
            <a:endParaRPr kumimoji="0" lang="fr-FR" sz="32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ويتلخص نشاطها في:</a:t>
            </a:r>
            <a:endParaRPr kumimoji="0" lang="fr-FR" sz="32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تصدير واستيراد السلع والخدمات،</a:t>
            </a:r>
            <a:endParaRPr kumimoji="0" lang="fr-FR" sz="32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انتقال رؤوس الأموال من والى العالم الخارجي.</a:t>
            </a:r>
            <a:endParaRPr kumimoji="0" lang="fr-FR" sz="32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cer\Desktop\eco.PNG"/>
          <p:cNvPicPr>
            <a:picLocks noChangeAspect="1" noChangeArrowheads="1"/>
          </p:cNvPicPr>
          <p:nvPr/>
        </p:nvPicPr>
        <p:blipFill>
          <a:blip r:embed="rId2"/>
          <a:srcRect/>
          <a:stretch>
            <a:fillRect/>
          </a:stretch>
        </p:blipFill>
        <p:spPr bwMode="auto">
          <a:xfrm>
            <a:off x="1" y="1"/>
            <a:ext cx="9143999" cy="6857999"/>
          </a:xfrm>
          <a:prstGeom prst="rect">
            <a:avLst/>
          </a:prstGeom>
          <a:noFill/>
        </p:spPr>
      </p:pic>
      <p:sp>
        <p:nvSpPr>
          <p:cNvPr id="4" name="ZoneTexte 3"/>
          <p:cNvSpPr txBox="1"/>
          <p:nvPr/>
        </p:nvSpPr>
        <p:spPr>
          <a:xfrm>
            <a:off x="428596" y="2643182"/>
            <a:ext cx="11072890" cy="1200329"/>
          </a:xfrm>
          <a:prstGeom prst="rect">
            <a:avLst/>
          </a:prstGeom>
          <a:noFill/>
        </p:spPr>
        <p:txBody>
          <a:bodyPr wrap="square" rtlCol="0">
            <a:spAutoFit/>
          </a:bodyPr>
          <a:lstStyle/>
          <a:p>
            <a:r>
              <a:rPr lang="ar-DZ"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شكرا على حسن الاستماع </a:t>
            </a:r>
            <a:endParaRPr lang="fr-F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417" y="214290"/>
            <a:ext cx="29001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خطة الدرس</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ZoneTexte 4"/>
          <p:cNvSpPr txBox="1"/>
          <p:nvPr/>
        </p:nvSpPr>
        <p:spPr>
          <a:xfrm>
            <a:off x="8143900" y="5715016"/>
            <a:ext cx="785818" cy="584776"/>
          </a:xfrm>
          <a:prstGeom prst="rect">
            <a:avLst/>
          </a:prstGeom>
          <a:noFill/>
        </p:spPr>
        <p:txBody>
          <a:bodyPr wrap="square" rtlCol="0">
            <a:spAutoFit/>
          </a:bodyPr>
          <a:lstStyle/>
          <a:p>
            <a:r>
              <a:rPr lang="ar-DZ" sz="3200" dirty="0" smtClean="0">
                <a:ln w="18415" cmpd="sng">
                  <a:solidFill>
                    <a:srgbClr val="FFFFFF"/>
                  </a:solidFill>
                  <a:prstDash val="solid"/>
                </a:ln>
                <a:effectLst>
                  <a:outerShdw blurRad="63500" dir="3600000" algn="tl" rotWithShape="0">
                    <a:srgbClr val="000000">
                      <a:alpha val="70000"/>
                    </a:srgbClr>
                  </a:outerShdw>
                </a:effectLst>
              </a:rPr>
              <a:t>0</a:t>
            </a:r>
            <a:r>
              <a:rPr lang="ar-SA" sz="3200" dirty="0" smtClean="0">
                <a:ln w="18415" cmpd="sng">
                  <a:solidFill>
                    <a:srgbClr val="FFFFFF"/>
                  </a:solidFill>
                  <a:prstDash val="solid"/>
                </a:ln>
                <a:effectLst>
                  <a:outerShdw blurRad="63500" dir="3600000" algn="tl" rotWithShape="0">
                    <a:srgbClr val="000000">
                      <a:alpha val="70000"/>
                    </a:srgbClr>
                  </a:outerShdw>
                </a:effectLst>
              </a:rPr>
              <a:t>1</a:t>
            </a:r>
            <a:endParaRPr lang="fr-FR" sz="3200" dirty="0">
              <a:ln w="18415" cmpd="sng">
                <a:solidFill>
                  <a:srgbClr val="FFFFFF"/>
                </a:solidFill>
                <a:prstDash val="solid"/>
              </a:ln>
              <a:effectLst>
                <a:outerShdw blurRad="63500" dir="3600000" algn="tl" rotWithShape="0">
                  <a:srgbClr val="000000">
                    <a:alpha val="70000"/>
                  </a:srgbClr>
                </a:outerShdw>
              </a:effectLst>
            </a:endParaRPr>
          </a:p>
        </p:txBody>
      </p:sp>
      <p:graphicFrame>
        <p:nvGraphicFramePr>
          <p:cNvPr id="6" name="Tableau 5"/>
          <p:cNvGraphicFramePr>
            <a:graphicFrameLocks noGrp="1"/>
          </p:cNvGraphicFramePr>
          <p:nvPr/>
        </p:nvGraphicFramePr>
        <p:xfrm>
          <a:off x="1452562" y="1357298"/>
          <a:ext cx="6119834" cy="5021328"/>
        </p:xfrm>
        <a:graphic>
          <a:graphicData uri="http://schemas.openxmlformats.org/drawingml/2006/table">
            <a:tbl>
              <a:tblPr>
                <a:tableStyleId>{D7AC3CCA-C797-4891-BE02-D94E43425B78}</a:tableStyleId>
              </a:tblPr>
              <a:tblGrid>
                <a:gridCol w="6119834"/>
              </a:tblGrid>
              <a:tr h="5021328">
                <a:tc>
                  <a:txBody>
                    <a:bodyPr/>
                    <a:lstStyle/>
                    <a:p>
                      <a:pPr marL="342900" lvl="0" indent="-342900" algn="r" rtl="1">
                        <a:lnSpc>
                          <a:spcPct val="115000"/>
                        </a:lnSpc>
                        <a:spcAft>
                          <a:spcPts val="0"/>
                        </a:spcAft>
                        <a:buFont typeface="+mj-lt"/>
                        <a:buAutoNum type="arabicPeriod"/>
                      </a:pPr>
                      <a:r>
                        <a:rPr lang="ar-SA" sz="3200" dirty="0"/>
                        <a:t>تعريف الأعوان الاقتصاديين.</a:t>
                      </a:r>
                      <a:endParaRPr lang="fr-FR" sz="3200" dirty="0"/>
                    </a:p>
                    <a:p>
                      <a:pPr marL="342900" lvl="0" indent="-342900" algn="r" rtl="1">
                        <a:lnSpc>
                          <a:spcPct val="115000"/>
                        </a:lnSpc>
                        <a:spcAft>
                          <a:spcPts val="0"/>
                        </a:spcAft>
                        <a:buFont typeface="+mj-lt"/>
                        <a:buAutoNum type="arabicPeriod"/>
                      </a:pPr>
                      <a:r>
                        <a:rPr lang="ar-SA" sz="3200" dirty="0"/>
                        <a:t>فئات الأعوان الاقتصاديين.</a:t>
                      </a:r>
                      <a:endParaRPr lang="fr-FR" sz="3200" dirty="0"/>
                    </a:p>
                    <a:p>
                      <a:pPr marL="342900" lvl="0" indent="-342900" algn="r" rtl="1">
                        <a:lnSpc>
                          <a:spcPct val="115000"/>
                        </a:lnSpc>
                        <a:spcAft>
                          <a:spcPts val="0"/>
                        </a:spcAft>
                        <a:buFont typeface="Symbol"/>
                        <a:buChar char=""/>
                      </a:pPr>
                      <a:r>
                        <a:rPr lang="ar-SA" sz="3200" dirty="0"/>
                        <a:t>العائلات .</a:t>
                      </a:r>
                      <a:endParaRPr lang="fr-FR" sz="3200" dirty="0"/>
                    </a:p>
                    <a:p>
                      <a:pPr marL="342900" lvl="0" indent="-342900" algn="r" rtl="1">
                        <a:lnSpc>
                          <a:spcPct val="150000"/>
                        </a:lnSpc>
                        <a:spcAft>
                          <a:spcPts val="0"/>
                        </a:spcAft>
                        <a:buFont typeface="Symbol"/>
                        <a:buChar char=""/>
                      </a:pPr>
                      <a:r>
                        <a:rPr lang="ar-SA" sz="3200" dirty="0"/>
                        <a:t>المؤسسات الاقتصادية.</a:t>
                      </a:r>
                      <a:endParaRPr lang="fr-FR" sz="3200" dirty="0"/>
                    </a:p>
                    <a:p>
                      <a:pPr marL="342900" lvl="0" indent="-342900" algn="r" rtl="1">
                        <a:lnSpc>
                          <a:spcPct val="150000"/>
                        </a:lnSpc>
                        <a:spcAft>
                          <a:spcPts val="0"/>
                        </a:spcAft>
                        <a:buFont typeface="Symbol"/>
                        <a:buChar char=""/>
                      </a:pPr>
                      <a:r>
                        <a:rPr lang="ar-SA" sz="3200" dirty="0"/>
                        <a:t>المؤسسات المالية.</a:t>
                      </a:r>
                      <a:endParaRPr lang="fr-FR" sz="3200" dirty="0"/>
                    </a:p>
                    <a:p>
                      <a:pPr marL="342900" lvl="0" indent="-342900" algn="r" rtl="1">
                        <a:lnSpc>
                          <a:spcPct val="150000"/>
                        </a:lnSpc>
                        <a:spcAft>
                          <a:spcPts val="1000"/>
                        </a:spcAft>
                        <a:buFont typeface="Symbol"/>
                        <a:buChar char=""/>
                      </a:pPr>
                      <a:r>
                        <a:rPr lang="ar-SA" sz="3200" dirty="0"/>
                        <a:t>الإدارة العمومية</a:t>
                      </a:r>
                      <a:r>
                        <a:rPr lang="ar-SA" sz="3200" dirty="0" smtClean="0"/>
                        <a:t>.</a:t>
                      </a:r>
                      <a:endParaRPr lang="fr-FR" sz="3200" dirty="0" smtClean="0"/>
                    </a:p>
                    <a:p>
                      <a:pPr marL="342900" lvl="0" indent="-342900" algn="r" rtl="1">
                        <a:lnSpc>
                          <a:spcPct val="150000"/>
                        </a:lnSpc>
                        <a:spcAft>
                          <a:spcPts val="1000"/>
                        </a:spcAft>
                        <a:buFont typeface="Symbol"/>
                        <a:buChar char=""/>
                      </a:pPr>
                      <a:r>
                        <a:rPr lang="ar-SA" sz="3200" dirty="0" smtClean="0"/>
                        <a:t>العالم</a:t>
                      </a:r>
                      <a:r>
                        <a:rPr lang="ar-SA" sz="3200" baseline="0" dirty="0" smtClean="0"/>
                        <a:t> الخارجي</a:t>
                      </a:r>
                      <a:endParaRPr lang="fr-FR" sz="3200" dirty="0">
                        <a:latin typeface="Calibri"/>
                        <a:ea typeface="Calibri"/>
                        <a:cs typeface="Traditional Arabic"/>
                      </a:endParaRPr>
                    </a:p>
                  </a:txBody>
                  <a:tcPr marL="89535" marR="89535" marT="0" marB="0"/>
                </a:tc>
              </a:tr>
            </a:tbl>
          </a:graphicData>
        </a:graphic>
      </p:graphicFrame>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43306" y="0"/>
            <a:ext cx="2175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54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الوضعية </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7" name="Rectangle 1"/>
          <p:cNvSpPr>
            <a:spLocks noChangeArrowheads="1"/>
          </p:cNvSpPr>
          <p:nvPr/>
        </p:nvSpPr>
        <p:spPr bwMode="auto">
          <a:xfrm>
            <a:off x="357158" y="1357298"/>
            <a:ext cx="8286808" cy="440120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DZ" sz="40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يساهم الأفراد في الحياة الاقتصادية بأوجه متعددة، فمثلا يقوم الحرفي بنشاط إنتاجي خلال عمله اليومي وبنشاط استهلاكي طيلة حياته وبنشاط استثماري عند تجهيز ورشته.إن تعدد الأعوان الاقتصاديين وتنوع أنشطتهم يفرض تصنيفهم ضمن أصناف أو مجموعات.</a:t>
            </a:r>
            <a:endParaRPr kumimoji="0" lang="fr-FR" sz="4000" b="1"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40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فما هو العون الاقتصادي ؟ وما هي أصنافه ؟ وفيما يتلخص نشاطاتهم؟</a:t>
            </a:r>
            <a:endParaRPr kumimoji="0" lang="ar-DZ" sz="4000" b="1"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04" y="500042"/>
            <a:ext cx="5643602" cy="646331"/>
          </a:xfrm>
          <a:prstGeom prst="rect">
            <a:avLst/>
          </a:prstGeom>
        </p:spPr>
        <p:txBody>
          <a:bodyPr wrap="square">
            <a:spAutoFit/>
          </a:bodyPr>
          <a:lstStyle/>
          <a:p>
            <a:pPr algn="ctr"/>
            <a:r>
              <a:rPr lang="ar-DZ" sz="3600" b="1" dirty="0" smtClean="0">
                <a:latin typeface="Sakkal Majalla" pitchFamily="2" charset="-78"/>
                <a:ea typeface="Calibri" pitchFamily="34" charset="0"/>
                <a:cs typeface="Sakkal Majalla" pitchFamily="2" charset="-78"/>
              </a:rPr>
              <a:t>فما هو العون الاقتصادي ؟ </a:t>
            </a:r>
            <a:endParaRPr lang="fr-FR" sz="3600" dirty="0"/>
          </a:p>
        </p:txBody>
      </p:sp>
      <p:pic>
        <p:nvPicPr>
          <p:cNvPr id="18433" name="Picture 1" descr="C:\Users\salhi\Desktop\men-42691.png"/>
          <p:cNvPicPr>
            <a:picLocks noChangeAspect="1" noChangeArrowheads="1"/>
          </p:cNvPicPr>
          <p:nvPr/>
        </p:nvPicPr>
        <p:blipFill>
          <a:blip r:embed="rId2" cstate="print"/>
          <a:srcRect/>
          <a:stretch>
            <a:fillRect/>
          </a:stretch>
        </p:blipFill>
        <p:spPr bwMode="auto">
          <a:xfrm>
            <a:off x="285720" y="1214422"/>
            <a:ext cx="2773475" cy="1428760"/>
          </a:xfrm>
          <a:prstGeom prst="rect">
            <a:avLst/>
          </a:prstGeom>
          <a:noFill/>
        </p:spPr>
      </p:pic>
      <p:pic>
        <p:nvPicPr>
          <p:cNvPr id="18434" name="Picture 2" descr="C:\Users\salhi\Desktop\_4.jpg"/>
          <p:cNvPicPr>
            <a:picLocks noChangeAspect="1" noChangeArrowheads="1"/>
          </p:cNvPicPr>
          <p:nvPr/>
        </p:nvPicPr>
        <p:blipFill>
          <a:blip r:embed="rId3"/>
          <a:srcRect/>
          <a:stretch>
            <a:fillRect/>
          </a:stretch>
        </p:blipFill>
        <p:spPr bwMode="auto">
          <a:xfrm>
            <a:off x="428596" y="4429132"/>
            <a:ext cx="1571636" cy="2071702"/>
          </a:xfrm>
          <a:prstGeom prst="rect">
            <a:avLst/>
          </a:prstGeom>
          <a:noFill/>
        </p:spPr>
      </p:pic>
      <p:pic>
        <p:nvPicPr>
          <p:cNvPr id="18435" name="Picture 3" descr="C:\Users\salhi\Desktop\photo-1356633351.jpg"/>
          <p:cNvPicPr>
            <a:picLocks noChangeAspect="1" noChangeArrowheads="1"/>
          </p:cNvPicPr>
          <p:nvPr/>
        </p:nvPicPr>
        <p:blipFill>
          <a:blip r:embed="rId4"/>
          <a:srcRect/>
          <a:stretch>
            <a:fillRect/>
          </a:stretch>
        </p:blipFill>
        <p:spPr bwMode="auto">
          <a:xfrm>
            <a:off x="6286512" y="1142984"/>
            <a:ext cx="2444992" cy="2143140"/>
          </a:xfrm>
          <a:prstGeom prst="rect">
            <a:avLst/>
          </a:prstGeom>
          <a:noFill/>
        </p:spPr>
      </p:pic>
      <p:pic>
        <p:nvPicPr>
          <p:cNvPr id="18436" name="Picture 4" descr="C:\Users\salhi\Desktop\sofyxcHb_400x400.jpeg"/>
          <p:cNvPicPr>
            <a:picLocks noChangeAspect="1" noChangeArrowheads="1"/>
          </p:cNvPicPr>
          <p:nvPr/>
        </p:nvPicPr>
        <p:blipFill>
          <a:blip r:embed="rId5"/>
          <a:srcRect/>
          <a:stretch>
            <a:fillRect/>
          </a:stretch>
        </p:blipFill>
        <p:spPr bwMode="auto">
          <a:xfrm>
            <a:off x="6215074" y="4138842"/>
            <a:ext cx="2559042" cy="2504867"/>
          </a:xfrm>
          <a:prstGeom prst="rect">
            <a:avLst/>
          </a:prstGeom>
          <a:noFill/>
        </p:spPr>
      </p:pic>
      <p:pic>
        <p:nvPicPr>
          <p:cNvPr id="18437" name="Picture 5" descr="C:\Users\salhi\Desktop\images.jpg"/>
          <p:cNvPicPr>
            <a:picLocks noChangeAspect="1" noChangeArrowheads="1"/>
          </p:cNvPicPr>
          <p:nvPr/>
        </p:nvPicPr>
        <p:blipFill>
          <a:blip r:embed="rId6"/>
          <a:srcRect/>
          <a:stretch>
            <a:fillRect/>
          </a:stretch>
        </p:blipFill>
        <p:spPr bwMode="auto">
          <a:xfrm>
            <a:off x="2214546" y="3286124"/>
            <a:ext cx="3643338" cy="942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7" name="Connecteur droit avec flèche 16"/>
          <p:cNvCxnSpPr>
            <a:stCxn id="18433" idx="2"/>
            <a:endCxn id="18437" idx="0"/>
          </p:cNvCxnSpPr>
          <p:nvPr/>
        </p:nvCxnSpPr>
        <p:spPr>
          <a:xfrm rot="16200000" flipH="1">
            <a:off x="2532865" y="1782774"/>
            <a:ext cx="642942" cy="23637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p:cNvCxnSpPr>
            <a:stCxn id="18434" idx="3"/>
            <a:endCxn id="18437" idx="2"/>
          </p:cNvCxnSpPr>
          <p:nvPr/>
        </p:nvCxnSpPr>
        <p:spPr>
          <a:xfrm flipV="1">
            <a:off x="2000232" y="4229099"/>
            <a:ext cx="2035983" cy="123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a:stCxn id="18436" idx="1"/>
            <a:endCxn id="18437" idx="2"/>
          </p:cNvCxnSpPr>
          <p:nvPr/>
        </p:nvCxnSpPr>
        <p:spPr>
          <a:xfrm rot="10800000">
            <a:off x="4036216" y="4229100"/>
            <a:ext cx="2178859" cy="11621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cteur droit avec flèche 22"/>
          <p:cNvCxnSpPr>
            <a:stCxn id="18435" idx="1"/>
            <a:endCxn id="18437" idx="0"/>
          </p:cNvCxnSpPr>
          <p:nvPr/>
        </p:nvCxnSpPr>
        <p:spPr>
          <a:xfrm rot="10800000" flipV="1">
            <a:off x="4036216" y="2214554"/>
            <a:ext cx="2250297" cy="10715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928662" y="2357430"/>
            <a:ext cx="7215238"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SA" sz="3600" b="1" i="0" u="sng"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1. </a:t>
            </a:r>
            <a:r>
              <a:rPr kumimoji="0" lang="ar-DZ" sz="3600" b="1" i="0" u="sng"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تعريف الأعوان الاقتصاديين</a:t>
            </a:r>
            <a:r>
              <a:rPr kumimoji="0" lang="ar-DZ" sz="36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:العون الاقتصادي هو كل شخص طبيعي أو معنوي يزاول نشاطا اقتصاديا.</a:t>
            </a:r>
            <a:endParaRPr kumimoji="0" lang="ar-DZ" sz="36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8794" y="285728"/>
            <a:ext cx="4910319"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rtl="1"/>
            <a:r>
              <a:rPr lang="ar-DZ" sz="2800" dirty="0" smtClean="0"/>
              <a:t>وما هي أصنافه ؟ وفيما يتلخص نشاطاتهم؟</a:t>
            </a:r>
            <a:endParaRPr lang="fr-FR" sz="2800" dirty="0"/>
          </a:p>
        </p:txBody>
      </p:sp>
      <p:pic>
        <p:nvPicPr>
          <p:cNvPr id="16385" name="Picture 1" descr="C:\Users\salhi\Desktop\source_3027_1.jpg"/>
          <p:cNvPicPr>
            <a:picLocks noChangeAspect="1" noChangeArrowheads="1"/>
          </p:cNvPicPr>
          <p:nvPr/>
        </p:nvPicPr>
        <p:blipFill>
          <a:blip r:embed="rId2"/>
          <a:srcRect/>
          <a:stretch>
            <a:fillRect/>
          </a:stretch>
        </p:blipFill>
        <p:spPr bwMode="auto">
          <a:xfrm>
            <a:off x="71406" y="857232"/>
            <a:ext cx="2818381" cy="2459037"/>
          </a:xfrm>
          <a:prstGeom prst="rect">
            <a:avLst/>
          </a:prstGeom>
          <a:noFill/>
        </p:spPr>
      </p:pic>
      <p:pic>
        <p:nvPicPr>
          <p:cNvPr id="16386" name="Picture 2" descr="C:\Users\salhi\Desktop\download.jpg"/>
          <p:cNvPicPr>
            <a:picLocks noChangeAspect="1" noChangeArrowheads="1"/>
          </p:cNvPicPr>
          <p:nvPr/>
        </p:nvPicPr>
        <p:blipFill>
          <a:blip r:embed="rId3"/>
          <a:srcRect/>
          <a:stretch>
            <a:fillRect/>
          </a:stretch>
        </p:blipFill>
        <p:spPr bwMode="auto">
          <a:xfrm>
            <a:off x="5214942" y="1000108"/>
            <a:ext cx="2790826" cy="1638300"/>
          </a:xfrm>
          <a:prstGeom prst="rect">
            <a:avLst/>
          </a:prstGeom>
          <a:noFill/>
        </p:spPr>
      </p:pic>
      <p:pic>
        <p:nvPicPr>
          <p:cNvPr id="16387" name="Picture 3" descr="C:\Users\salhi\Desktop\Rencontre-des-familles-Milan-2012-42705_958x3401.jpg"/>
          <p:cNvPicPr>
            <a:picLocks noChangeAspect="1" noChangeArrowheads="1"/>
          </p:cNvPicPr>
          <p:nvPr/>
        </p:nvPicPr>
        <p:blipFill>
          <a:blip r:embed="rId4"/>
          <a:srcRect/>
          <a:stretch>
            <a:fillRect/>
          </a:stretch>
        </p:blipFill>
        <p:spPr bwMode="auto">
          <a:xfrm>
            <a:off x="142844" y="3571876"/>
            <a:ext cx="3276191" cy="2357454"/>
          </a:xfrm>
          <a:prstGeom prst="rect">
            <a:avLst/>
          </a:prstGeom>
          <a:noFill/>
        </p:spPr>
      </p:pic>
      <p:pic>
        <p:nvPicPr>
          <p:cNvPr id="16388" name="Picture 4" descr="C:\Users\salhi\Desktop\officiers.jpg"/>
          <p:cNvPicPr>
            <a:picLocks noChangeAspect="1" noChangeArrowheads="1"/>
          </p:cNvPicPr>
          <p:nvPr/>
        </p:nvPicPr>
        <p:blipFill>
          <a:blip r:embed="rId5"/>
          <a:srcRect/>
          <a:stretch>
            <a:fillRect/>
          </a:stretch>
        </p:blipFill>
        <p:spPr bwMode="auto">
          <a:xfrm>
            <a:off x="4643438" y="3500438"/>
            <a:ext cx="3687128" cy="251625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salhi\Desktop\_4.jpg"/>
          <p:cNvPicPr>
            <a:picLocks noChangeAspect="1" noChangeArrowheads="1"/>
          </p:cNvPicPr>
          <p:nvPr/>
        </p:nvPicPr>
        <p:blipFill>
          <a:blip r:embed="rId2"/>
          <a:srcRect/>
          <a:stretch>
            <a:fillRect/>
          </a:stretch>
        </p:blipFill>
        <p:spPr bwMode="auto">
          <a:xfrm>
            <a:off x="7251510" y="714356"/>
            <a:ext cx="1241637" cy="1857388"/>
          </a:xfrm>
          <a:prstGeom prst="rect">
            <a:avLst/>
          </a:prstGeom>
          <a:noFill/>
        </p:spPr>
      </p:pic>
      <p:pic>
        <p:nvPicPr>
          <p:cNvPr id="15362" name="Picture 2" descr="C:\Users\salhi\Desktop\dinard-149c818.gif"/>
          <p:cNvPicPr>
            <a:picLocks noChangeAspect="1" noChangeArrowheads="1"/>
          </p:cNvPicPr>
          <p:nvPr/>
        </p:nvPicPr>
        <p:blipFill>
          <a:blip r:embed="rId3"/>
          <a:srcRect/>
          <a:stretch>
            <a:fillRect/>
          </a:stretch>
        </p:blipFill>
        <p:spPr bwMode="auto">
          <a:xfrm>
            <a:off x="3143240" y="903243"/>
            <a:ext cx="2286016" cy="1525625"/>
          </a:xfrm>
          <a:prstGeom prst="rect">
            <a:avLst/>
          </a:prstGeom>
          <a:noFill/>
        </p:spPr>
      </p:pic>
      <p:pic>
        <p:nvPicPr>
          <p:cNvPr id="15363" name="Picture 3" descr="C:\Users\salhi\Desktop\2014_1405888475.jpg"/>
          <p:cNvPicPr>
            <a:picLocks noChangeAspect="1" noChangeArrowheads="1"/>
          </p:cNvPicPr>
          <p:nvPr/>
        </p:nvPicPr>
        <p:blipFill>
          <a:blip r:embed="rId4"/>
          <a:srcRect/>
          <a:stretch>
            <a:fillRect/>
          </a:stretch>
        </p:blipFill>
        <p:spPr bwMode="auto">
          <a:xfrm>
            <a:off x="0" y="3429000"/>
            <a:ext cx="2899401" cy="2058995"/>
          </a:xfrm>
          <a:prstGeom prst="rect">
            <a:avLst/>
          </a:prstGeom>
          <a:noFill/>
        </p:spPr>
      </p:pic>
      <p:pic>
        <p:nvPicPr>
          <p:cNvPr id="15364" name="Picture 4" descr="C:\Users\salhi\Desktop\capital-investment-company.jpg"/>
          <p:cNvPicPr>
            <a:picLocks noChangeAspect="1" noChangeArrowheads="1"/>
          </p:cNvPicPr>
          <p:nvPr/>
        </p:nvPicPr>
        <p:blipFill>
          <a:blip r:embed="rId5"/>
          <a:srcRect/>
          <a:stretch>
            <a:fillRect/>
          </a:stretch>
        </p:blipFill>
        <p:spPr bwMode="auto">
          <a:xfrm>
            <a:off x="3071802" y="3429000"/>
            <a:ext cx="2625737" cy="2625737"/>
          </a:xfrm>
          <a:prstGeom prst="rect">
            <a:avLst/>
          </a:prstGeom>
          <a:noFill/>
        </p:spPr>
      </p:pic>
      <p:cxnSp>
        <p:nvCxnSpPr>
          <p:cNvPr id="10" name="Connecteur droit avec flèche 9"/>
          <p:cNvCxnSpPr>
            <a:stCxn id="15362" idx="2"/>
            <a:endCxn id="15363" idx="0"/>
          </p:cNvCxnSpPr>
          <p:nvPr/>
        </p:nvCxnSpPr>
        <p:spPr>
          <a:xfrm rot="5400000">
            <a:off x="2367909" y="1510661"/>
            <a:ext cx="1000132" cy="28365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stCxn id="15362" idx="2"/>
            <a:endCxn id="15364" idx="0"/>
          </p:cNvCxnSpPr>
          <p:nvPr/>
        </p:nvCxnSpPr>
        <p:spPr>
          <a:xfrm rot="16200000" flipH="1">
            <a:off x="3835393" y="2879722"/>
            <a:ext cx="1000132" cy="98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5361" idx="1"/>
            <a:endCxn id="15362" idx="3"/>
          </p:cNvCxnSpPr>
          <p:nvPr/>
        </p:nvCxnSpPr>
        <p:spPr>
          <a:xfrm rot="10800000" flipV="1">
            <a:off x="5429256" y="1643050"/>
            <a:ext cx="1822254" cy="23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365" name="Picture 5" descr="C:\Users\salhi\Desktop\alhkouma_stkhfdh_bAdh_aldhraab_oualrsoum.jpg"/>
          <p:cNvPicPr>
            <a:picLocks noChangeAspect="1" noChangeArrowheads="1"/>
          </p:cNvPicPr>
          <p:nvPr/>
        </p:nvPicPr>
        <p:blipFill>
          <a:blip r:embed="rId6"/>
          <a:srcRect/>
          <a:stretch>
            <a:fillRect/>
          </a:stretch>
        </p:blipFill>
        <p:spPr bwMode="auto">
          <a:xfrm>
            <a:off x="6072198" y="3786190"/>
            <a:ext cx="2633313" cy="1901837"/>
          </a:xfrm>
          <a:prstGeom prst="rect">
            <a:avLst/>
          </a:prstGeom>
          <a:noFill/>
        </p:spPr>
      </p:pic>
      <p:cxnSp>
        <p:nvCxnSpPr>
          <p:cNvPr id="17" name="Connecteur droit avec flèche 16"/>
          <p:cNvCxnSpPr>
            <a:stCxn id="15362" idx="2"/>
            <a:endCxn id="15365" idx="0"/>
          </p:cNvCxnSpPr>
          <p:nvPr/>
        </p:nvCxnSpPr>
        <p:spPr>
          <a:xfrm rot="16200000" flipH="1">
            <a:off x="5158890" y="1556225"/>
            <a:ext cx="1357322" cy="3102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85720" y="882924"/>
            <a:ext cx="8143932" cy="495520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lang="ar-SA" sz="3600" dirty="0" smtClean="0">
                <a:solidFill>
                  <a:srgbClr val="FF0000"/>
                </a:solidFill>
                <a:latin typeface="Sakkal Majalla" pitchFamily="2" charset="-78"/>
                <a:ea typeface="Calibri" pitchFamily="34" charset="0"/>
                <a:cs typeface="Sakkal Majalla" pitchFamily="2" charset="-78"/>
              </a:rPr>
              <a:t>أ.</a:t>
            </a:r>
            <a:r>
              <a:rPr kumimoji="0" lang="en-US" sz="3600" b="0"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 </a:t>
            </a:r>
            <a:r>
              <a:rPr kumimoji="0" lang="ar-DZ" sz="36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العائلات</a:t>
            </a:r>
            <a:r>
              <a:rPr kumimoji="0" lang="ar-DZ" sz="3600" b="0"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تعتبر العائلة الخلية الأساسية في المجتمع ،ويتمثل نشاطها الأساسي في استهلاك السلع والخدمات.</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وتتشكل العائلات من:</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accent2"/>
                </a:solidFill>
                <a:effectLst/>
                <a:latin typeface="Sakkal Majalla" pitchFamily="2" charset="-78"/>
                <a:ea typeface="Calibri" pitchFamily="34" charset="0"/>
                <a:cs typeface="Sakkal Majalla" pitchFamily="2" charset="-78"/>
              </a:rPr>
              <a:t>العائلات العادية: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وتضم شخص أو أكثر تربطهم أواصر القرابة والدم.</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accent2"/>
                </a:solidFill>
                <a:effectLst/>
                <a:latin typeface="Sakkal Majalla" pitchFamily="2" charset="-78"/>
                <a:ea typeface="Calibri" pitchFamily="34" charset="0"/>
                <a:cs typeface="Sakkal Majalla" pitchFamily="2" charset="-78"/>
              </a:rPr>
              <a:t>العائلات الغير العادية: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وهي مجموعة من الأشخاص الذين يعيشون تحت سقف واحد ولا تربطهم أواصر القرابة مثل الجنود في الثكنات.</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ويمثل نشاط العائلات في:</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استعمال جزء من دخلها في الإنفاق الاستهلاكي ( السلع والخدمات ).</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تدخر الجزء المتبقي من دخلها.</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تستثمر مدخراتها.</a:t>
            </a: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tab pos="457200" algn="l"/>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تدفع الضرائب والرسوم للإدارات ( الدولة ).</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Users\salhi\Desktop\large-وكالة-سياحية-تشتكي-من-الأنترنت-d7d67.jpg"/>
          <p:cNvPicPr>
            <a:picLocks noChangeAspect="1" noChangeArrowheads="1"/>
          </p:cNvPicPr>
          <p:nvPr/>
        </p:nvPicPr>
        <p:blipFill>
          <a:blip r:embed="rId2"/>
          <a:srcRect/>
          <a:stretch>
            <a:fillRect/>
          </a:stretch>
        </p:blipFill>
        <p:spPr bwMode="auto">
          <a:xfrm>
            <a:off x="334017" y="928670"/>
            <a:ext cx="3380727" cy="2357454"/>
          </a:xfrm>
          <a:prstGeom prst="rect">
            <a:avLst/>
          </a:prstGeom>
          <a:noFill/>
        </p:spPr>
      </p:pic>
      <p:pic>
        <p:nvPicPr>
          <p:cNvPr id="13314" name="Picture 2" descr="C:\Users\salhi\Desktop\sante_584986587.jpg"/>
          <p:cNvPicPr>
            <a:picLocks noChangeAspect="1" noChangeArrowheads="1"/>
          </p:cNvPicPr>
          <p:nvPr/>
        </p:nvPicPr>
        <p:blipFill>
          <a:blip r:embed="rId3"/>
          <a:srcRect/>
          <a:stretch>
            <a:fillRect/>
          </a:stretch>
        </p:blipFill>
        <p:spPr bwMode="auto">
          <a:xfrm>
            <a:off x="2500298" y="4286256"/>
            <a:ext cx="3429000" cy="1933575"/>
          </a:xfrm>
          <a:prstGeom prst="rect">
            <a:avLst/>
          </a:prstGeom>
          <a:noFill/>
        </p:spPr>
      </p:pic>
      <p:pic>
        <p:nvPicPr>
          <p:cNvPr id="13315" name="Picture 3" descr="C:\Users\salhi\Desktop\94e9a685492c6074b4f1acd9e5a2fe0e_XL.jpg"/>
          <p:cNvPicPr>
            <a:picLocks noChangeAspect="1" noChangeArrowheads="1"/>
          </p:cNvPicPr>
          <p:nvPr/>
        </p:nvPicPr>
        <p:blipFill>
          <a:blip r:embed="rId4"/>
          <a:srcRect/>
          <a:stretch>
            <a:fillRect/>
          </a:stretch>
        </p:blipFill>
        <p:spPr bwMode="auto">
          <a:xfrm>
            <a:off x="4500562" y="913739"/>
            <a:ext cx="4203044" cy="237238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1149</TotalTime>
  <Words>466</Words>
  <Application>Microsoft Office PowerPoint</Application>
  <PresentationFormat>Affichage à l'écran (4:3)</PresentationFormat>
  <Paragraphs>52</Paragraphs>
  <Slides>18</Slides>
  <Notes>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Oriel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النشاط الاقتصادي</dc:title>
  <dc:creator>acer</dc:creator>
  <cp:lastModifiedBy>salhi</cp:lastModifiedBy>
  <cp:revision>114</cp:revision>
  <dcterms:created xsi:type="dcterms:W3CDTF">2015-01-10T10:19:54Z</dcterms:created>
  <dcterms:modified xsi:type="dcterms:W3CDTF">2015-09-18T13:01:38Z</dcterms:modified>
</cp:coreProperties>
</file>