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0" r:id="rId2"/>
    <p:sldId id="281" r:id="rId3"/>
    <p:sldId id="300" r:id="rId4"/>
    <p:sldId id="301" r:id="rId5"/>
    <p:sldId id="305" r:id="rId6"/>
    <p:sldId id="302" r:id="rId7"/>
    <p:sldId id="285" r:id="rId8"/>
    <p:sldId id="282" r:id="rId9"/>
    <p:sldId id="306" r:id="rId10"/>
    <p:sldId id="283" r:id="rId11"/>
    <p:sldId id="286" r:id="rId12"/>
    <p:sldId id="261" r:id="rId13"/>
    <p:sldId id="263" r:id="rId14"/>
    <p:sldId id="287" r:id="rId15"/>
    <p:sldId id="260" r:id="rId16"/>
    <p:sldId id="264" r:id="rId17"/>
    <p:sldId id="288" r:id="rId18"/>
    <p:sldId id="257" r:id="rId19"/>
    <p:sldId id="266" r:id="rId20"/>
    <p:sldId id="289" r:id="rId21"/>
    <p:sldId id="265" r:id="rId22"/>
    <p:sldId id="267" r:id="rId23"/>
    <p:sldId id="290" r:id="rId24"/>
    <p:sldId id="268" r:id="rId25"/>
    <p:sldId id="269" r:id="rId26"/>
    <p:sldId id="291" r:id="rId27"/>
    <p:sldId id="270" r:id="rId28"/>
    <p:sldId id="271" r:id="rId29"/>
    <p:sldId id="292" r:id="rId30"/>
    <p:sldId id="272" r:id="rId31"/>
    <p:sldId id="273" r:id="rId32"/>
    <p:sldId id="293" r:id="rId33"/>
    <p:sldId id="274" r:id="rId34"/>
    <p:sldId id="275" r:id="rId35"/>
    <p:sldId id="294" r:id="rId36"/>
    <p:sldId id="276" r:id="rId37"/>
    <p:sldId id="308" r:id="rId38"/>
    <p:sldId id="295" r:id="rId39"/>
    <p:sldId id="296" r:id="rId40"/>
    <p:sldId id="297" r:id="rId41"/>
    <p:sldId id="298" r:id="rId42"/>
    <p:sldId id="279" r:id="rId43"/>
    <p:sldId id="277" r:id="rId44"/>
    <p:sldId id="303" r:id="rId45"/>
    <p:sldId id="304" r:id="rId46"/>
    <p:sldId id="29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-147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6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31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9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66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4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2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424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6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15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40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966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6310-65B4-4306-8669-3ACAF46BBDBE}" type="datetimeFigureOut">
              <a:rPr lang="fr-FR" smtClean="0"/>
              <a:t>13/09/2016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FFE2-7694-4135-AB6E-F0965CFCF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4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E:\عروض باور بوانت لعبد الله\خلفيات جديدة لباوربوانت\خلفيات ثابتة\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" t="882" r="1117" b="48154"/>
          <a:stretch/>
        </p:blipFill>
        <p:spPr bwMode="auto">
          <a:xfrm>
            <a:off x="1" y="1"/>
            <a:ext cx="9216000" cy="68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5422" y="2492896"/>
            <a:ext cx="8309026" cy="2160240"/>
          </a:xfrm>
        </p:spPr>
        <p:txBody>
          <a:bodyPr anchor="ctr">
            <a:noAutofit/>
          </a:bodyPr>
          <a:lstStyle/>
          <a:p>
            <a:r>
              <a:rPr lang="ar-DZ" sz="7200" b="1" u="sng" dirty="0">
                <a:ln w="5715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cs typeface="Al-Hadith1" pitchFamily="2" charset="-78"/>
              </a:rPr>
              <a:t>بسم الله الرحمن الرحيم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42200" y="0"/>
            <a:ext cx="9216000" cy="13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1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دبوس زينة 4"/>
          <p:cNvSpPr/>
          <p:nvPr/>
        </p:nvSpPr>
        <p:spPr>
          <a:xfrm>
            <a:off x="1203013" y="295421"/>
            <a:ext cx="6938097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400" dirty="0">
                <a:solidFill>
                  <a:srgbClr val="FF0000"/>
                </a:solidFill>
                <a:cs typeface="Al-Hadith1" pitchFamily="2" charset="-78"/>
              </a:rPr>
              <a:t>فهم المنطوق والتعبير الشفهي</a:t>
            </a:r>
            <a:endParaRPr lang="fr-FR" sz="4400" dirty="0">
              <a:solidFill>
                <a:srgbClr val="FF0000"/>
              </a:solidFill>
              <a:cs typeface="Al-Hadith1" pitchFamily="2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471513"/>
              </p:ext>
            </p:extLst>
          </p:nvPr>
        </p:nvGraphicFramePr>
        <p:xfrm>
          <a:off x="295422" y="1706489"/>
          <a:ext cx="8525021" cy="4553634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8525021">
                  <a:extLst>
                    <a:ext uri="{9D8B030D-6E8A-4147-A177-3AD203B41FA5}">
                      <a16:colId xmlns="" xmlns:a16="http://schemas.microsoft.com/office/drawing/2014/main" val="1372452259"/>
                    </a:ext>
                  </a:extLst>
                </a:gridCol>
              </a:tblGrid>
              <a:tr h="2276817">
                <a:tc>
                  <a:txBody>
                    <a:bodyPr/>
                    <a:lstStyle/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DZ" sz="3200" b="1" dirty="0">
                          <a:cs typeface="+mj-cs"/>
                        </a:rPr>
                        <a:t>عرض المنطوق</a:t>
                      </a:r>
                      <a:r>
                        <a:rPr lang="ar-DZ" sz="3200" b="1" baseline="0" dirty="0">
                          <a:cs typeface="+mj-cs"/>
                        </a:rPr>
                        <a:t> مع مراعاة الجوانب التالية: الفكري / اللغوي / اللفظي / </a:t>
                      </a:r>
                      <a:r>
                        <a:rPr lang="ar-DZ" sz="3200" b="1" baseline="0" dirty="0" err="1">
                          <a:cs typeface="+mj-cs"/>
                        </a:rPr>
                        <a:t>اللمحي</a:t>
                      </a:r>
                      <a:r>
                        <a:rPr lang="ar-DZ" sz="3200" b="1" baseline="0" dirty="0">
                          <a:cs typeface="+mj-cs"/>
                        </a:rPr>
                        <a:t> (الإيحاء والإيماء).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DZ" sz="3200" b="1" baseline="0" dirty="0">
                          <a:cs typeface="+mj-cs"/>
                        </a:rPr>
                        <a:t>تجزئة النص المنطوق ثم  </a:t>
                      </a:r>
                      <a:r>
                        <a:rPr lang="ar-DZ" sz="3200" b="1" baseline="0" dirty="0" err="1">
                          <a:cs typeface="+mj-cs"/>
                        </a:rPr>
                        <a:t>أجرأة</a:t>
                      </a:r>
                      <a:r>
                        <a:rPr lang="ar-DZ" sz="3200" b="1" baseline="0" dirty="0">
                          <a:cs typeface="+mj-cs"/>
                        </a:rPr>
                        <a:t>  أحداثه.</a:t>
                      </a:r>
                    </a:p>
                    <a:p>
                      <a:pPr marL="285750" indent="-28575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DZ" sz="3200" b="1" baseline="0" dirty="0">
                          <a:cs typeface="+mj-cs"/>
                        </a:rPr>
                        <a:t>اكتشاف الجانب القيمي في المنطوق وممارسته.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19333618"/>
                  </a:ext>
                </a:extLst>
              </a:tr>
              <a:tr h="2276817">
                <a:tc>
                  <a:txBody>
                    <a:bodyPr/>
                    <a:lstStyle/>
                    <a:p>
                      <a:pPr marL="457200" indent="-457200" algn="r" rtl="1">
                        <a:buFont typeface="Wingdings" panose="05000000000000000000" pitchFamily="2" charset="2"/>
                        <a:buChar char="v"/>
                      </a:pPr>
                      <a:r>
                        <a:rPr lang="ar-DZ" sz="3200" b="1" dirty="0">
                          <a:cs typeface="+mj-cs"/>
                        </a:rPr>
                        <a:t>التحاور حول النص المنطوق – والتعبير عن أحداثه انطلاقا من تعليمات محددة وسندات مختلفة تؤدي إلى: عرض الأفكار</a:t>
                      </a:r>
                      <a:r>
                        <a:rPr lang="ar-DZ" sz="3200" b="1" baseline="0" dirty="0">
                          <a:cs typeface="+mj-cs"/>
                        </a:rPr>
                        <a:t> والتعبير عن الأحاسيس وإبداء المشاعر حول الموضوع.</a:t>
                      </a:r>
                      <a:r>
                        <a:rPr lang="ar-DZ" sz="3200" b="1" dirty="0">
                          <a:cs typeface="+mj-cs"/>
                        </a:rPr>
                        <a:t> </a:t>
                      </a:r>
                      <a:endParaRPr lang="fr-FR" sz="3200" b="1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0736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35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330240" y="2536748"/>
            <a:ext cx="936000" cy="68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ت شفهي (ح2)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4287" r="4593" b="11389"/>
          <a:stretch/>
        </p:blipFill>
        <p:spPr bwMode="auto">
          <a:xfrm>
            <a:off x="0" y="0"/>
            <a:ext cx="9144000" cy="69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995739"/>
            <a:ext cx="9144001" cy="290650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مستطيل: زوايا مستديرة 8"/>
          <p:cNvSpPr/>
          <p:nvPr/>
        </p:nvSpPr>
        <p:spPr>
          <a:xfrm>
            <a:off x="126608" y="4645742"/>
            <a:ext cx="6300000" cy="2092683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تعبير شفوي: "أستعمل الصيغ 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</a:t>
            </a:r>
            <a:r>
              <a:rPr lang="ar-DZ" sz="5400" dirty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  <a:cs typeface="Al-Hadith1" pitchFamily="2" charset="-78"/>
              </a:rPr>
              <a:t>أوظف الصيغ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</a:t>
            </a:r>
            <a:endParaRPr lang="fr-FR" sz="66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7" name="انفجار: 14 نقطة 6"/>
          <p:cNvSpPr/>
          <p:nvPr/>
        </p:nvSpPr>
        <p:spPr>
          <a:xfrm>
            <a:off x="6006906" y="4597877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الثانية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64136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8"/>
          <a:stretch/>
        </p:blipFill>
        <p:spPr bwMode="auto">
          <a:xfrm>
            <a:off x="0" y="1"/>
            <a:ext cx="9144000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235975" y="73744"/>
            <a:ext cx="3716594" cy="12536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FF0000"/>
                </a:solidFill>
                <a:cs typeface="Al-Hadith1" pitchFamily="2" charset="-78"/>
              </a:rPr>
              <a:t>دفتر الأنشطة</a:t>
            </a:r>
            <a:endParaRPr lang="fr-FR" sz="40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35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25910" y="162233"/>
            <a:ext cx="7300451" cy="1755058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تعبير شفوي: "أستعمل الصيغ </a:t>
            </a:r>
            <a:r>
              <a:rPr lang="ar-DZ" sz="4800" dirty="0"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 </a:t>
            </a:r>
            <a:r>
              <a:rPr lang="ar-DZ" sz="4800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cs typeface="Al-Hadith1" pitchFamily="2" charset="-78"/>
              </a:rPr>
              <a:t>أوظف الصيغ</a:t>
            </a:r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"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393893" y="2344993"/>
            <a:ext cx="8426550" cy="344250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b="1" dirty="0">
                <a:solidFill>
                  <a:schemeClr val="tx1"/>
                </a:solidFill>
                <a:cs typeface="+mj-cs"/>
              </a:rPr>
              <a:t>ترتيب وتركيب أحداث النص شفويا والتركيز على استعمال الصيغ والأساليب في وضعيات تواصلية دالة.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b="1" dirty="0">
                <a:solidFill>
                  <a:schemeClr val="tx1"/>
                </a:solidFill>
                <a:cs typeface="+mj-cs"/>
              </a:rPr>
              <a:t>مسرحة الأحداث. </a:t>
            </a:r>
            <a:endParaRPr lang="fr-FR" sz="40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396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4487592" y="3327560"/>
            <a:ext cx="864000" cy="100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إنتاج شفوي (ح3)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3802" r="4391" b="11587"/>
          <a:stretch/>
        </p:blipFill>
        <p:spPr bwMode="auto">
          <a:xfrm>
            <a:off x="1" y="0"/>
            <a:ext cx="9144000" cy="69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ستطيل: زوايا مستديرة 6"/>
          <p:cNvSpPr/>
          <p:nvPr/>
        </p:nvSpPr>
        <p:spPr>
          <a:xfrm>
            <a:off x="126610" y="5092505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إنتاج </a:t>
            </a:r>
            <a:r>
              <a:rPr lang="ar-DZ" sz="5400" dirty="0" err="1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شفوى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: </a:t>
            </a:r>
            <a:r>
              <a:rPr lang="ar-DZ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</a:t>
            </a:r>
            <a:r>
              <a:rPr lang="ar-DZ" sz="4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أنتج شفويا"</a:t>
            </a:r>
            <a:endParaRPr lang="fr-FR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انفجار: 14 نقطة 7"/>
          <p:cNvSpPr/>
          <p:nvPr/>
        </p:nvSpPr>
        <p:spPr>
          <a:xfrm>
            <a:off x="6006906" y="4979965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الثالثة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76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958646"/>
            <a:ext cx="9144000" cy="380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0" y="958646"/>
            <a:ext cx="9017389" cy="373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solidFill>
                  <a:srgbClr val="FF0000"/>
                </a:solidFill>
                <a:cs typeface="Al-Hadith1" pitchFamily="2" charset="-78"/>
              </a:rPr>
              <a:t>إنتاج شفوي:  «أنتج شفويا»</a:t>
            </a:r>
            <a:endParaRPr lang="fr-FR" sz="54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445626" y="2595716"/>
            <a:ext cx="8187397" cy="262521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4000" dirty="0">
                <a:cs typeface="SKR HEAD1" pitchFamily="2" charset="-78"/>
              </a:rPr>
              <a:t>التدريب على الإنتاج الشفوي (إنتاج خطاب شفوي مماثل انطلاقا من سندات).</a:t>
            </a:r>
            <a:endParaRPr lang="fr-FR" sz="40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5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543720" y="3327560"/>
            <a:ext cx="864000" cy="100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قراءة</a:t>
            </a:r>
          </a:p>
          <a:p>
            <a:pPr algn="ctr" rtl="1"/>
            <a:r>
              <a:rPr lang="ar-DZ" b="1" dirty="0">
                <a:solidFill>
                  <a:srgbClr val="FF0000"/>
                </a:solidFill>
              </a:rPr>
              <a:t>(ح4)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3942" r="4392" b="11165"/>
          <a:stretch/>
        </p:blipFill>
        <p:spPr bwMode="auto">
          <a:xfrm>
            <a:off x="0" y="0"/>
            <a:ext cx="9144000" cy="69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"أقرأ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أفهم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معاني المفردات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</a:t>
            </a:r>
            <a:r>
              <a:rPr lang="ar-DZ" sz="4000" dirty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  <a:cs typeface="Al-Hadith1" pitchFamily="2" charset="-78"/>
              </a:rPr>
              <a:t>أفهم وأجيب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7" name="انفجار: 14 نقطة 6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الرابعة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135" cy="476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9" y="19664"/>
            <a:ext cx="906413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19665"/>
            <a:ext cx="8937525" cy="469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89" y="19665"/>
            <a:ext cx="9146492" cy="469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-29489" y="73744"/>
            <a:ext cx="3716594" cy="12536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FF0000"/>
                </a:solidFill>
                <a:cs typeface="Al-Hadith1" pitchFamily="2" charset="-78"/>
              </a:rPr>
              <a:t>دفتر الأنشطة</a:t>
            </a:r>
            <a:endParaRPr lang="fr-FR" sz="40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6644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6"/>
            <a:ext cx="7498536" cy="1704235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"أقرأ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أفهم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معاني المفردات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</a:t>
            </a:r>
            <a:r>
              <a:rPr lang="ar-DZ" sz="4000" dirty="0">
                <a:ln w="28575">
                  <a:solidFill>
                    <a:schemeClr val="tx1"/>
                  </a:solidFill>
                </a:ln>
                <a:solidFill>
                  <a:schemeClr val="accent6"/>
                </a:solidFill>
                <a:cs typeface="Al-Hadith1" pitchFamily="2" charset="-78"/>
              </a:rPr>
              <a:t>أفهم وأجيب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91790" y="2241754"/>
            <a:ext cx="8613058" cy="408530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solidFill>
                  <a:schemeClr val="tx1"/>
                </a:solidFill>
                <a:cs typeface="+mj-cs"/>
              </a:rPr>
              <a:t>يقرأ النص ويتفاعل معه.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solidFill>
                  <a:schemeClr val="tx1"/>
                </a:solidFill>
                <a:cs typeface="+mj-cs"/>
              </a:rPr>
              <a:t>يتوصل إلى المعنى الصحيح لكلمات.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solidFill>
                  <a:schemeClr val="tx1"/>
                </a:solidFill>
                <a:cs typeface="+mj-cs"/>
              </a:rPr>
              <a:t>يجيب عن أسئلة تستهدف المعنى الظاهر والمعنى الضمني.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solidFill>
                  <a:schemeClr val="tx1"/>
                </a:solidFill>
                <a:cs typeface="+mj-cs"/>
              </a:rPr>
              <a:t>ينتج جملا بسيطة تترجم المعنى العام للنص.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solidFill>
                  <a:schemeClr val="tx1"/>
                </a:solidFill>
                <a:cs typeface="+mj-cs"/>
              </a:rPr>
              <a:t>التعرض للقيم التي يستهدفها النص.</a:t>
            </a:r>
          </a:p>
        </p:txBody>
      </p:sp>
    </p:spTree>
    <p:extLst>
      <p:ext uri="{BB962C8B-B14F-4D97-AF65-F5344CB8AC3E}">
        <p14:creationId xmlns:p14="http://schemas.microsoft.com/office/powerpoint/2010/main" val="8879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3" name="مستطيل مستدير الزوايا 2"/>
          <p:cNvSpPr/>
          <p:nvPr/>
        </p:nvSpPr>
        <p:spPr>
          <a:xfrm>
            <a:off x="1308295" y="130689"/>
            <a:ext cx="6091311" cy="9803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الجمهورية الجزائرية الديمقراطية الشعبية </a:t>
            </a:r>
          </a:p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وزارة التربية الوطنية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670475" y="1448966"/>
            <a:ext cx="4037426" cy="128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010427" y="2281658"/>
            <a:ext cx="7123145" cy="1772529"/>
          </a:xfrm>
          <a:prstGeom prst="roundRect">
            <a:avLst/>
          </a:prstGeom>
          <a:solidFill>
            <a:srgbClr val="FFED0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>
                <a:solidFill>
                  <a:srgbClr val="FF0000"/>
                </a:solidFill>
              </a:rPr>
              <a:t>تسيير حصص اللغة العربية حسب استعمال الزمن </a:t>
            </a:r>
            <a:r>
              <a:rPr lang="ar-DZ" sz="3200" b="1" dirty="0">
                <a:solidFill>
                  <a:srgbClr val="FF0000"/>
                </a:solidFill>
              </a:rPr>
              <a:t>«الأسبوع الأول من المقطع الثاني كمثال»</a:t>
            </a:r>
          </a:p>
          <a:p>
            <a:pPr algn="ctr" rtl="1"/>
            <a:r>
              <a:rPr lang="ar-DZ" sz="3600" b="1" dirty="0">
                <a:solidFill>
                  <a:schemeClr val="accent5">
                    <a:lumMod val="75000"/>
                  </a:schemeClr>
                </a:solidFill>
              </a:rPr>
              <a:t>- السنة الثانية ابتدائي -</a:t>
            </a:r>
            <a:endParaRPr lang="fr-F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02159" y="1206448"/>
            <a:ext cx="4705742" cy="922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DZ" sz="2800" b="1" dirty="0">
                <a:solidFill>
                  <a:schemeClr val="tx1"/>
                </a:solidFill>
                <a:cs typeface="+mj-cs"/>
              </a:rPr>
              <a:t>مديرية التربية لولاية بشار</a:t>
            </a:r>
          </a:p>
          <a:p>
            <a:pPr algn="just" rtl="1"/>
            <a:r>
              <a:rPr lang="ar-DZ" sz="2800" b="1" dirty="0">
                <a:solidFill>
                  <a:schemeClr val="tx1"/>
                </a:solidFill>
                <a:cs typeface="+mj-cs"/>
              </a:rPr>
              <a:t>مفتشية التربية لولاية بشار (م9)</a:t>
            </a:r>
            <a:endParaRPr lang="fr-FR" sz="28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9" name="شكل بيضاوي 5"/>
          <p:cNvSpPr/>
          <p:nvPr/>
        </p:nvSpPr>
        <p:spPr>
          <a:xfrm>
            <a:off x="713879" y="4424573"/>
            <a:ext cx="3858119" cy="1191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إعداد المفتش </a:t>
            </a:r>
          </a:p>
          <a:p>
            <a:pPr algn="ctr" rtl="1"/>
            <a:r>
              <a:rPr lang="ar-D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عبد الباري عبد الله</a:t>
            </a:r>
            <a:endParaRPr lang="fr-FR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843547" y="5958347"/>
            <a:ext cx="5456903" cy="78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solidFill>
                  <a:schemeClr val="tx1"/>
                </a:solidFill>
              </a:rPr>
              <a:t>السنة الدراسية  2016 - 2017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6935372" y="4152663"/>
            <a:ext cx="1800000" cy="180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DZ" sz="3200" dirty="0">
              <a:solidFill>
                <a:schemeClr val="tx1"/>
              </a:solidFill>
            </a:endParaRPr>
          </a:p>
          <a:p>
            <a:pPr algn="ctr" rtl="1"/>
            <a:endParaRPr lang="ar-DZ" sz="3200" dirty="0">
              <a:solidFill>
                <a:schemeClr val="tx1"/>
              </a:solidFill>
            </a:endParaRPr>
          </a:p>
          <a:p>
            <a:pPr algn="ctr" rtl="1"/>
            <a:r>
              <a:rPr lang="ar-DZ" sz="4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السنة</a:t>
            </a:r>
            <a:r>
              <a:rPr lang="ar-DZ"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357402" y="4283893"/>
            <a:ext cx="914400" cy="1033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8800" b="1" i="1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r-FR" sz="8800" b="1" i="1" dirty="0">
              <a:ln w="38100">
                <a:solidFill>
                  <a:schemeClr val="accent5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299637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4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1228283" y="3327560"/>
            <a:ext cx="1008000" cy="1008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محفوظات</a:t>
            </a:r>
          </a:p>
          <a:p>
            <a:pPr algn="ctr" rtl="1"/>
            <a:r>
              <a:rPr lang="ar-DZ" b="1" dirty="0">
                <a:solidFill>
                  <a:srgbClr val="FF0000"/>
                </a:solidFill>
              </a:rPr>
              <a:t>(ح5)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8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068" r="3387" b="16515"/>
          <a:stretch/>
        </p:blipFill>
        <p:spPr bwMode="auto">
          <a:xfrm>
            <a:off x="1" y="0"/>
            <a:ext cx="9144000" cy="690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951829"/>
            <a:ext cx="9144001" cy="19504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محفوظات - أناشيد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4" name="انفجار: 14 نقطة 6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الخامسة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72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محفوظات - أناشيد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309716" y="1659988"/>
            <a:ext cx="8450826" cy="497292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4400" dirty="0">
                <a:cs typeface="SKR HEAD1" pitchFamily="2" charset="-78"/>
              </a:rPr>
              <a:t>     </a:t>
            </a:r>
            <a:r>
              <a:rPr lang="ar-DZ" sz="3600" b="1" dirty="0">
                <a:solidFill>
                  <a:srgbClr val="FF0000"/>
                </a:solidFill>
                <a:cs typeface="+mj-cs"/>
              </a:rPr>
              <a:t>مقطوعة شعرية مناسبة للمحتوى (تقديم وتحفيظ).</a:t>
            </a:r>
          </a:p>
          <a:p>
            <a:pPr algn="just" rtl="1"/>
            <a:r>
              <a:rPr lang="ar-DZ" sz="3600" b="1" dirty="0">
                <a:solidFill>
                  <a:srgbClr val="FF0000"/>
                </a:solidFill>
                <a:cs typeface="+mj-cs"/>
              </a:rPr>
              <a:t>يمكن تسيير الحصص على النحو التالي:</a:t>
            </a:r>
          </a:p>
          <a:p>
            <a:pPr marL="571500" indent="-571500" algn="just" rtl="1">
              <a:buFontTx/>
              <a:buChar char="-"/>
            </a:pPr>
            <a:r>
              <a:rPr lang="ar-DZ" sz="3200" b="1" dirty="0">
                <a:cs typeface="+mj-cs"/>
              </a:rPr>
              <a:t>الحصة1: عرض المقطوعة باستغلال وسائل سمعية أو بصرية مع الفهم الإجمالي المبسط.</a:t>
            </a:r>
          </a:p>
          <a:p>
            <a:pPr marL="571500" indent="-571500" algn="just" rtl="1">
              <a:buFontTx/>
              <a:buChar char="-"/>
            </a:pPr>
            <a:r>
              <a:rPr lang="ar-DZ" sz="3200" b="1" dirty="0">
                <a:cs typeface="+mj-cs"/>
              </a:rPr>
              <a:t>تجزئة الأنشودة خلال الأسابيع الثلاثة، بحيث يتم  خلال كل حصة استظهار الجزء المحفوظ، ثم تحفيظ الجزء الموالي إلى نهاية الأنشودة، مع مراعاة الأداء واللحن.</a:t>
            </a:r>
          </a:p>
          <a:p>
            <a:pPr marL="571500" indent="-571500" algn="just" rtl="1">
              <a:buFontTx/>
              <a:buChar char="-"/>
            </a:pPr>
            <a:r>
              <a:rPr lang="ar-DZ" sz="3200" b="1" dirty="0">
                <a:cs typeface="+mj-cs"/>
              </a:rPr>
              <a:t>خلال الأسبوع الرابع يمكن مسرحة الأنشودة أو المحفوظة</a:t>
            </a:r>
            <a:r>
              <a:rPr lang="ar-DZ" sz="3200" b="1" dirty="0" smtClean="0">
                <a:cs typeface="+mj-cs"/>
              </a:rPr>
              <a:t>.</a:t>
            </a:r>
            <a:endParaRPr lang="ar-DZ" sz="32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02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5619136" y="4409758"/>
            <a:ext cx="2340000" cy="50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>
                <a:solidFill>
                  <a:srgbClr val="FF0000"/>
                </a:solidFill>
              </a:rPr>
              <a:t>قراءة وكتابة  (ح6)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4928" r="3788" b="7365"/>
          <a:stretch/>
        </p:blipFill>
        <p:spPr bwMode="auto">
          <a:xfrm>
            <a:off x="0" y="0"/>
            <a:ext cx="9144001" cy="69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807975"/>
            <a:ext cx="9144001" cy="20942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وكتابة (</a:t>
            </a:r>
            <a:r>
              <a:rPr lang="ar-DZ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1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"أقرأ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أكتشف وأميز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خط"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6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السادسة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48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176983" y="147484"/>
            <a:ext cx="3716594" cy="12536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FF0000"/>
                </a:solidFill>
                <a:cs typeface="Al-Hadith1" pitchFamily="2" charset="-78"/>
              </a:rPr>
              <a:t>دفتر الأنشطة</a:t>
            </a:r>
            <a:endParaRPr lang="fr-FR" sz="40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49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132735"/>
            <a:ext cx="7380548" cy="1428779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وكتابة (</a:t>
            </a:r>
            <a:r>
              <a:rPr lang="ar-DZ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1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"أقرأ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أكتشف وأميز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خط"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32796" y="1842868"/>
            <a:ext cx="8613058" cy="476440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 algn="just" rtl="1">
              <a:buFont typeface="Wingdings" panose="05000000000000000000" pitchFamily="2" charset="2"/>
              <a:buChar char="v"/>
            </a:pPr>
            <a:r>
              <a:rPr lang="ar-DZ" sz="3600" b="1" dirty="0"/>
              <a:t>قراءة النص إجماليا.</a:t>
            </a:r>
          </a:p>
          <a:p>
            <a:pPr marL="457200" lvl="0" indent="-457200" algn="just" rtl="1">
              <a:buFont typeface="Wingdings" panose="05000000000000000000" pitchFamily="2" charset="2"/>
              <a:buChar char="v"/>
            </a:pPr>
            <a:r>
              <a:rPr lang="ar-DZ" sz="3600" b="1" dirty="0"/>
              <a:t>قراءة الفقرة ثم استخراج العبارة وتقطيعها لمراجعة الحرفين وقراءتهما في وضعيات مختلفة.</a:t>
            </a:r>
            <a:endParaRPr lang="fr-FR" sz="3600" b="1" dirty="0"/>
          </a:p>
          <a:p>
            <a:pPr marL="457200" lvl="0" indent="-457200" algn="just" rtl="1">
              <a:buFont typeface="Wingdings" panose="05000000000000000000" pitchFamily="2" charset="2"/>
              <a:buChar char="v"/>
            </a:pPr>
            <a:r>
              <a:rPr lang="ar-DZ" sz="3600" b="1" dirty="0"/>
              <a:t>التدريب على كتابة الحرفين منفردين، ثم في كلمات (على الألواح، العجينة، دفتر الأنشطة).</a:t>
            </a:r>
            <a:endParaRPr lang="fr-FR" sz="3600" b="1" dirty="0"/>
          </a:p>
          <a:p>
            <a:pPr marL="457200" lvl="0" indent="-457200" algn="just" rtl="1">
              <a:buFont typeface="Wingdings" panose="05000000000000000000" pitchFamily="2" charset="2"/>
              <a:buChar char="v"/>
            </a:pPr>
            <a:r>
              <a:rPr lang="ar-DZ" sz="3600" b="1" dirty="0"/>
              <a:t>كتابة الحرفين على كراس القسم إن كان الوقت كافيا. </a:t>
            </a:r>
            <a:endParaRPr lang="fr-FR" sz="3600" b="1" dirty="0"/>
          </a:p>
          <a:p>
            <a:pPr marL="457200" indent="-457200" algn="just" rtl="1">
              <a:buFont typeface="Wingdings" panose="05000000000000000000" pitchFamily="2" charset="2"/>
              <a:buChar char="v"/>
            </a:pPr>
            <a:r>
              <a:rPr lang="ar-DZ" sz="3600" b="1" dirty="0"/>
              <a:t>القراءة في الكتاب (أكتشف وأميز).</a:t>
            </a:r>
            <a:endParaRPr lang="ar-DZ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32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537374" y="4394551"/>
            <a:ext cx="864000" cy="515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1600" b="1" dirty="0">
                <a:solidFill>
                  <a:srgbClr val="FF0000"/>
                </a:solidFill>
              </a:rPr>
              <a:t>إملاء(7)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9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36026"/>
            <a:ext cx="9144001" cy="256621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إملاء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 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السابعة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26610" y="132747"/>
            <a:ext cx="8737172" cy="40262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9600" dirty="0">
                <a:solidFill>
                  <a:schemeClr val="tx1"/>
                </a:solidFill>
                <a:cs typeface="Al-Hadith1" pitchFamily="2" charset="-78"/>
              </a:rPr>
              <a:t>من إعداد الأستاذ</a:t>
            </a:r>
            <a:endParaRPr lang="fr-FR" sz="9600" dirty="0">
              <a:solidFill>
                <a:schemeClr val="tx1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04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132735"/>
            <a:ext cx="7380548" cy="1519084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إملاء</a:t>
            </a:r>
            <a:endParaRPr lang="fr-FR" sz="54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32796" y="1961529"/>
            <a:ext cx="8613058" cy="457200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just" rtl="1">
              <a:buFont typeface="Wingdings" panose="05000000000000000000" pitchFamily="2" charset="2"/>
              <a:buChar char="v"/>
            </a:pPr>
            <a:r>
              <a:rPr lang="ar-DZ" sz="4000" b="1" dirty="0"/>
              <a:t>تثبيت الحرف الأول في كلمات انطلاقا من صور، تعابير، ألفاظ...إلخ</a:t>
            </a:r>
            <a:endParaRPr lang="fr-FR" sz="4000" b="1" dirty="0"/>
          </a:p>
          <a:p>
            <a:pPr marL="571500" lvl="0" indent="-571500" algn="just" rtl="1">
              <a:buFont typeface="Wingdings" panose="05000000000000000000" pitchFamily="2" charset="2"/>
              <a:buChar char="v"/>
            </a:pPr>
            <a:r>
              <a:rPr lang="ar-DZ" sz="4000" b="1" dirty="0"/>
              <a:t>تكملة كلمة «كتابة» بالصوت الناقص </a:t>
            </a:r>
            <a:endParaRPr lang="fr-FR" sz="4000" b="1" dirty="0"/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b="1" dirty="0"/>
              <a:t>كتابة الحرف أو الكلمة أو الجملة على كراس القسم "إملاء".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b="1" dirty="0"/>
              <a:t>دراسة الظواهر اللغوية الواردة في المخطط السنوي وكتابتها(في المقاطع 03 الأخيرة).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396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3537372" y="4984487"/>
            <a:ext cx="1816291" cy="515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قراءة وكتابة (ح8)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5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98469"/>
            <a:ext cx="6274191" cy="984743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099309" y="123794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(ح1): </a:t>
            </a:r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فهم المنطوق والتعبير الشفهي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Rectangle à coins arrondis 2"/>
          <p:cNvSpPr/>
          <p:nvPr/>
        </p:nvSpPr>
        <p:spPr>
          <a:xfrm>
            <a:off x="5099309" y="216206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(ح2): التعبير الشفهي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Rectangle à coins arrondis 2"/>
          <p:cNvSpPr/>
          <p:nvPr/>
        </p:nvSpPr>
        <p:spPr>
          <a:xfrm>
            <a:off x="5099309" y="3086190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(ح3): إنتاج شفوي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Rectangle à coins arrondis 2"/>
          <p:cNvSpPr/>
          <p:nvPr/>
        </p:nvSpPr>
        <p:spPr>
          <a:xfrm>
            <a:off x="5099309" y="4010312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(ح4): قراءة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Rectangle à coins arrondis 2"/>
          <p:cNvSpPr/>
          <p:nvPr/>
        </p:nvSpPr>
        <p:spPr>
          <a:xfrm>
            <a:off x="5099309" y="4934434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(ح5): محفوظات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Rectangle à coins arrondis 2"/>
          <p:cNvSpPr/>
          <p:nvPr/>
        </p:nvSpPr>
        <p:spPr>
          <a:xfrm>
            <a:off x="5099309" y="585855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(ح6): قراءة وكتابة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Rectangle à coins arrondis 2"/>
          <p:cNvSpPr/>
          <p:nvPr/>
        </p:nvSpPr>
        <p:spPr>
          <a:xfrm>
            <a:off x="426492" y="123559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(ح7): </a:t>
            </a:r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إملاء (تطبيقات)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Rectangle à coins arrondis 2"/>
          <p:cNvSpPr/>
          <p:nvPr/>
        </p:nvSpPr>
        <p:spPr>
          <a:xfrm>
            <a:off x="426492" y="2159720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(ح8): قراءة وكتابة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Rectangle à coins arrondis 2"/>
          <p:cNvSpPr/>
          <p:nvPr/>
        </p:nvSpPr>
        <p:spPr>
          <a:xfrm>
            <a:off x="426492" y="3083842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(ح9): إملاء (تطبيقات)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Rectangle à coins arrondis 2"/>
          <p:cNvSpPr/>
          <p:nvPr/>
        </p:nvSpPr>
        <p:spPr>
          <a:xfrm>
            <a:off x="426492" y="4007964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(ح10): إدماج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Rectangle à coins arrondis 2"/>
          <p:cNvSpPr/>
          <p:nvPr/>
        </p:nvSpPr>
        <p:spPr>
          <a:xfrm>
            <a:off x="426492" y="493208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(ح11): إنتاج كتابي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Rectangle à coins arrondis 2"/>
          <p:cNvSpPr/>
          <p:nvPr/>
        </p:nvSpPr>
        <p:spPr>
          <a:xfrm>
            <a:off x="426492" y="585620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(ح12): محفوظات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t="4928" r="3788" b="7365"/>
          <a:stretch/>
        </p:blipFill>
        <p:spPr bwMode="auto">
          <a:xfrm>
            <a:off x="0" y="0"/>
            <a:ext cx="9144001" cy="69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807975"/>
            <a:ext cx="9144001" cy="20942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وكتابة (</a:t>
            </a:r>
            <a:r>
              <a:rPr lang="ar-DZ" sz="4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):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أحسن قراءتي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أركب 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</a:t>
            </a:r>
            <a:r>
              <a:rPr lang="ar-DZ" sz="4000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Al-Hadith1" pitchFamily="2" charset="-78"/>
              </a:rPr>
              <a:t>أوظف التراكيب</a:t>
            </a:r>
            <a:endParaRPr lang="fr-FR" sz="4800" dirty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cs typeface="Al-Hadith1" pitchFamily="2" charset="-78"/>
            </a:endParaRPr>
          </a:p>
        </p:txBody>
      </p:sp>
      <p:sp>
        <p:nvSpPr>
          <p:cNvPr id="8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الثامنة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8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48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48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176983" y="147484"/>
            <a:ext cx="3716594" cy="12536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FF0000"/>
                </a:solidFill>
                <a:cs typeface="Al-Hadith1" pitchFamily="2" charset="-78"/>
              </a:rPr>
              <a:t>دفتر الأنشطة</a:t>
            </a:r>
            <a:endParaRPr lang="fr-FR" sz="40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85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132735"/>
            <a:ext cx="7380548" cy="1873046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قراءة وكتابة (</a:t>
            </a:r>
            <a:r>
              <a:rPr lang="ar-DZ" sz="6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): 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أحسن قراءتي 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أركب 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</a:t>
            </a:r>
            <a:r>
              <a:rPr lang="ar-DZ" sz="4800" dirty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cs typeface="Al-Hadith1" pitchFamily="2" charset="-78"/>
              </a:rPr>
              <a:t>أوظف التراكيب</a:t>
            </a:r>
            <a:endParaRPr lang="fr-FR" sz="6000" dirty="0">
              <a:ln w="28575"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32796" y="2138515"/>
            <a:ext cx="8613058" cy="446876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solidFill>
                  <a:schemeClr val="tx1"/>
                </a:solidFill>
              </a:rPr>
              <a:t>قراءة النص ، والتدرج  بواسطة أسئلة موجهة لاستخراج الفقرة «أحسن قراءتي».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solidFill>
                  <a:schemeClr val="tx1"/>
                </a:solidFill>
              </a:rPr>
              <a:t> التعرض لنشاط التراكيب اللغوية.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solidFill>
                  <a:schemeClr val="tx1"/>
                </a:solidFill>
              </a:rPr>
              <a:t>إنجاز التطبيق (أوظف التراكيب اللغوية) في دفتر الأنشطة.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solidFill>
                  <a:schemeClr val="tx1"/>
                </a:solidFill>
              </a:rPr>
              <a:t>كتابة الحرفين في كراس القسم إذا لم ينجز النشاط في السابق(قراءة وكتابة 1).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4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328007" y="4984487"/>
            <a:ext cx="936000" cy="5157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إملاء</a:t>
            </a:r>
            <a:r>
              <a:rPr lang="ar-DZ" b="1" dirty="0">
                <a:solidFill>
                  <a:srgbClr val="FF0000"/>
                </a:solidFill>
              </a:rPr>
              <a:t>(9)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39"/>
            <a:ext cx="9064136" cy="435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291781"/>
            <a:ext cx="9144001" cy="261046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إملاء (</a:t>
            </a:r>
            <a:r>
              <a:rPr lang="ar-DZ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j-cs"/>
              </a:rPr>
              <a:t>2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</a:t>
            </a:r>
            <a:endParaRPr lang="fr-FR" sz="44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8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التاسعة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76983" y="147484"/>
            <a:ext cx="3716594" cy="12536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FF0000"/>
                </a:solidFill>
                <a:cs typeface="Al-Hadith1" pitchFamily="2" charset="-78"/>
              </a:rPr>
              <a:t>دفتر الأنشطة</a:t>
            </a:r>
            <a:endParaRPr lang="fr-FR" sz="40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214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132735"/>
            <a:ext cx="7380548" cy="1238865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إملاء (</a:t>
            </a:r>
            <a:r>
              <a:rPr lang="ar-DZ" sz="6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2</a:t>
            </a:r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)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232796" y="1666568"/>
            <a:ext cx="8613058" cy="494070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lvl="0" indent="-571500" algn="just" rtl="1">
              <a:buFont typeface="Wingdings" panose="05000000000000000000" pitchFamily="2" charset="2"/>
              <a:buChar char="v"/>
            </a:pPr>
            <a:r>
              <a:rPr lang="ar-DZ" sz="4000" b="1" dirty="0"/>
              <a:t>تثبيت الحرف الثاني في كلمات انطلاقا من صور، تعابير، ألفاظ...إلخ</a:t>
            </a:r>
            <a:endParaRPr lang="fr-FR" sz="4000" b="1" dirty="0"/>
          </a:p>
          <a:p>
            <a:pPr marL="571500" lvl="0" indent="-571500" algn="just" rtl="1">
              <a:buFont typeface="Wingdings" panose="05000000000000000000" pitchFamily="2" charset="2"/>
              <a:buChar char="v"/>
            </a:pPr>
            <a:r>
              <a:rPr lang="ar-DZ" sz="4000" b="1" dirty="0"/>
              <a:t>تكملة كلمة "كتابة" بالصوت الناقص </a:t>
            </a:r>
            <a:endParaRPr lang="fr-FR" sz="4000" b="1" dirty="0"/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b="1" dirty="0"/>
              <a:t>كتابة الحرف أو الكلمة أو الجملة على كراس القسم "إملاء".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b="1" dirty="0"/>
              <a:t>إملاء كلمات أو جملة في دفتر الأنشطة.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000" b="1" dirty="0"/>
              <a:t>دراسة الظواهر اللغوية الواردة في المخطط السنوي وكتابتها(في المقاطع 03 الأخيرة).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8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6811511" y="5559675"/>
            <a:ext cx="1152000" cy="72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إدماج </a:t>
            </a:r>
          </a:p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(ح10)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42503"/>
            <a:ext cx="9144001" cy="235974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مستطيل: زوايا مستديرة 8"/>
          <p:cNvSpPr/>
          <p:nvPr/>
        </p:nvSpPr>
        <p:spPr>
          <a:xfrm>
            <a:off x="126609" y="4714875"/>
            <a:ext cx="6300000" cy="202355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إدماج: أثري رصيدي اللغوي + </a:t>
            </a:r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المشروع</a:t>
            </a:r>
            <a:endParaRPr lang="fr-FR" sz="4400" dirty="0">
              <a:ln>
                <a:solidFill>
                  <a:schemeClr val="bg1"/>
                </a:solidFill>
              </a:ln>
              <a:solidFill>
                <a:schemeClr val="tx1"/>
              </a:solidFill>
              <a:cs typeface="Al-Hadith1" pitchFamily="2" charset="-78"/>
            </a:endParaRPr>
          </a:p>
        </p:txBody>
      </p:sp>
      <p:sp>
        <p:nvSpPr>
          <p:cNvPr id="8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العاشرة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54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176983" y="147484"/>
            <a:ext cx="3716594" cy="11061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FF0000"/>
                </a:solidFill>
                <a:cs typeface="Al-Hadith1" pitchFamily="2" charset="-78"/>
              </a:rPr>
              <a:t>دفتر الأنشطة</a:t>
            </a:r>
            <a:endParaRPr lang="fr-FR" sz="40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783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306029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إدماج </a:t>
            </a:r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مشروع كتابي</a:t>
            </a:r>
            <a:endParaRPr lang="fr-FR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445626" y="1976284"/>
            <a:ext cx="8187397" cy="426228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dirty="0">
                <a:cs typeface="SKR HEAD1" pitchFamily="2" charset="-78"/>
              </a:rPr>
              <a:t>  </a:t>
            </a:r>
            <a:r>
              <a:rPr lang="ar-DZ" sz="3600" b="1" dirty="0">
                <a:cs typeface="+mj-cs"/>
              </a:rPr>
              <a:t>إنجاز التطبيق (أثري لغتي) في دفتر الأنشطة.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cs typeface="+mj-cs"/>
              </a:rPr>
              <a:t>في حالة التأخر في إنجاز تطبيق في دفتر الأنشطة ،يُنجز في هذا النشاط.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cs typeface="+mj-cs"/>
              </a:rPr>
              <a:t>يقوم الأستاذ بإعداد نشاط إدماجي يخدم الأنشطة المنجزة في الأسبوع.</a:t>
            </a:r>
          </a:p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3600" b="1" dirty="0">
                <a:cs typeface="+mj-cs"/>
              </a:rPr>
              <a:t>إنجاز المشروع الكتابي  (يتم توزيع أنشطته على الأسابيع الأربعة   للمقطع).</a:t>
            </a:r>
            <a:endParaRPr lang="fr-FR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7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5615267" y="5544927"/>
            <a:ext cx="1152000" cy="72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b="1" dirty="0">
                <a:solidFill>
                  <a:srgbClr val="FF0000"/>
                </a:solidFill>
              </a:rPr>
              <a:t>إنتاج كتابي </a:t>
            </a:r>
          </a:p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(ح11)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5" t="3182" r="3789" b="6942"/>
          <a:stretch/>
        </p:blipFill>
        <p:spPr bwMode="auto">
          <a:xfrm>
            <a:off x="0" y="1"/>
            <a:ext cx="9144000" cy="69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4807975"/>
            <a:ext cx="9144001" cy="209427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إنتاج كتابي: أتدرب على الإنتاج الكتابي 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cs typeface="Al-Hadith1" pitchFamily="2" charset="-78"/>
              </a:rPr>
              <a:t>+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 أنتج كتابيا</a:t>
            </a:r>
            <a:endParaRPr lang="fr-FR" sz="48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9" name="انفجار: 14 نقطة 6"/>
          <p:cNvSpPr/>
          <p:nvPr/>
        </p:nvSpPr>
        <p:spPr>
          <a:xfrm>
            <a:off x="6006906" y="4951829"/>
            <a:ext cx="3057230" cy="1906171"/>
          </a:xfrm>
          <a:prstGeom prst="irregularSeal2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</a:t>
            </a:r>
            <a:r>
              <a:rPr lang="ar-DZ" sz="3600" b="1" dirty="0">
                <a:solidFill>
                  <a:schemeClr val="tx1"/>
                </a:solidFill>
                <a:cs typeface="+mj-cs"/>
              </a:rPr>
              <a:t>12</a:t>
            </a:r>
            <a:endParaRPr lang="fr-FR" sz="3600" b="1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8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470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486691" y="235972"/>
            <a:ext cx="3716594" cy="110612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FF0000"/>
                </a:solidFill>
                <a:cs typeface="Al-Hadith1" pitchFamily="2" charset="-78"/>
              </a:rPr>
              <a:t>دفتر الأنشطة</a:t>
            </a:r>
            <a:endParaRPr lang="fr-FR" sz="40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399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055077" y="386025"/>
            <a:ext cx="6991643" cy="984743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اللون حسب الكتاب المستعمل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6" name="Rectangle à coins arrondis 2"/>
          <p:cNvSpPr/>
          <p:nvPr/>
        </p:nvSpPr>
        <p:spPr>
          <a:xfrm>
            <a:off x="5866225" y="1944429"/>
            <a:ext cx="1463041" cy="792000"/>
          </a:xfrm>
          <a:prstGeom prst="roundRect">
            <a:avLst/>
          </a:prstGeom>
          <a:solidFill>
            <a:schemeClr val="accent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Rectangle à coins arrondis 2"/>
          <p:cNvSpPr/>
          <p:nvPr/>
        </p:nvSpPr>
        <p:spPr>
          <a:xfrm>
            <a:off x="5866225" y="3364816"/>
            <a:ext cx="1463041" cy="792000"/>
          </a:xfrm>
          <a:prstGeom prst="roundRect">
            <a:avLst/>
          </a:prstGeom>
          <a:solidFill>
            <a:srgbClr val="C0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Rectangle à coins arrondis 2"/>
          <p:cNvSpPr/>
          <p:nvPr/>
        </p:nvSpPr>
        <p:spPr>
          <a:xfrm>
            <a:off x="5866225" y="4785203"/>
            <a:ext cx="1463041" cy="79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Rectangle à coins arrondis 2"/>
          <p:cNvSpPr/>
          <p:nvPr/>
        </p:nvSpPr>
        <p:spPr>
          <a:xfrm>
            <a:off x="1491173" y="1944429"/>
            <a:ext cx="2855739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- دليل الأستاذ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Rectangle à coins arrondis 2"/>
          <p:cNvSpPr/>
          <p:nvPr/>
        </p:nvSpPr>
        <p:spPr>
          <a:xfrm>
            <a:off x="1491173" y="3364816"/>
            <a:ext cx="285574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الكتاب الموحد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Rectangle à coins arrondis 2"/>
          <p:cNvSpPr/>
          <p:nvPr/>
        </p:nvSpPr>
        <p:spPr>
          <a:xfrm>
            <a:off x="1491173" y="4785203"/>
            <a:ext cx="2855741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- دفتر الأنشطة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306029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إنتاج</a:t>
            </a:r>
            <a:endParaRPr lang="fr-FR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445626" y="2330246"/>
            <a:ext cx="8187397" cy="346587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 rtl="1">
              <a:buFont typeface="Wingdings" panose="05000000000000000000" pitchFamily="2" charset="2"/>
              <a:buChar char="v"/>
            </a:pPr>
            <a:r>
              <a:rPr lang="ar-DZ" sz="4400" dirty="0">
                <a:cs typeface="SKR HEAD1" pitchFamily="2" charset="-78"/>
              </a:rPr>
              <a:t>     </a:t>
            </a:r>
            <a:r>
              <a:rPr lang="ar-DZ" sz="4800" b="1" dirty="0">
                <a:solidFill>
                  <a:srgbClr val="FF0000"/>
                </a:solidFill>
                <a:cs typeface="+mj-cs"/>
              </a:rPr>
              <a:t>التدريب على الإنتاج الكتابي</a:t>
            </a:r>
          </a:p>
          <a:p>
            <a:pPr marL="1076325" indent="-280988" algn="just" rtl="1">
              <a:buFont typeface="Arial" panose="020B0604020202020204" pitchFamily="34" charset="0"/>
              <a:buChar char="•"/>
            </a:pPr>
            <a:r>
              <a:rPr lang="ar-DZ" sz="3600" b="1" dirty="0">
                <a:cs typeface="+mj-cs"/>
              </a:rPr>
              <a:t>أتدرب على الإنتاج الكتابي (الكتاب الموحد).</a:t>
            </a:r>
          </a:p>
          <a:p>
            <a:pPr marL="1076325" indent="-280988" algn="just" rtl="1">
              <a:buFont typeface="Arial" panose="020B0604020202020204" pitchFamily="34" charset="0"/>
              <a:buChar char="•"/>
            </a:pPr>
            <a:r>
              <a:rPr lang="ar-DZ" sz="3600" b="1" dirty="0">
                <a:cs typeface="+mj-cs"/>
              </a:rPr>
              <a:t>أنتج كتابيا (دفتر الأنشطة)</a:t>
            </a:r>
            <a:endParaRPr lang="fr-FR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811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50497" y="295421"/>
            <a:ext cx="6274191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حصص اللغة العربية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1161268" y="5544927"/>
            <a:ext cx="1116000" cy="72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محفوظات</a:t>
            </a:r>
          </a:p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(ح12)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068" r="3387" b="16515"/>
          <a:stretch/>
        </p:blipFill>
        <p:spPr bwMode="auto">
          <a:xfrm>
            <a:off x="1" y="0"/>
            <a:ext cx="9144000" cy="690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مستطيل: زوايا مستديرة 8"/>
          <p:cNvSpPr/>
          <p:nvPr/>
        </p:nvSpPr>
        <p:spPr>
          <a:xfrm>
            <a:off x="126609" y="5064369"/>
            <a:ext cx="6300000" cy="1674056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محفوظات – أناشيد  </a:t>
            </a:r>
            <a:r>
              <a:rPr lang="ar-DZ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j-cs"/>
              </a:rPr>
              <a:t>(2)</a:t>
            </a:r>
            <a:endParaRPr lang="fr-FR" sz="4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+mj-cs"/>
            </a:endParaRPr>
          </a:p>
        </p:txBody>
      </p:sp>
      <p:sp>
        <p:nvSpPr>
          <p:cNvPr id="4" name="انفجار: 14 نقطة 6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</a:t>
            </a:r>
            <a:r>
              <a:rPr lang="ar-DZ" sz="3600" b="1" dirty="0">
                <a:solidFill>
                  <a:schemeClr val="tx1"/>
                </a:solidFill>
                <a:cs typeface="+mj-cs"/>
              </a:rPr>
              <a:t>11</a:t>
            </a:r>
            <a:endParaRPr lang="fr-FR" sz="36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93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1"/>
          <p:cNvSpPr/>
          <p:nvPr/>
        </p:nvSpPr>
        <p:spPr>
          <a:xfrm>
            <a:off x="849051" y="286797"/>
            <a:ext cx="7380548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محفوظات – أناشيد  </a:t>
            </a:r>
            <a:r>
              <a:rPr lang="ar-DZ" sz="54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+mj-cs"/>
              </a:rPr>
              <a:t>(2)</a:t>
            </a:r>
            <a:endParaRPr lang="fr-FR" sz="4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+mj-cs"/>
            </a:endParaRPr>
          </a:p>
        </p:txBody>
      </p:sp>
      <p:sp>
        <p:nvSpPr>
          <p:cNvPr id="3" name="مستطيل: زوايا قطرية مستديرة 2"/>
          <p:cNvSpPr/>
          <p:nvPr/>
        </p:nvSpPr>
        <p:spPr>
          <a:xfrm>
            <a:off x="445626" y="2595716"/>
            <a:ext cx="8187397" cy="262521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DZ" sz="4400" dirty="0">
                <a:cs typeface="SKR HEAD1" pitchFamily="2" charset="-78"/>
              </a:rPr>
              <a:t>     المنهجية قد وُضحت في الشريحة السابقة للمحفوظات.</a:t>
            </a:r>
            <a:endParaRPr lang="fr-FR" sz="4400" dirty="0">
              <a:cs typeface="SKR HEAD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298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589935" y="1887794"/>
            <a:ext cx="7964130" cy="29054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11500" dirty="0">
                <a:solidFill>
                  <a:srgbClr val="FF0000"/>
                </a:solidFill>
                <a:cs typeface="Al-Hadith1" pitchFamily="2" charset="-78"/>
              </a:rPr>
              <a:t>ورقة عمل</a:t>
            </a:r>
            <a:endParaRPr lang="fr-FR" sz="115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16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gner un rectangle avec un coin diagonal 3"/>
          <p:cNvSpPr/>
          <p:nvPr/>
        </p:nvSpPr>
        <p:spPr>
          <a:xfrm>
            <a:off x="663683" y="288850"/>
            <a:ext cx="7875639" cy="973389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200" dirty="0">
                <a:solidFill>
                  <a:srgbClr val="FF0000"/>
                </a:solidFill>
                <a:cs typeface="Al-Hadith1" pitchFamily="2" charset="-78"/>
              </a:rPr>
              <a:t>أبحث عن النشاط في الكتاب المدرسي ودفتر الأنشطة</a:t>
            </a:r>
            <a:endParaRPr lang="fr-FR" sz="32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80542" y="1764143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الحصة الرابعة من المقطع الثاني ، الأسبوع الثالث.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61502" y="2786698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الحصة الأولى من القراءة من المقطع الرابع، الأسبوع الثاني.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61502" y="3809253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إنتاج كتابي من المقطع الثالث.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1502" y="4831808"/>
            <a:ext cx="8280000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إنتاج شفوي، المقطع الأول، الأسبوع الثالث.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02743" y="5854363"/>
            <a:ext cx="8402046" cy="720000"/>
          </a:xfrm>
          <a:prstGeom prst="roundRect">
            <a:avLst>
              <a:gd name="adj" fmla="val 50000"/>
            </a:avLst>
          </a:prstGeom>
          <a:ln w="57150">
            <a:solidFill>
              <a:schemeClr val="accent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200" b="1" dirty="0">
                <a:solidFill>
                  <a:schemeClr val="tx1"/>
                </a:solidFill>
                <a:cs typeface="+mj-cs"/>
              </a:rPr>
              <a:t>الحصة الثانية من الإملاء،  المقطع الخامس ، الأسبوع الثاني.</a:t>
            </a:r>
            <a:endParaRPr lang="fr-FR" sz="32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34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70056" cy="32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7" y="3280614"/>
            <a:ext cx="457394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57" y="4370"/>
            <a:ext cx="4573943" cy="32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عروض باور بوانت لعبد الله\خلفيات جديدة لباوربوانت\1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4573943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4570057" y="1700808"/>
            <a:ext cx="0" cy="15841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ouble vague 1"/>
          <p:cNvSpPr/>
          <p:nvPr/>
        </p:nvSpPr>
        <p:spPr>
          <a:xfrm>
            <a:off x="1434910" y="2492895"/>
            <a:ext cx="6280817" cy="3556213"/>
          </a:xfrm>
          <a:prstGeom prst="doubleWav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434910" y="3284984"/>
            <a:ext cx="62808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r>
              <a:rPr lang="ar-DZ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شكرا على المشاركة والإثراء</a:t>
            </a:r>
            <a:endParaRPr lang="fr-FR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Users\p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514" y1="4412" x2="23853" y2="3676"/>
                        <a14:foregroundMark x1="65138" y1="12500" x2="76147" y2="18382"/>
                        <a14:foregroundMark x1="33028" y1="8088" x2="28440" y2="8824"/>
                        <a14:foregroundMark x1="36697" y1="10294" x2="43119" y2="9559"/>
                        <a14:foregroundMark x1="47706" y1="14706" x2="51376" y2="12500"/>
                        <a14:foregroundMark x1="80734" y1="17647" x2="86239" y2="16176"/>
                        <a14:foregroundMark x1="56881" y1="73529" x2="64220" y2="90441"/>
                        <a14:foregroundMark x1="65138" y1="93382" x2="65138" y2="98529"/>
                        <a14:foregroundMark x1="34862" y1="82353" x2="34862" y2="86765"/>
                        <a14:foregroundMark x1="39450" y1="88971" x2="33028" y2="92647"/>
                        <a14:foregroundMark x1="13761" y1="79412" x2="12844" y2="83824"/>
                        <a14:foregroundMark x1="15596" y1="93382" x2="8257" y2="904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944" y="467560"/>
            <a:ext cx="2016224" cy="17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3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055077" y="118733"/>
            <a:ext cx="6991643" cy="984743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الحصص مع المفاتيح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276285" y="123794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(ح1): </a:t>
            </a:r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فهم المنطوق والتعبير الشفهي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Rectangle à coins arrondis 2"/>
          <p:cNvSpPr/>
          <p:nvPr/>
        </p:nvSpPr>
        <p:spPr>
          <a:xfrm>
            <a:off x="5276285" y="216206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(ح2): التعبير الشفهي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Rectangle à coins arrondis 2"/>
          <p:cNvSpPr/>
          <p:nvPr/>
        </p:nvSpPr>
        <p:spPr>
          <a:xfrm>
            <a:off x="5276285" y="3086190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(ح3): إنتاج شفوي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6" name="Rectangle à coins arrondis 2"/>
          <p:cNvSpPr/>
          <p:nvPr/>
        </p:nvSpPr>
        <p:spPr>
          <a:xfrm>
            <a:off x="5276285" y="4010312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(ح4): قراءة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Rectangle à coins arrondis 2"/>
          <p:cNvSpPr/>
          <p:nvPr/>
        </p:nvSpPr>
        <p:spPr>
          <a:xfrm>
            <a:off x="5276285" y="4934434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(ح5): محفوظات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8" name="Rectangle à coins arrondis 2"/>
          <p:cNvSpPr/>
          <p:nvPr/>
        </p:nvSpPr>
        <p:spPr>
          <a:xfrm>
            <a:off x="5276285" y="585855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(ح6): قراءة وكتابة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Rectangle à coins arrondis 2"/>
          <p:cNvSpPr/>
          <p:nvPr/>
        </p:nvSpPr>
        <p:spPr>
          <a:xfrm>
            <a:off x="103239" y="1235598"/>
            <a:ext cx="4763729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- من دليل الأستاذ </a:t>
            </a:r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أتأمل وأتحدث </a:t>
            </a:r>
            <a:endParaRPr lang="fr-FR" sz="32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à coins arrondis 2"/>
          <p:cNvSpPr/>
          <p:nvPr/>
        </p:nvSpPr>
        <p:spPr>
          <a:xfrm>
            <a:off x="103239" y="2159720"/>
            <a:ext cx="4763729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أستعمل الصيغ </a:t>
            </a:r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ar-DZ" sz="32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أوظف الصيغ </a:t>
            </a:r>
            <a:endParaRPr lang="fr-FR" sz="32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1" name="Rectangle à coins arrondis 2"/>
          <p:cNvSpPr/>
          <p:nvPr/>
        </p:nvSpPr>
        <p:spPr>
          <a:xfrm>
            <a:off x="103239" y="3083842"/>
            <a:ext cx="4763729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أُنتج شفويا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" name="Rectangle à coins arrondis 2"/>
          <p:cNvSpPr/>
          <p:nvPr/>
        </p:nvSpPr>
        <p:spPr>
          <a:xfrm>
            <a:off x="103239" y="4007964"/>
            <a:ext cx="4763729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أقرأ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أفهم النص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معاني المفردات +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أفهم وأجيب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3" name="Rectangle à coins arrondis 2"/>
          <p:cNvSpPr/>
          <p:nvPr/>
        </p:nvSpPr>
        <p:spPr>
          <a:xfrm>
            <a:off x="103239" y="4932086"/>
            <a:ext cx="4763729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محفوظة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4" name="Rectangle à coins arrondis 2"/>
          <p:cNvSpPr/>
          <p:nvPr/>
        </p:nvSpPr>
        <p:spPr>
          <a:xfrm>
            <a:off x="103239" y="5856208"/>
            <a:ext cx="4763729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أقرأ </a:t>
            </a:r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أكتشف وأميز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9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2"/>
          <p:cNvSpPr/>
          <p:nvPr/>
        </p:nvSpPr>
        <p:spPr>
          <a:xfrm>
            <a:off x="5167305" y="123559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(ح7): </a:t>
            </a:r>
            <a:r>
              <a:rPr lang="ar-DZ" sz="2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إملاء (تطبيقات)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0" name="Rectangle à coins arrondis 2"/>
          <p:cNvSpPr/>
          <p:nvPr/>
        </p:nvSpPr>
        <p:spPr>
          <a:xfrm>
            <a:off x="5167305" y="2159720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(ح8): قراءة وكتابة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1" name="Rectangle à coins arrondis 2"/>
          <p:cNvSpPr/>
          <p:nvPr/>
        </p:nvSpPr>
        <p:spPr>
          <a:xfrm>
            <a:off x="5167305" y="3083842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(ح9): إملاء (تطبيقات)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2" name="Rectangle à coins arrondis 2"/>
          <p:cNvSpPr/>
          <p:nvPr/>
        </p:nvSpPr>
        <p:spPr>
          <a:xfrm>
            <a:off x="5167305" y="4007964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(ح10): إدماج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3" name="Rectangle à coins arrondis 2"/>
          <p:cNvSpPr/>
          <p:nvPr/>
        </p:nvSpPr>
        <p:spPr>
          <a:xfrm>
            <a:off x="5167305" y="4932086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(ح11): إنتاج كتابي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4" name="Rectangle à coins arrondis 2"/>
          <p:cNvSpPr/>
          <p:nvPr/>
        </p:nvSpPr>
        <p:spPr>
          <a:xfrm>
            <a:off x="5167305" y="5856208"/>
            <a:ext cx="3600000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(ح12): محفوظات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Rectangle à coins arrondis 2"/>
          <p:cNvSpPr/>
          <p:nvPr/>
        </p:nvSpPr>
        <p:spPr>
          <a:xfrm>
            <a:off x="426492" y="1235598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- من إعداد الأستاذ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Rectangle à coins arrondis 2"/>
          <p:cNvSpPr/>
          <p:nvPr/>
        </p:nvSpPr>
        <p:spPr>
          <a:xfrm>
            <a:off x="426491" y="2159720"/>
            <a:ext cx="3807883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أقرأ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أحسن قراءتي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أركب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أوظف التراكيب اللغوية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7" name="Rectangle à coins arrondis 2"/>
          <p:cNvSpPr/>
          <p:nvPr/>
        </p:nvSpPr>
        <p:spPr>
          <a:xfrm>
            <a:off x="426492" y="3083842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- إملاء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8" name="Rectangle à coins arrondis 2"/>
          <p:cNvSpPr/>
          <p:nvPr/>
        </p:nvSpPr>
        <p:spPr>
          <a:xfrm>
            <a:off x="426492" y="4007964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- أثري رصيدي اللغوي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مشروع (من إعداد الأستاذ)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à coins arrondis 2"/>
          <p:cNvSpPr/>
          <p:nvPr/>
        </p:nvSpPr>
        <p:spPr>
          <a:xfrm>
            <a:off x="426492" y="4932086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أتدرب على الإنتاج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ar-DZ" sz="28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أنتج كتابيا</a:t>
            </a:r>
            <a:endParaRPr lang="fr-FR" sz="28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20" name="Rectangle à coins arrondis 2"/>
          <p:cNvSpPr/>
          <p:nvPr/>
        </p:nvSpPr>
        <p:spPr>
          <a:xfrm>
            <a:off x="426492" y="5856208"/>
            <a:ext cx="3807882" cy="79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DZ" sz="36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- نفس المحفوظة</a:t>
            </a:r>
            <a:endParaRPr lang="fr-FR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1" name="دبوس زينة 4"/>
          <p:cNvSpPr/>
          <p:nvPr/>
        </p:nvSpPr>
        <p:spPr>
          <a:xfrm>
            <a:off x="1055077" y="118733"/>
            <a:ext cx="6991643" cy="984743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الحصص مع المفاتيح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66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دبوس زينة 4"/>
          <p:cNvSpPr/>
          <p:nvPr/>
        </p:nvSpPr>
        <p:spPr>
          <a:xfrm>
            <a:off x="1313282" y="211015"/>
            <a:ext cx="6428937" cy="1153551"/>
          </a:xfrm>
          <a:prstGeom prst="plaqu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4800" dirty="0">
                <a:solidFill>
                  <a:srgbClr val="FF0000"/>
                </a:solidFill>
                <a:cs typeface="Al-Hadith1" pitchFamily="2" charset="-78"/>
              </a:rPr>
              <a:t>توزيع الحصص حسب الأيام</a:t>
            </a:r>
            <a:endParaRPr lang="fr-FR" sz="4800" dirty="0">
              <a:solidFill>
                <a:srgbClr val="FF0000"/>
              </a:solidFill>
              <a:cs typeface="Al-Hadith1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r="2801" b="4574"/>
          <a:stretch/>
        </p:blipFill>
        <p:spPr bwMode="auto">
          <a:xfrm>
            <a:off x="176977" y="1666568"/>
            <a:ext cx="8701548" cy="4748980"/>
          </a:xfrm>
          <a:prstGeom prst="rect">
            <a:avLst/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5633884" y="2536722"/>
            <a:ext cx="2304000" cy="684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000" b="1" dirty="0">
                <a:solidFill>
                  <a:srgbClr val="FF0000"/>
                </a:solidFill>
              </a:rPr>
              <a:t>فهم المنطوق والتعبير الشفهي (ح1)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6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مستطيل: زوايا مستديرة 4"/>
          <p:cNvSpPr/>
          <p:nvPr/>
        </p:nvSpPr>
        <p:spPr>
          <a:xfrm>
            <a:off x="126610" y="5120640"/>
            <a:ext cx="6300000" cy="1617785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60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فهم المنطوق </a:t>
            </a:r>
            <a:endParaRPr lang="fr-FR" sz="54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2" name="انفجار: 14 نقطة 1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الأولى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1" cy="476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35328" y="3687097"/>
            <a:ext cx="3008671" cy="899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76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1"/>
          <p:cNvSpPr/>
          <p:nvPr/>
        </p:nvSpPr>
        <p:spPr>
          <a:xfrm>
            <a:off x="464227" y="73745"/>
            <a:ext cx="3178846" cy="6999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4000" dirty="0">
                <a:solidFill>
                  <a:srgbClr val="FF0000"/>
                </a:solidFill>
                <a:cs typeface="Al-Hadith1" pitchFamily="2" charset="-78"/>
              </a:rPr>
              <a:t>من الدليل</a:t>
            </a:r>
            <a:endParaRPr lang="fr-FR" sz="4000" dirty="0">
              <a:solidFill>
                <a:srgbClr val="FF0000"/>
              </a:solidFill>
              <a:cs typeface="Al-Hadith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03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63729"/>
            <a:ext cx="9144001" cy="2138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مستطيل: زوايا مستديرة 4"/>
          <p:cNvSpPr/>
          <p:nvPr/>
        </p:nvSpPr>
        <p:spPr>
          <a:xfrm>
            <a:off x="126610" y="5120640"/>
            <a:ext cx="6300000" cy="1617785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54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تعبير شفهي </a:t>
            </a:r>
            <a:r>
              <a:rPr lang="ar-DZ" sz="480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cs typeface="Al-Hadith1" pitchFamily="2" charset="-78"/>
              </a:rPr>
              <a:t>«أتأمل وأتحدث» </a:t>
            </a:r>
            <a:endParaRPr lang="fr-FR" sz="4400" dirty="0">
              <a:ln>
                <a:solidFill>
                  <a:schemeClr val="bg1"/>
                </a:solidFill>
              </a:ln>
              <a:solidFill>
                <a:srgbClr val="C00000"/>
              </a:solidFill>
              <a:cs typeface="Al-Hadith1" pitchFamily="2" charset="-78"/>
            </a:endParaRPr>
          </a:p>
        </p:txBody>
      </p:sp>
      <p:sp>
        <p:nvSpPr>
          <p:cNvPr id="2" name="انفجار: 14 نقطة 1"/>
          <p:cNvSpPr/>
          <p:nvPr/>
        </p:nvSpPr>
        <p:spPr>
          <a:xfrm>
            <a:off x="6006906" y="4951829"/>
            <a:ext cx="3057230" cy="178659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3600" dirty="0">
                <a:solidFill>
                  <a:schemeClr val="tx1"/>
                </a:solidFill>
                <a:cs typeface="SKR HEAD1" pitchFamily="2" charset="-78"/>
              </a:rPr>
              <a:t>الحصة الأولى</a:t>
            </a:r>
            <a:endParaRPr lang="fr-FR" sz="3600" dirty="0">
              <a:solidFill>
                <a:schemeClr val="tx1"/>
              </a:solidFill>
              <a:cs typeface="SKR HEAD1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10" y="132735"/>
            <a:ext cx="2751825" cy="95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91381"/>
            <a:ext cx="4544972" cy="369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381"/>
            <a:ext cx="4572000" cy="367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4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</TotalTime>
  <Words>1114</Words>
  <Application>Microsoft Office PowerPoint</Application>
  <PresentationFormat>Affichage à l'écran (4:3)</PresentationFormat>
  <Paragraphs>184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نسق Office</vt:lpstr>
      <vt:lpstr>بسم الله الرحمن الرحيم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</dc:creator>
  <cp:lastModifiedBy>p</cp:lastModifiedBy>
  <cp:revision>476</cp:revision>
  <dcterms:created xsi:type="dcterms:W3CDTF">2016-08-16T19:20:24Z</dcterms:created>
  <dcterms:modified xsi:type="dcterms:W3CDTF">2016-09-13T19:18:34Z</dcterms:modified>
</cp:coreProperties>
</file>