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317" r:id="rId2"/>
    <p:sldId id="327" r:id="rId3"/>
    <p:sldId id="323" r:id="rId4"/>
    <p:sldId id="319" r:id="rId5"/>
    <p:sldId id="320" r:id="rId6"/>
    <p:sldId id="321" r:id="rId7"/>
    <p:sldId id="322" r:id="rId8"/>
    <p:sldId id="266" r:id="rId9"/>
    <p:sldId id="262" r:id="rId10"/>
    <p:sldId id="269" r:id="rId11"/>
    <p:sldId id="300" r:id="rId12"/>
    <p:sldId id="324" r:id="rId13"/>
    <p:sldId id="271" r:id="rId14"/>
    <p:sldId id="325" r:id="rId15"/>
    <p:sldId id="272" r:id="rId16"/>
    <p:sldId id="326" r:id="rId17"/>
    <p:sldId id="273" r:id="rId18"/>
    <p:sldId id="274" r:id="rId19"/>
    <p:sldId id="31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88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4D66D-65C4-40DF-AFBD-43C685C3B1BC}" type="doc">
      <dgm:prSet loTypeId="urn:microsoft.com/office/officeart/2005/8/layout/radial6" loCatId="cycle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1FBC36FA-583E-4192-8C84-6ED746EE822B}">
      <dgm:prSet phldrT="[نص]"/>
      <dgm:spPr/>
      <dgm:t>
        <a:bodyPr/>
        <a:lstStyle/>
        <a:p>
          <a:pPr rtl="1"/>
          <a:r>
            <a:rPr lang="ar-DZ" u="sng">
              <a:cs typeface="SKR HEAD1" pitchFamily="2" charset="-78"/>
            </a:rPr>
            <a:t>المهمات:</a:t>
          </a:r>
          <a:endParaRPr lang="ar-SA" u="sng" dirty="0">
            <a:cs typeface="SKR HEAD1" pitchFamily="2" charset="-78"/>
          </a:endParaRPr>
        </a:p>
      </dgm:t>
    </dgm:pt>
    <dgm:pt modelId="{F7DB9805-D3B3-40FD-A857-2E8751B0CA5A}" type="parTrans" cxnId="{7EAA68A5-87A9-43ED-BB09-99F32C626C22}">
      <dgm:prSet/>
      <dgm:spPr/>
      <dgm:t>
        <a:bodyPr/>
        <a:lstStyle/>
        <a:p>
          <a:pPr rtl="1"/>
          <a:endParaRPr lang="ar-SA"/>
        </a:p>
      </dgm:t>
    </dgm:pt>
    <dgm:pt modelId="{04D95B4B-17A8-463A-A0BB-69A2508379E1}" type="sibTrans" cxnId="{7EAA68A5-87A9-43ED-BB09-99F32C626C22}">
      <dgm:prSet/>
      <dgm:spPr/>
      <dgm:t>
        <a:bodyPr/>
        <a:lstStyle/>
        <a:p>
          <a:pPr rtl="1"/>
          <a:endParaRPr lang="ar-SA"/>
        </a:p>
      </dgm:t>
    </dgm:pt>
    <dgm:pt modelId="{057EB0C5-95F3-45C5-A040-289D7D33087A}">
      <dgm:prSet phldrT="[نص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r>
            <a:rPr lang="ar-DZ" sz="3200" b="0" dirty="0">
              <a:effectLst/>
              <a:cs typeface="SKR HEAD1" pitchFamily="2" charset="-78"/>
            </a:rPr>
            <a:t>يكتشف تغير النظام بين أيام العطلة وأيام الدراسة.</a:t>
          </a:r>
          <a:endParaRPr lang="ar-SA" sz="3200" b="0" dirty="0">
            <a:effectLst/>
            <a:cs typeface="SKR HEAD1" pitchFamily="2" charset="-78"/>
          </a:endParaRPr>
        </a:p>
      </dgm:t>
    </dgm:pt>
    <dgm:pt modelId="{BC5937C2-1FD1-4238-B04A-8075D8C4330F}" type="parTrans" cxnId="{9156D10A-89DE-4476-A87C-7BE75DD1EC6A}">
      <dgm:prSet/>
      <dgm:spPr/>
      <dgm:t>
        <a:bodyPr/>
        <a:lstStyle/>
        <a:p>
          <a:pPr rtl="1"/>
          <a:endParaRPr lang="ar-SA"/>
        </a:p>
      </dgm:t>
    </dgm:pt>
    <dgm:pt modelId="{6F962E63-86B8-4DC1-87AB-0A4CE5F312AD}" type="sibTrans" cxnId="{9156D10A-89DE-4476-A87C-7BE75DD1EC6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endParaRPr lang="ar-SA"/>
        </a:p>
      </dgm:t>
    </dgm:pt>
    <dgm:pt modelId="{673B4CF3-BCCB-4D54-8F13-C0B8D184AE48}">
      <dgm:prSet phldrT="[نص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r>
            <a:rPr lang="ar-DZ" sz="3200" dirty="0">
              <a:cs typeface="SKR HEAD1" pitchFamily="2" charset="-78"/>
            </a:rPr>
            <a:t>يبرز التغيير الذي حدث للمدرسة أثناء العطلة.</a:t>
          </a:r>
          <a:r>
            <a:rPr lang="ar-DZ" sz="2900" dirty="0">
              <a:cs typeface="SKR HEAD1" pitchFamily="2" charset="-78"/>
            </a:rPr>
            <a:t> </a:t>
          </a:r>
          <a:endParaRPr lang="ar-SA" sz="2900" dirty="0">
            <a:cs typeface="SKR HEAD1" pitchFamily="2" charset="-78"/>
          </a:endParaRPr>
        </a:p>
      </dgm:t>
    </dgm:pt>
    <dgm:pt modelId="{3E196C54-F53F-4A31-B01F-0B282FEE0A95}" type="parTrans" cxnId="{2CB150AC-5835-4007-B243-5469E1333656}">
      <dgm:prSet/>
      <dgm:spPr/>
      <dgm:t>
        <a:bodyPr/>
        <a:lstStyle/>
        <a:p>
          <a:pPr rtl="1"/>
          <a:endParaRPr lang="ar-SA"/>
        </a:p>
      </dgm:t>
    </dgm:pt>
    <dgm:pt modelId="{2C48D289-8708-457E-A404-F48DFF1D68C5}" type="sibTrans" cxnId="{2CB150AC-5835-4007-B243-5469E133365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endParaRPr lang="ar-SA"/>
        </a:p>
      </dgm:t>
    </dgm:pt>
    <dgm:pt modelId="{17367AA0-C828-4822-B799-6FB5E0BB0F81}">
      <dgm:prSet phldrT="[نص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r>
            <a:rPr lang="ar-DZ" sz="3200" dirty="0">
              <a:cs typeface="SKR HEAD1" pitchFamily="2" charset="-78"/>
            </a:rPr>
            <a:t>يتعرف على الرفاق الجدد في القسم.  </a:t>
          </a:r>
          <a:endParaRPr lang="ar-SA" sz="3200" dirty="0">
            <a:cs typeface="SKR HEAD1" pitchFamily="2" charset="-78"/>
          </a:endParaRPr>
        </a:p>
      </dgm:t>
    </dgm:pt>
    <dgm:pt modelId="{41425A05-03F9-4E42-81A0-8E8801A81807}" type="parTrans" cxnId="{CEBAF5B0-C44E-41DB-8235-C9AF13A6679D}">
      <dgm:prSet/>
      <dgm:spPr/>
      <dgm:t>
        <a:bodyPr/>
        <a:lstStyle/>
        <a:p>
          <a:pPr rtl="1"/>
          <a:endParaRPr lang="ar-SA"/>
        </a:p>
      </dgm:t>
    </dgm:pt>
    <dgm:pt modelId="{EF473002-E2B2-4659-9690-24A1498E0D6B}" type="sibTrans" cxnId="{CEBAF5B0-C44E-41DB-8235-C9AF13A6679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endParaRPr lang="ar-SA"/>
        </a:p>
      </dgm:t>
    </dgm:pt>
    <dgm:pt modelId="{1846D1C3-FA41-4277-9DB6-37C826ECBE39}">
      <dgm:prSet phldrT="[نص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r>
            <a:rPr lang="ar-DZ" sz="3200" dirty="0">
              <a:cs typeface="SKR HEAD1" pitchFamily="2" charset="-78"/>
            </a:rPr>
            <a:t>يشارك بمنتج في المجلة الحائطية </a:t>
          </a:r>
          <a:endParaRPr lang="ar-SA" sz="3200" dirty="0">
            <a:cs typeface="SKR HEAD1" pitchFamily="2" charset="-78"/>
          </a:endParaRPr>
        </a:p>
      </dgm:t>
    </dgm:pt>
    <dgm:pt modelId="{BB3060F3-9695-4E18-A10B-010C6121B19C}" type="parTrans" cxnId="{9A4F9DB7-A919-4CF5-AB17-C3E1F89AE977}">
      <dgm:prSet/>
      <dgm:spPr/>
      <dgm:t>
        <a:bodyPr/>
        <a:lstStyle/>
        <a:p>
          <a:pPr rtl="1"/>
          <a:endParaRPr lang="ar-SA"/>
        </a:p>
      </dgm:t>
    </dgm:pt>
    <dgm:pt modelId="{A2B66874-F6C6-4027-969D-77BB62CE2379}" type="sibTrans" cxnId="{9A4F9DB7-A919-4CF5-AB17-C3E1F89AE97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endParaRPr lang="ar-SA"/>
        </a:p>
      </dgm:t>
    </dgm:pt>
    <dgm:pt modelId="{930FC2EB-DA69-4104-910B-7B89BA24EE1B}" type="pres">
      <dgm:prSet presAssocID="{0784D66D-65C4-40DF-AFBD-43C685C3B1B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2005B1-B19A-4D83-ABC8-704450FC5A7C}" type="pres">
      <dgm:prSet presAssocID="{1FBC36FA-583E-4192-8C84-6ED746EE822B}" presName="centerShape" presStyleLbl="node0" presStyleIdx="0" presStyleCnt="1" custScaleX="78288" custScaleY="78288"/>
      <dgm:spPr/>
    </dgm:pt>
    <dgm:pt modelId="{471540BB-EA32-4D35-B328-CA0172741306}" type="pres">
      <dgm:prSet presAssocID="{057EB0C5-95F3-45C5-A040-289D7D33087A}" presName="node" presStyleLbl="node1" presStyleIdx="0" presStyleCnt="4" custScaleX="223680" custScaleY="100656" custRadScaleRad="84266">
        <dgm:presLayoutVars>
          <dgm:bulletEnabled val="1"/>
        </dgm:presLayoutVars>
      </dgm:prSet>
      <dgm:spPr>
        <a:prstGeom prst="doubleWave">
          <a:avLst/>
        </a:prstGeom>
      </dgm:spPr>
    </dgm:pt>
    <dgm:pt modelId="{AB037041-0342-4E13-B95F-94B9CF02593D}" type="pres">
      <dgm:prSet presAssocID="{057EB0C5-95F3-45C5-A040-289D7D33087A}" presName="dummy" presStyleCnt="0"/>
      <dgm:spPr/>
    </dgm:pt>
    <dgm:pt modelId="{9E27DFE1-4DE6-4B6B-A9E7-DAE30F9417CC}" type="pres">
      <dgm:prSet presAssocID="{6F962E63-86B8-4DC1-87AB-0A4CE5F312AD}" presName="sibTrans" presStyleLbl="sibTrans2D1" presStyleIdx="0" presStyleCnt="4"/>
      <dgm:spPr/>
    </dgm:pt>
    <dgm:pt modelId="{B3EC51D3-44B5-46E3-8FFB-F512C06CFD04}" type="pres">
      <dgm:prSet presAssocID="{673B4CF3-BCCB-4D54-8F13-C0B8D184AE48}" presName="node" presStyleLbl="node1" presStyleIdx="1" presStyleCnt="4" custScaleX="201312" custRadScaleRad="119339" custRadScaleInc="-2908">
        <dgm:presLayoutVars>
          <dgm:bulletEnabled val="1"/>
        </dgm:presLayoutVars>
      </dgm:prSet>
      <dgm:spPr>
        <a:prstGeom prst="doubleWave">
          <a:avLst/>
        </a:prstGeom>
      </dgm:spPr>
    </dgm:pt>
    <dgm:pt modelId="{25BDA5D8-D23A-46C5-8350-808AA26EA33C}" type="pres">
      <dgm:prSet presAssocID="{673B4CF3-BCCB-4D54-8F13-C0B8D184AE48}" presName="dummy" presStyleCnt="0"/>
      <dgm:spPr/>
    </dgm:pt>
    <dgm:pt modelId="{0BDFFAB3-CD99-402D-9EB7-93F0FC925E44}" type="pres">
      <dgm:prSet presAssocID="{2C48D289-8708-457E-A404-F48DFF1D68C5}" presName="sibTrans" presStyleLbl="sibTrans2D1" presStyleIdx="1" presStyleCnt="4"/>
      <dgm:spPr/>
    </dgm:pt>
    <dgm:pt modelId="{19C85AAB-0C69-4E80-80E3-B1A110C29CAA}" type="pres">
      <dgm:prSet presAssocID="{17367AA0-C828-4822-B799-6FB5E0BB0F81}" presName="node" presStyleLbl="node1" presStyleIdx="2" presStyleCnt="4" custScaleX="223680" custScaleY="100656" custRadScaleRad="84867">
        <dgm:presLayoutVars>
          <dgm:bulletEnabled val="1"/>
        </dgm:presLayoutVars>
      </dgm:prSet>
      <dgm:spPr>
        <a:prstGeom prst="doubleWave">
          <a:avLst/>
        </a:prstGeom>
      </dgm:spPr>
    </dgm:pt>
    <dgm:pt modelId="{7107E0A9-AC69-4A24-97F9-A5AE270B431E}" type="pres">
      <dgm:prSet presAssocID="{17367AA0-C828-4822-B799-6FB5E0BB0F81}" presName="dummy" presStyleCnt="0"/>
      <dgm:spPr/>
    </dgm:pt>
    <dgm:pt modelId="{08353568-6330-42C2-A068-B6E6F64EE214}" type="pres">
      <dgm:prSet presAssocID="{EF473002-E2B2-4659-9690-24A1498E0D6B}" presName="sibTrans" presStyleLbl="sibTrans2D1" presStyleIdx="2" presStyleCnt="4"/>
      <dgm:spPr/>
    </dgm:pt>
    <dgm:pt modelId="{93C4BD1A-C8DC-4A49-A1E8-78324F115FB8}" type="pres">
      <dgm:prSet presAssocID="{1846D1C3-FA41-4277-9DB6-37C826ECBE39}" presName="node" presStyleLbl="node1" presStyleIdx="3" presStyleCnt="4" custScaleX="201312" custRadScaleRad="120868" custRadScaleInc="2871">
        <dgm:presLayoutVars>
          <dgm:bulletEnabled val="1"/>
        </dgm:presLayoutVars>
      </dgm:prSet>
      <dgm:spPr>
        <a:prstGeom prst="doubleWave">
          <a:avLst/>
        </a:prstGeom>
      </dgm:spPr>
    </dgm:pt>
    <dgm:pt modelId="{AEB220A0-8804-4200-B561-0EFB3D837F5C}" type="pres">
      <dgm:prSet presAssocID="{1846D1C3-FA41-4277-9DB6-37C826ECBE39}" presName="dummy" presStyleCnt="0"/>
      <dgm:spPr/>
    </dgm:pt>
    <dgm:pt modelId="{BCE7F9B4-8810-4B1C-A854-A1336DD058C6}" type="pres">
      <dgm:prSet presAssocID="{A2B66874-F6C6-4027-969D-77BB62CE2379}" presName="sibTrans" presStyleLbl="sibTrans2D1" presStyleIdx="3" presStyleCnt="4"/>
      <dgm:spPr/>
    </dgm:pt>
  </dgm:ptLst>
  <dgm:cxnLst>
    <dgm:cxn modelId="{8EF57CC1-CDB2-4329-AB5E-2B34C6EB2E28}" type="presOf" srcId="{6F962E63-86B8-4DC1-87AB-0A4CE5F312AD}" destId="{9E27DFE1-4DE6-4B6B-A9E7-DAE30F9417CC}" srcOrd="0" destOrd="0" presId="urn:microsoft.com/office/officeart/2005/8/layout/radial6"/>
    <dgm:cxn modelId="{C1C34C11-84E8-4A8E-97ED-CD298FC0E435}" type="presOf" srcId="{1846D1C3-FA41-4277-9DB6-37C826ECBE39}" destId="{93C4BD1A-C8DC-4A49-A1E8-78324F115FB8}" srcOrd="0" destOrd="0" presId="urn:microsoft.com/office/officeart/2005/8/layout/radial6"/>
    <dgm:cxn modelId="{5E787424-8367-429D-BBC7-E966A03C3837}" type="presOf" srcId="{A2B66874-F6C6-4027-969D-77BB62CE2379}" destId="{BCE7F9B4-8810-4B1C-A854-A1336DD058C6}" srcOrd="0" destOrd="0" presId="urn:microsoft.com/office/officeart/2005/8/layout/radial6"/>
    <dgm:cxn modelId="{7EAA68A5-87A9-43ED-BB09-99F32C626C22}" srcId="{0784D66D-65C4-40DF-AFBD-43C685C3B1BC}" destId="{1FBC36FA-583E-4192-8C84-6ED746EE822B}" srcOrd="0" destOrd="0" parTransId="{F7DB9805-D3B3-40FD-A857-2E8751B0CA5A}" sibTransId="{04D95B4B-17A8-463A-A0BB-69A2508379E1}"/>
    <dgm:cxn modelId="{AAEF64C4-064A-4AD6-BDE4-F03433538FD5}" type="presOf" srcId="{2C48D289-8708-457E-A404-F48DFF1D68C5}" destId="{0BDFFAB3-CD99-402D-9EB7-93F0FC925E44}" srcOrd="0" destOrd="0" presId="urn:microsoft.com/office/officeart/2005/8/layout/radial6"/>
    <dgm:cxn modelId="{9156D10A-89DE-4476-A87C-7BE75DD1EC6A}" srcId="{1FBC36FA-583E-4192-8C84-6ED746EE822B}" destId="{057EB0C5-95F3-45C5-A040-289D7D33087A}" srcOrd="0" destOrd="0" parTransId="{BC5937C2-1FD1-4238-B04A-8075D8C4330F}" sibTransId="{6F962E63-86B8-4DC1-87AB-0A4CE5F312AD}"/>
    <dgm:cxn modelId="{2CB150AC-5835-4007-B243-5469E1333656}" srcId="{1FBC36FA-583E-4192-8C84-6ED746EE822B}" destId="{673B4CF3-BCCB-4D54-8F13-C0B8D184AE48}" srcOrd="1" destOrd="0" parTransId="{3E196C54-F53F-4A31-B01F-0B282FEE0A95}" sibTransId="{2C48D289-8708-457E-A404-F48DFF1D68C5}"/>
    <dgm:cxn modelId="{1AB4D920-BB89-4115-96DD-8B5068767D36}" type="presOf" srcId="{0784D66D-65C4-40DF-AFBD-43C685C3B1BC}" destId="{930FC2EB-DA69-4104-910B-7B89BA24EE1B}" srcOrd="0" destOrd="0" presId="urn:microsoft.com/office/officeart/2005/8/layout/radial6"/>
    <dgm:cxn modelId="{4A22BCAB-8DCC-439D-B778-EFDD9B9451B7}" type="presOf" srcId="{1FBC36FA-583E-4192-8C84-6ED746EE822B}" destId="{902005B1-B19A-4D83-ABC8-704450FC5A7C}" srcOrd="0" destOrd="0" presId="urn:microsoft.com/office/officeart/2005/8/layout/radial6"/>
    <dgm:cxn modelId="{9A4F9DB7-A919-4CF5-AB17-C3E1F89AE977}" srcId="{1FBC36FA-583E-4192-8C84-6ED746EE822B}" destId="{1846D1C3-FA41-4277-9DB6-37C826ECBE39}" srcOrd="3" destOrd="0" parTransId="{BB3060F3-9695-4E18-A10B-010C6121B19C}" sibTransId="{A2B66874-F6C6-4027-969D-77BB62CE2379}"/>
    <dgm:cxn modelId="{CEBAF5B0-C44E-41DB-8235-C9AF13A6679D}" srcId="{1FBC36FA-583E-4192-8C84-6ED746EE822B}" destId="{17367AA0-C828-4822-B799-6FB5E0BB0F81}" srcOrd="2" destOrd="0" parTransId="{41425A05-03F9-4E42-81A0-8E8801A81807}" sibTransId="{EF473002-E2B2-4659-9690-24A1498E0D6B}"/>
    <dgm:cxn modelId="{4F961799-4121-4062-A834-45F38EFA3DB9}" type="presOf" srcId="{17367AA0-C828-4822-B799-6FB5E0BB0F81}" destId="{19C85AAB-0C69-4E80-80E3-B1A110C29CAA}" srcOrd="0" destOrd="0" presId="urn:microsoft.com/office/officeart/2005/8/layout/radial6"/>
    <dgm:cxn modelId="{4B8A93A2-872D-4DE0-8377-F3CD5D6A9193}" type="presOf" srcId="{057EB0C5-95F3-45C5-A040-289D7D33087A}" destId="{471540BB-EA32-4D35-B328-CA0172741306}" srcOrd="0" destOrd="0" presId="urn:microsoft.com/office/officeart/2005/8/layout/radial6"/>
    <dgm:cxn modelId="{DEB81178-34B7-480D-B38A-676F03330627}" type="presOf" srcId="{EF473002-E2B2-4659-9690-24A1498E0D6B}" destId="{08353568-6330-42C2-A068-B6E6F64EE214}" srcOrd="0" destOrd="0" presId="urn:microsoft.com/office/officeart/2005/8/layout/radial6"/>
    <dgm:cxn modelId="{F26EFB12-42C3-4230-983D-41627AE02189}" type="presOf" srcId="{673B4CF3-BCCB-4D54-8F13-C0B8D184AE48}" destId="{B3EC51D3-44B5-46E3-8FFB-F512C06CFD04}" srcOrd="0" destOrd="0" presId="urn:microsoft.com/office/officeart/2005/8/layout/radial6"/>
    <dgm:cxn modelId="{8B90801F-6BB2-4350-9F2E-B84919BD0ACF}" type="presParOf" srcId="{930FC2EB-DA69-4104-910B-7B89BA24EE1B}" destId="{902005B1-B19A-4D83-ABC8-704450FC5A7C}" srcOrd="0" destOrd="0" presId="urn:microsoft.com/office/officeart/2005/8/layout/radial6"/>
    <dgm:cxn modelId="{2B724770-F0CF-4E4E-AA95-7126EAE1757F}" type="presParOf" srcId="{930FC2EB-DA69-4104-910B-7B89BA24EE1B}" destId="{471540BB-EA32-4D35-B328-CA0172741306}" srcOrd="1" destOrd="0" presId="urn:microsoft.com/office/officeart/2005/8/layout/radial6"/>
    <dgm:cxn modelId="{B799B335-BB62-4855-8277-E9F282F1C484}" type="presParOf" srcId="{930FC2EB-DA69-4104-910B-7B89BA24EE1B}" destId="{AB037041-0342-4E13-B95F-94B9CF02593D}" srcOrd="2" destOrd="0" presId="urn:microsoft.com/office/officeart/2005/8/layout/radial6"/>
    <dgm:cxn modelId="{07C11E44-F5FD-4DA4-BA81-A17A4977B2D4}" type="presParOf" srcId="{930FC2EB-DA69-4104-910B-7B89BA24EE1B}" destId="{9E27DFE1-4DE6-4B6B-A9E7-DAE30F9417CC}" srcOrd="3" destOrd="0" presId="urn:microsoft.com/office/officeart/2005/8/layout/radial6"/>
    <dgm:cxn modelId="{2280C19E-3CFA-4CCC-982A-DEE92ED0B315}" type="presParOf" srcId="{930FC2EB-DA69-4104-910B-7B89BA24EE1B}" destId="{B3EC51D3-44B5-46E3-8FFB-F512C06CFD04}" srcOrd="4" destOrd="0" presId="urn:microsoft.com/office/officeart/2005/8/layout/radial6"/>
    <dgm:cxn modelId="{718DA081-59A8-4128-9A93-68DD5DC5EB6B}" type="presParOf" srcId="{930FC2EB-DA69-4104-910B-7B89BA24EE1B}" destId="{25BDA5D8-D23A-46C5-8350-808AA26EA33C}" srcOrd="5" destOrd="0" presId="urn:microsoft.com/office/officeart/2005/8/layout/radial6"/>
    <dgm:cxn modelId="{11B8F3DC-3796-4B61-805A-61B0F3389D31}" type="presParOf" srcId="{930FC2EB-DA69-4104-910B-7B89BA24EE1B}" destId="{0BDFFAB3-CD99-402D-9EB7-93F0FC925E44}" srcOrd="6" destOrd="0" presId="urn:microsoft.com/office/officeart/2005/8/layout/radial6"/>
    <dgm:cxn modelId="{DFB8FF4C-CCA3-425C-A715-CFA6BBD1EAC9}" type="presParOf" srcId="{930FC2EB-DA69-4104-910B-7B89BA24EE1B}" destId="{19C85AAB-0C69-4E80-80E3-B1A110C29CAA}" srcOrd="7" destOrd="0" presId="urn:microsoft.com/office/officeart/2005/8/layout/radial6"/>
    <dgm:cxn modelId="{2D46878F-0C42-4F0C-A684-1835480CD17B}" type="presParOf" srcId="{930FC2EB-DA69-4104-910B-7B89BA24EE1B}" destId="{7107E0A9-AC69-4A24-97F9-A5AE270B431E}" srcOrd="8" destOrd="0" presId="urn:microsoft.com/office/officeart/2005/8/layout/radial6"/>
    <dgm:cxn modelId="{44256FFE-5F3D-487E-B69E-6D06D68E0118}" type="presParOf" srcId="{930FC2EB-DA69-4104-910B-7B89BA24EE1B}" destId="{08353568-6330-42C2-A068-B6E6F64EE214}" srcOrd="9" destOrd="0" presId="urn:microsoft.com/office/officeart/2005/8/layout/radial6"/>
    <dgm:cxn modelId="{7A132EBC-1778-4BF2-8988-C28623686600}" type="presParOf" srcId="{930FC2EB-DA69-4104-910B-7B89BA24EE1B}" destId="{93C4BD1A-C8DC-4A49-A1E8-78324F115FB8}" srcOrd="10" destOrd="0" presId="urn:microsoft.com/office/officeart/2005/8/layout/radial6"/>
    <dgm:cxn modelId="{89DBBAC4-9EA4-4F9B-AAE9-492AE6BFE4B7}" type="presParOf" srcId="{930FC2EB-DA69-4104-910B-7B89BA24EE1B}" destId="{AEB220A0-8804-4200-B561-0EFB3D837F5C}" srcOrd="11" destOrd="0" presId="urn:microsoft.com/office/officeart/2005/8/layout/radial6"/>
    <dgm:cxn modelId="{58038419-158C-4D8A-AE9C-D828E182E59D}" type="presParOf" srcId="{930FC2EB-DA69-4104-910B-7B89BA24EE1B}" destId="{BCE7F9B4-8810-4B1C-A854-A1336DD058C6}" srcOrd="12" destOrd="0" presId="urn:microsoft.com/office/officeart/2005/8/layout/radial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7F9B4-8810-4B1C-A854-A1336DD058C6}">
      <dsp:nvSpPr>
        <dsp:cNvPr id="0" name=""/>
        <dsp:cNvSpPr/>
      </dsp:nvSpPr>
      <dsp:spPr>
        <a:xfrm>
          <a:off x="1528060" y="1109287"/>
          <a:ext cx="5001093" cy="5001093"/>
        </a:xfrm>
        <a:prstGeom prst="blockArc">
          <a:avLst>
            <a:gd name="adj1" fmla="val 11374242"/>
            <a:gd name="adj2" fmla="val 16667799"/>
            <a:gd name="adj3" fmla="val 4634"/>
          </a:avLst>
        </a:prstGeom>
        <a:solidFill>
          <a:schemeClr val="accent5">
            <a:lumMod val="75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53568-6330-42C2-A068-B6E6F64EE214}">
      <dsp:nvSpPr>
        <dsp:cNvPr id="0" name=""/>
        <dsp:cNvSpPr/>
      </dsp:nvSpPr>
      <dsp:spPr>
        <a:xfrm>
          <a:off x="1542981" y="398491"/>
          <a:ext cx="5001093" cy="5001093"/>
        </a:xfrm>
        <a:prstGeom prst="blockArc">
          <a:avLst>
            <a:gd name="adj1" fmla="val 4953389"/>
            <a:gd name="adj2" fmla="val 10370075"/>
            <a:gd name="adj3" fmla="val 4634"/>
          </a:avLst>
        </a:prstGeom>
        <a:solidFill>
          <a:schemeClr val="accent5">
            <a:lumMod val="75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FFAB3-CD99-402D-9EB7-93F0FC925E44}">
      <dsp:nvSpPr>
        <dsp:cNvPr id="0" name=""/>
        <dsp:cNvSpPr/>
      </dsp:nvSpPr>
      <dsp:spPr>
        <a:xfrm>
          <a:off x="2175854" y="398491"/>
          <a:ext cx="5001093" cy="5001093"/>
        </a:xfrm>
        <a:prstGeom prst="blockArc">
          <a:avLst>
            <a:gd name="adj1" fmla="val 429920"/>
            <a:gd name="adj2" fmla="val 5846610"/>
            <a:gd name="adj3" fmla="val 4634"/>
          </a:avLst>
        </a:prstGeom>
        <a:solidFill>
          <a:schemeClr val="accent5">
            <a:lumMod val="75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7DFE1-4DE6-4B6B-A9E7-DAE30F9417CC}">
      <dsp:nvSpPr>
        <dsp:cNvPr id="0" name=""/>
        <dsp:cNvSpPr/>
      </dsp:nvSpPr>
      <dsp:spPr>
        <a:xfrm>
          <a:off x="2190777" y="1109287"/>
          <a:ext cx="5001093" cy="5001093"/>
        </a:xfrm>
        <a:prstGeom prst="blockArc">
          <a:avLst>
            <a:gd name="adj1" fmla="val 15732200"/>
            <a:gd name="adj2" fmla="val 21025753"/>
            <a:gd name="adj3" fmla="val 4634"/>
          </a:avLst>
        </a:prstGeom>
        <a:solidFill>
          <a:schemeClr val="accent5">
            <a:lumMod val="75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005B1-B19A-4D83-ABC8-704450FC5A7C}">
      <dsp:nvSpPr>
        <dsp:cNvPr id="0" name=""/>
        <dsp:cNvSpPr/>
      </dsp:nvSpPr>
      <dsp:spPr>
        <a:xfrm>
          <a:off x="3459966" y="2348095"/>
          <a:ext cx="1799997" cy="17999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4000" u="sng" kern="1200">
              <a:cs typeface="SKR HEAD1" pitchFamily="2" charset="-78"/>
            </a:rPr>
            <a:t>المهمات:</a:t>
          </a:r>
          <a:endParaRPr lang="ar-SA" sz="4000" u="sng" kern="1200" dirty="0">
            <a:cs typeface="SKR HEAD1" pitchFamily="2" charset="-78"/>
          </a:endParaRPr>
        </a:p>
      </dsp:txBody>
      <dsp:txXfrm>
        <a:off x="3723569" y="2611698"/>
        <a:ext cx="1272791" cy="1272791"/>
      </dsp:txXfrm>
    </dsp:sp>
    <dsp:sp modelId="{471540BB-EA32-4D35-B328-CA0172741306}">
      <dsp:nvSpPr>
        <dsp:cNvPr id="0" name=""/>
        <dsp:cNvSpPr/>
      </dsp:nvSpPr>
      <dsp:spPr>
        <a:xfrm>
          <a:off x="2559967" y="379807"/>
          <a:ext cx="3599995" cy="1619998"/>
        </a:xfrm>
        <a:prstGeom prst="doubleWave">
          <a:avLst/>
        </a:prstGeom>
        <a:solidFill>
          <a:srgbClr val="C00000"/>
        </a:solidFill>
        <a:ln>
          <a:solidFill>
            <a:schemeClr val="accent2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200" b="0" kern="1200" dirty="0">
              <a:effectLst/>
              <a:cs typeface="SKR HEAD1" pitchFamily="2" charset="-78"/>
            </a:rPr>
            <a:t>يكتشف تغير النظام بين أيام العطلة وأيام الدراسة.</a:t>
          </a:r>
          <a:endParaRPr lang="ar-SA" sz="3200" b="0" kern="1200" dirty="0">
            <a:effectLst/>
            <a:cs typeface="SKR HEAD1" pitchFamily="2" charset="-78"/>
          </a:endParaRPr>
        </a:p>
      </dsp:txBody>
      <dsp:txXfrm>
        <a:off x="2559967" y="582307"/>
        <a:ext cx="3599995" cy="1214998"/>
      </dsp:txXfrm>
    </dsp:sp>
    <dsp:sp modelId="{B3EC51D3-44B5-46E3-8FFB-F512C06CFD04}">
      <dsp:nvSpPr>
        <dsp:cNvPr id="0" name=""/>
        <dsp:cNvSpPr/>
      </dsp:nvSpPr>
      <dsp:spPr>
        <a:xfrm>
          <a:off x="5479933" y="2398991"/>
          <a:ext cx="3239996" cy="1609440"/>
        </a:xfrm>
        <a:prstGeom prst="doubleWave">
          <a:avLst/>
        </a:prstGeom>
        <a:solidFill>
          <a:srgbClr val="C00000"/>
        </a:solidFill>
        <a:ln>
          <a:solidFill>
            <a:schemeClr val="accent2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200" kern="1200" dirty="0">
              <a:cs typeface="SKR HEAD1" pitchFamily="2" charset="-78"/>
            </a:rPr>
            <a:t>يبرز التغيير الذي حدث للمدرسة أثناء العطلة.</a:t>
          </a:r>
          <a:r>
            <a:rPr lang="ar-DZ" sz="2900" kern="1200" dirty="0">
              <a:cs typeface="SKR HEAD1" pitchFamily="2" charset="-78"/>
            </a:rPr>
            <a:t> </a:t>
          </a:r>
          <a:endParaRPr lang="ar-SA" sz="2900" kern="1200" dirty="0">
            <a:cs typeface="SKR HEAD1" pitchFamily="2" charset="-78"/>
          </a:endParaRPr>
        </a:p>
      </dsp:txBody>
      <dsp:txXfrm>
        <a:off x="5479933" y="2600171"/>
        <a:ext cx="3239996" cy="1207080"/>
      </dsp:txXfrm>
    </dsp:sp>
    <dsp:sp modelId="{19C85AAB-0C69-4E80-80E3-B1A110C29CAA}">
      <dsp:nvSpPr>
        <dsp:cNvPr id="0" name=""/>
        <dsp:cNvSpPr/>
      </dsp:nvSpPr>
      <dsp:spPr>
        <a:xfrm>
          <a:off x="2559967" y="4511062"/>
          <a:ext cx="3599995" cy="1619998"/>
        </a:xfrm>
        <a:prstGeom prst="doubleWave">
          <a:avLst/>
        </a:prstGeom>
        <a:solidFill>
          <a:srgbClr val="C00000"/>
        </a:solidFill>
        <a:ln>
          <a:solidFill>
            <a:schemeClr val="accent2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200" kern="1200" dirty="0">
              <a:cs typeface="SKR HEAD1" pitchFamily="2" charset="-78"/>
            </a:rPr>
            <a:t>يتعرف على الرفاق الجدد في القسم.  </a:t>
          </a:r>
          <a:endParaRPr lang="ar-SA" sz="3200" kern="1200" dirty="0">
            <a:cs typeface="SKR HEAD1" pitchFamily="2" charset="-78"/>
          </a:endParaRPr>
        </a:p>
      </dsp:txBody>
      <dsp:txXfrm>
        <a:off x="2559967" y="4713562"/>
        <a:ext cx="3599995" cy="1214998"/>
      </dsp:txXfrm>
    </dsp:sp>
    <dsp:sp modelId="{93C4BD1A-C8DC-4A49-A1E8-78324F115FB8}">
      <dsp:nvSpPr>
        <dsp:cNvPr id="0" name=""/>
        <dsp:cNvSpPr/>
      </dsp:nvSpPr>
      <dsp:spPr>
        <a:xfrm>
          <a:off x="0" y="2398994"/>
          <a:ext cx="3239996" cy="1609440"/>
        </a:xfrm>
        <a:prstGeom prst="doubleWave">
          <a:avLst/>
        </a:prstGeom>
        <a:solidFill>
          <a:srgbClr val="C00000"/>
        </a:solidFill>
        <a:ln>
          <a:solidFill>
            <a:schemeClr val="accent2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3200" kern="1200" dirty="0">
              <a:cs typeface="SKR HEAD1" pitchFamily="2" charset="-78"/>
            </a:rPr>
            <a:t>يشارك بمنتج في المجلة الحائطية </a:t>
          </a:r>
          <a:endParaRPr lang="ar-SA" sz="3200" kern="1200" dirty="0">
            <a:cs typeface="SKR HEAD1" pitchFamily="2" charset="-78"/>
          </a:endParaRPr>
        </a:p>
      </dsp:txBody>
      <dsp:txXfrm>
        <a:off x="0" y="2600174"/>
        <a:ext cx="3239996" cy="120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49057A3-1C8E-4326-A8D5-3D03DBF4BE4C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r-FR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488AC7C8-73CE-4EC6-B131-6CF29B332B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81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26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3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90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25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6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21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28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24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2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36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39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591C-7C96-43F5-8003-E6F6A57B992E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EA2C-310F-4222-8790-1D15E1233F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75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E:\عروض باور بوانت لعبد الله\خلفيات جديدة لباوربوانت\خلفيات ثابتة\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882" r="1117" b="48154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5422" y="2492896"/>
            <a:ext cx="8309026" cy="2160240"/>
          </a:xfrm>
        </p:spPr>
        <p:txBody>
          <a:bodyPr anchor="ctr">
            <a:noAutofit/>
          </a:bodyPr>
          <a:lstStyle/>
          <a:p>
            <a:r>
              <a:rPr lang="ar-DZ" sz="7200" b="1" u="sng" dirty="0">
                <a:ln w="5715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Hadith1" pitchFamily="2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4185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5C6-F564-4AF6-90FB-FDC94B8C5BBE}" type="datetime8">
              <a:rPr lang="ar-DZ" smtClean="0"/>
              <a:t>21 تموز، 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إعداد وتقديم المفتش: عبد الباري عبد الله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716A-877F-47F3-9506-D2BFC6C3081F}" type="slidenum">
              <a:rPr lang="fr-FR" smtClean="0"/>
              <a:t>10</a:t>
            </a:fld>
            <a:endParaRPr lang="fr-FR"/>
          </a:p>
        </p:txBody>
      </p:sp>
      <p:pic>
        <p:nvPicPr>
          <p:cNvPr id="7" name="Picture 3" descr="K:\تفتيش من الكمبيوتر المحمول\كل ما يهم التفتيش\عروض باور بوانت لعبد الله\صور مساعدة في البحوث\صور جديدة لباور بوانت\shof_9b86a1f01a2a3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851472553"/>
              </p:ext>
            </p:extLst>
          </p:nvPr>
        </p:nvGraphicFramePr>
        <p:xfrm>
          <a:off x="212035" y="225288"/>
          <a:ext cx="8719930" cy="649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257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9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2005B1-B19A-4D83-ABC8-704450FC5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902005B1-B19A-4D83-ABC8-704450FC5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02005B1-B19A-4D83-ABC8-704450FC5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02005B1-B19A-4D83-ABC8-704450FC5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1540BB-EA32-4D35-B328-CA0172741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471540BB-EA32-4D35-B328-CA0172741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471540BB-EA32-4D35-B328-CA0172741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471540BB-EA32-4D35-B328-CA0172741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27DFE1-4DE6-4B6B-A9E7-DAE30F941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9E27DFE1-4DE6-4B6B-A9E7-DAE30F941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9E27DFE1-4DE6-4B6B-A9E7-DAE30F941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E27DFE1-4DE6-4B6B-A9E7-DAE30F941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EC51D3-44B5-46E3-8FFB-F512C06C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B3EC51D3-44B5-46E3-8FFB-F512C06CF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3EC51D3-44B5-46E3-8FFB-F512C06C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B3EC51D3-44B5-46E3-8FFB-F512C06C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DFFAB3-CD99-402D-9EB7-93F0FC925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0BDFFAB3-CD99-402D-9EB7-93F0FC925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0BDFFAB3-CD99-402D-9EB7-93F0FC925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0BDFFAB3-CD99-402D-9EB7-93F0FC925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C85AAB-0C69-4E80-80E3-B1A110C29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19C85AAB-0C69-4E80-80E3-B1A110C29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19C85AAB-0C69-4E80-80E3-B1A110C29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19C85AAB-0C69-4E80-80E3-B1A110C29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353568-6330-42C2-A068-B6E6F64EE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08353568-6330-42C2-A068-B6E6F64EE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08353568-6330-42C2-A068-B6E6F64EE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08353568-6330-42C2-A068-B6E6F64EE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C4BD1A-C8DC-4A49-A1E8-78324F115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93C4BD1A-C8DC-4A49-A1E8-78324F115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93C4BD1A-C8DC-4A49-A1E8-78324F115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93C4BD1A-C8DC-4A49-A1E8-78324F115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E7F9B4-8810-4B1C-A854-A1336DD05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BCE7F9B4-8810-4B1C-A854-A1336DD05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BCE7F9B4-8810-4B1C-A854-A1336DD05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BCE7F9B4-8810-4B1C-A854-A1336DD05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5C6-F564-4AF6-90FB-FDC94B8C5BBE}" type="datetime8">
              <a:rPr lang="ar-DZ" smtClean="0"/>
              <a:t>21 تموز، 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إعداد وتقديم المفتش: عبد الباري عبد الله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716A-877F-47F3-9506-D2BFC6C3081F}" type="slidenum">
              <a:rPr lang="fr-FR" smtClean="0"/>
              <a:t>11</a:t>
            </a:fld>
            <a:endParaRPr lang="fr-FR"/>
          </a:p>
        </p:txBody>
      </p:sp>
      <p:pic>
        <p:nvPicPr>
          <p:cNvPr id="7" name="Picture 3" descr="K:\تفتيش من الكمبيوتر المحمول\كل ما يهم التفتيش\عروض باور بوانت لعبد الله\صور مساعدة في البحوث\صور جديدة لباور بوانت\shof_9b86a1f01a2a3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Étiquette 2"/>
          <p:cNvSpPr/>
          <p:nvPr/>
        </p:nvSpPr>
        <p:spPr>
          <a:xfrm>
            <a:off x="3591339" y="122379"/>
            <a:ext cx="5400000" cy="1424129"/>
          </a:xfrm>
          <a:prstGeom prst="plaque">
            <a:avLst>
              <a:gd name="adj" fmla="val 22587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C00000"/>
                </a:solidFill>
                <a:cs typeface="Al-Hadith1" pitchFamily="2" charset="-78"/>
              </a:rPr>
              <a:t>الوضعية الجزئية الأولى "الأسبوع الأول"</a:t>
            </a:r>
            <a:endParaRPr lang="fr-FR" sz="4000" dirty="0"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Rectangle à coins arrondis 5"/>
          <p:cNvSpPr/>
          <p:nvPr/>
        </p:nvSpPr>
        <p:spPr>
          <a:xfrm>
            <a:off x="287523" y="1683034"/>
            <a:ext cx="8568952" cy="927651"/>
          </a:xfrm>
          <a:prstGeom prst="roundRect">
            <a:avLst/>
          </a:prstGeom>
          <a:solidFill>
            <a:srgbClr val="CC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بعد تحضير لوازم المدرسة طلبت منك أمك أن تنام لتستيقظ باكرا </a:t>
            </a:r>
            <a:endParaRPr lang="fr-FR" sz="2400" b="1" dirty="0">
              <a:solidFill>
                <a:schemeClr val="tx1"/>
              </a:solidFill>
            </a:endParaRPr>
          </a:p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  السند : مشهد لأفراد الأسرة ليلا  </a:t>
            </a:r>
            <a:r>
              <a:rPr lang="ar-DZ" dirty="0"/>
              <a:t>.</a:t>
            </a:r>
            <a:endParaRPr lang="fr-FR" dirty="0"/>
          </a:p>
        </p:txBody>
      </p:sp>
      <p:grpSp>
        <p:nvGrpSpPr>
          <p:cNvPr id="9" name="مجموعة 8"/>
          <p:cNvGrpSpPr/>
          <p:nvPr/>
        </p:nvGrpSpPr>
        <p:grpSpPr>
          <a:xfrm>
            <a:off x="92765" y="7379"/>
            <a:ext cx="3599995" cy="1619998"/>
            <a:chOff x="2559967" y="379807"/>
            <a:chExt cx="3599995" cy="1619998"/>
          </a:xfrm>
        </p:grpSpPr>
        <p:sp>
          <p:nvSpPr>
            <p:cNvPr id="10" name="شكل بيضاوي 9"/>
            <p:cNvSpPr/>
            <p:nvPr/>
          </p:nvSpPr>
          <p:spPr>
            <a:xfrm>
              <a:off x="2559967" y="379807"/>
              <a:ext cx="3599995" cy="161999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شكل بيضاوي 4"/>
            <p:cNvSpPr txBox="1"/>
            <p:nvPr/>
          </p:nvSpPr>
          <p:spPr>
            <a:xfrm>
              <a:off x="3087174" y="617050"/>
              <a:ext cx="2545581" cy="1145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DZ" sz="2600" kern="1200" dirty="0">
                  <a:solidFill>
                    <a:schemeClr val="tx1"/>
                  </a:solidFill>
                  <a:cs typeface="SKR HEAD1" pitchFamily="2" charset="-78"/>
                </a:rPr>
                <a:t>يكتشف تغير النظام بين أيام العطلة وأيام الدراسة.</a:t>
              </a:r>
              <a:endParaRPr lang="ar-SA" sz="2600" kern="1200" dirty="0">
                <a:solidFill>
                  <a:schemeClr val="tx1"/>
                </a:solidFill>
                <a:cs typeface="SKR HEAD1" pitchFamily="2" charset="-78"/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0686"/>
            <a:ext cx="9143997" cy="424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6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5C6-F564-4AF6-90FB-FDC94B8C5BBE}" type="datetime8">
              <a:rPr lang="ar-DZ" smtClean="0"/>
              <a:t>21 تموز، 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إعداد وتقديم المفتش: عبد الباري عبد الله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716A-877F-47F3-9506-D2BFC6C3081F}" type="slidenum">
              <a:rPr lang="fr-FR" smtClean="0"/>
              <a:t>12</a:t>
            </a:fld>
            <a:endParaRPr lang="fr-FR"/>
          </a:p>
        </p:txBody>
      </p:sp>
      <p:pic>
        <p:nvPicPr>
          <p:cNvPr id="7" name="Picture 3" descr="K:\تفتيش من الكمبيوتر المحمول\كل ما يهم التفتيش\عروض باور بوانت لعبد الله\صور مساعدة في البحوث\صور جديدة لباور بوانت\shof_9b86a1f01a2a3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Étiquette 2"/>
          <p:cNvSpPr/>
          <p:nvPr/>
        </p:nvSpPr>
        <p:spPr>
          <a:xfrm>
            <a:off x="3591339" y="122379"/>
            <a:ext cx="5400000" cy="1424129"/>
          </a:xfrm>
          <a:prstGeom prst="plaque">
            <a:avLst>
              <a:gd name="adj" fmla="val 22587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C00000"/>
                </a:solidFill>
                <a:cs typeface="Al-Hadith1" pitchFamily="2" charset="-78"/>
              </a:rPr>
              <a:t>الوضعية الجزئية الأولى "الأسبوع الأول"</a:t>
            </a:r>
            <a:endParaRPr lang="fr-FR" sz="4000" dirty="0"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Rectangle à coins arrondis 5"/>
          <p:cNvSpPr/>
          <p:nvPr/>
        </p:nvSpPr>
        <p:spPr>
          <a:xfrm>
            <a:off x="287523" y="1683034"/>
            <a:ext cx="8568952" cy="927652"/>
          </a:xfrm>
          <a:prstGeom prst="roundRect">
            <a:avLst/>
          </a:prstGeom>
          <a:solidFill>
            <a:srgbClr val="CC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بعد تحضير لوازم المدرسة طلبت منك أمك أن تنام لتستيقظ باكرا </a:t>
            </a:r>
            <a:endParaRPr lang="fr-FR" sz="2400" b="1" dirty="0">
              <a:solidFill>
                <a:schemeClr val="tx1"/>
              </a:solidFill>
            </a:endParaRPr>
          </a:p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  السند : مشهد لأفراد الأسرة ليلا  </a:t>
            </a:r>
            <a:r>
              <a:rPr lang="ar-DZ" dirty="0"/>
              <a:t>.</a:t>
            </a:r>
            <a:endParaRPr lang="fr-FR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0863"/>
              </p:ext>
            </p:extLst>
          </p:nvPr>
        </p:nvGraphicFramePr>
        <p:xfrm>
          <a:off x="98474" y="2663703"/>
          <a:ext cx="8926256" cy="40689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15926">
                  <a:extLst>
                    <a:ext uri="{9D8B030D-6E8A-4147-A177-3AD203B41FA5}">
                      <a16:colId xmlns:a16="http://schemas.microsoft.com/office/drawing/2014/main" val="4090013506"/>
                    </a:ext>
                  </a:extLst>
                </a:gridCol>
                <a:gridCol w="858129">
                  <a:extLst>
                    <a:ext uri="{9D8B030D-6E8A-4147-A177-3AD203B41FA5}">
                      <a16:colId xmlns:a16="http://schemas.microsoft.com/office/drawing/2014/main" val="899730111"/>
                    </a:ext>
                  </a:extLst>
                </a:gridCol>
                <a:gridCol w="928468">
                  <a:extLst>
                    <a:ext uri="{9D8B030D-6E8A-4147-A177-3AD203B41FA5}">
                      <a16:colId xmlns:a16="http://schemas.microsoft.com/office/drawing/2014/main" val="3352932619"/>
                    </a:ext>
                  </a:extLst>
                </a:gridCol>
                <a:gridCol w="3080825">
                  <a:extLst>
                    <a:ext uri="{9D8B030D-6E8A-4147-A177-3AD203B41FA5}">
                      <a16:colId xmlns:a16="http://schemas.microsoft.com/office/drawing/2014/main" val="2051890249"/>
                    </a:ext>
                  </a:extLst>
                </a:gridCol>
                <a:gridCol w="1941341">
                  <a:extLst>
                    <a:ext uri="{9D8B030D-6E8A-4147-A177-3AD203B41FA5}">
                      <a16:colId xmlns:a16="http://schemas.microsoft.com/office/drawing/2014/main" val="2960579013"/>
                    </a:ext>
                  </a:extLst>
                </a:gridCol>
                <a:gridCol w="1301567">
                  <a:extLst>
                    <a:ext uri="{9D8B030D-6E8A-4147-A177-3AD203B41FA5}">
                      <a16:colId xmlns:a16="http://schemas.microsoft.com/office/drawing/2014/main" val="3238674724"/>
                    </a:ext>
                  </a:extLst>
                </a:gridCol>
              </a:tblGrid>
              <a:tr h="487460">
                <a:tc gridSpan="6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>
                          <a:solidFill>
                            <a:schemeClr val="tx1"/>
                          </a:solidFill>
                          <a:effectLst/>
                        </a:rPr>
                        <a:t>في سياق الوضعية تنجز المهمات -أدناه -استجابة لتعليمات محددة وفق كل ميدان 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5393"/>
                  </a:ext>
                </a:extLst>
              </a:tr>
              <a:tr h="457143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التربية المدنية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التربية الإسلامية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solidFill>
                            <a:schemeClr val="tx1"/>
                          </a:solidFill>
                          <a:effectLst/>
                        </a:rPr>
                        <a:t>التعبير الكتابي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فهم المكتوب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والتعبير الشفوي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فهم المنطوق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6220029"/>
                  </a:ext>
                </a:extLst>
              </a:tr>
              <a:tr h="3064647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الهوية الشخصية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حفظ ولفظ البسملة وتوظيفها 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>
                          <a:solidFill>
                            <a:schemeClr val="tx1"/>
                          </a:solidFill>
                          <a:effectLst/>
                        </a:rPr>
                        <a:t>يجد علائق بين  جمل و سندات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ـ- يستخرج الحرفين(1و2) مع المدود والحركات    </a:t>
                      </a:r>
                      <a:r>
                        <a:rPr lang="ar-DZ" sz="1800" b="1" dirty="0" err="1">
                          <a:solidFill>
                            <a:schemeClr val="tx1"/>
                          </a:solidFill>
                          <a:effectLst/>
                        </a:rPr>
                        <a:t>ويقرأهما</a:t>
                      </a: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 ويكتبهما ويثبتهما. من خلال كلمات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( خط/ إملاء )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ـ ينجز نشاطات متنوعة استجابة لتعليمات(ألعاب قرائية و كتابية).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.يسمع المقطوعة الشعرية(...) ويفهم معناها.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-يتحدث عن العطلة.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-ينضبط مع النظام الجديد .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-يذكر لوازم المدرسة ( المحفظة، الأدوات، المئزر...)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- يستفسر عمن يدرسه خلال السنة الجديدة  .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نص منطوق يتناول التحضيرات الخاصة بالدخول إلى المدرسة ينتهي بعرض الوضعية الجزئية الأولى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8511813"/>
                  </a:ext>
                </a:extLst>
              </a:tr>
            </a:tbl>
          </a:graphicData>
        </a:graphic>
      </p:graphicFrame>
      <p:grpSp>
        <p:nvGrpSpPr>
          <p:cNvPr id="9" name="مجموعة 8"/>
          <p:cNvGrpSpPr/>
          <p:nvPr/>
        </p:nvGrpSpPr>
        <p:grpSpPr>
          <a:xfrm>
            <a:off x="92765" y="7379"/>
            <a:ext cx="3599995" cy="1619998"/>
            <a:chOff x="2559967" y="379807"/>
            <a:chExt cx="3599995" cy="1619998"/>
          </a:xfrm>
        </p:grpSpPr>
        <p:sp>
          <p:nvSpPr>
            <p:cNvPr id="10" name="شكل بيضاوي 9"/>
            <p:cNvSpPr/>
            <p:nvPr/>
          </p:nvSpPr>
          <p:spPr>
            <a:xfrm>
              <a:off x="2559967" y="379807"/>
              <a:ext cx="3599995" cy="161999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شكل بيضاوي 4"/>
            <p:cNvSpPr txBox="1"/>
            <p:nvPr/>
          </p:nvSpPr>
          <p:spPr>
            <a:xfrm>
              <a:off x="3087174" y="617050"/>
              <a:ext cx="2545581" cy="1145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DZ" sz="2600" kern="1200" dirty="0">
                  <a:solidFill>
                    <a:schemeClr val="tx1"/>
                  </a:solidFill>
                  <a:cs typeface="SKR HEAD1" pitchFamily="2" charset="-78"/>
                </a:rPr>
                <a:t>يكتشف تغير النظام بين أيام العطلة وأيام الدراسة.</a:t>
              </a:r>
              <a:endParaRPr lang="ar-SA" sz="2600" kern="1200" dirty="0">
                <a:solidFill>
                  <a:schemeClr val="tx1"/>
                </a:solidFill>
                <a:cs typeface="SKR HEAD1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2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5C6-F564-4AF6-90FB-FDC94B8C5BBE}" type="datetime8">
              <a:rPr lang="ar-DZ" smtClean="0"/>
              <a:t>21 تموز، 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إعداد وتقديم المفتش: عبد الباري عبد الله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716A-877F-47F3-9506-D2BFC6C3081F}" type="slidenum">
              <a:rPr lang="fr-FR" smtClean="0"/>
              <a:t>13</a:t>
            </a:fld>
            <a:endParaRPr lang="fr-FR"/>
          </a:p>
        </p:txBody>
      </p:sp>
      <p:pic>
        <p:nvPicPr>
          <p:cNvPr id="7" name="Picture 3" descr="K:\تفتيش من الكمبيوتر المحمول\كل ما يهم التفتيش\عروض باور بوانت لعبد الله\صور مساعدة في البحوث\صور جديدة لباور بوانت\shof_9b86a1f01a2a3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Étiquette 2"/>
          <p:cNvSpPr/>
          <p:nvPr/>
        </p:nvSpPr>
        <p:spPr>
          <a:xfrm>
            <a:off x="3604587" y="228396"/>
            <a:ext cx="5400000" cy="1375118"/>
          </a:xfrm>
          <a:prstGeom prst="plaque">
            <a:avLst>
              <a:gd name="adj" fmla="val 22587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C00000"/>
                </a:solidFill>
                <a:cs typeface="Al-Hadith1" pitchFamily="2" charset="-78"/>
              </a:rPr>
              <a:t>الوضعية الجزئية الثانية "الأسبوع الثاني"</a:t>
            </a:r>
            <a:endParaRPr lang="fr-FR" sz="4000" dirty="0"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Rectangle à coins arrondis 5"/>
          <p:cNvSpPr/>
          <p:nvPr/>
        </p:nvSpPr>
        <p:spPr>
          <a:xfrm>
            <a:off x="159026" y="1683034"/>
            <a:ext cx="8825947" cy="927652"/>
          </a:xfrm>
          <a:prstGeom prst="roundRect">
            <a:avLst/>
          </a:prstGeom>
          <a:solidFill>
            <a:srgbClr val="CC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التحقت بالمدرسة فأعجبت بمنظرها الجميل، وعند عودتك إلى البيت حدثت عائلتك  عنها</a:t>
            </a:r>
            <a:endParaRPr lang="fr-FR" sz="2400" b="1" dirty="0">
              <a:solidFill>
                <a:schemeClr val="tx1"/>
              </a:solidFill>
            </a:endParaRPr>
          </a:p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السند : مشهد لمدرسة  </a:t>
            </a:r>
            <a:r>
              <a:rPr lang="ar-DZ" dirty="0"/>
              <a:t>..</a:t>
            </a:r>
            <a:endParaRPr lang="fr-FR" dirty="0"/>
          </a:p>
        </p:txBody>
      </p:sp>
      <p:grpSp>
        <p:nvGrpSpPr>
          <p:cNvPr id="9" name="مجموعة 8"/>
          <p:cNvGrpSpPr/>
          <p:nvPr/>
        </p:nvGrpSpPr>
        <p:grpSpPr>
          <a:xfrm>
            <a:off x="132522" y="52415"/>
            <a:ext cx="3600000" cy="1609440"/>
            <a:chOff x="5479933" y="2398991"/>
            <a:chExt cx="3600000" cy="1609440"/>
          </a:xfrm>
        </p:grpSpPr>
        <p:sp>
          <p:nvSpPr>
            <p:cNvPr id="10" name="شكل بيضاوي 9"/>
            <p:cNvSpPr/>
            <p:nvPr/>
          </p:nvSpPr>
          <p:spPr>
            <a:xfrm>
              <a:off x="5479933" y="2398991"/>
              <a:ext cx="3600000" cy="1609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شكل بيضاوي 4"/>
            <p:cNvSpPr txBox="1"/>
            <p:nvPr/>
          </p:nvSpPr>
          <p:spPr>
            <a:xfrm>
              <a:off x="5954419" y="2634688"/>
              <a:ext cx="2291024" cy="1138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DZ" sz="2600" kern="1200" dirty="0">
                  <a:solidFill>
                    <a:schemeClr val="tx1"/>
                  </a:solidFill>
                  <a:cs typeface="SKR HEAD1" pitchFamily="2" charset="-78"/>
                </a:rPr>
                <a:t>يبرز التغيير الذي حدث للمدرسة أثناء العطلة. </a:t>
              </a:r>
              <a:endParaRPr lang="ar-SA" sz="2600" kern="1200" dirty="0">
                <a:solidFill>
                  <a:schemeClr val="tx1"/>
                </a:solidFill>
                <a:cs typeface="SKR HEAD1" pitchFamily="2" charset="-78"/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6638" t="29571" r="6875" b="14220"/>
          <a:stretch/>
        </p:blipFill>
        <p:spPr>
          <a:xfrm>
            <a:off x="1" y="2690206"/>
            <a:ext cx="9144000" cy="41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6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5C6-F564-4AF6-90FB-FDC94B8C5BBE}" type="datetime8">
              <a:rPr lang="ar-DZ" smtClean="0"/>
              <a:t>21 تموز، 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إعداد وتقديم المفتش: عبد الباري عبد الله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716A-877F-47F3-9506-D2BFC6C3081F}" type="slidenum">
              <a:rPr lang="fr-FR" smtClean="0"/>
              <a:t>14</a:t>
            </a:fld>
            <a:endParaRPr lang="fr-FR"/>
          </a:p>
        </p:txBody>
      </p:sp>
      <p:pic>
        <p:nvPicPr>
          <p:cNvPr id="7" name="Picture 3" descr="K:\تفتيش من الكمبيوتر المحمول\كل ما يهم التفتيش\عروض باور بوانت لعبد الله\صور مساعدة في البحوث\صور جديدة لباور بوانت\shof_9b86a1f01a2a3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Étiquette 2"/>
          <p:cNvSpPr/>
          <p:nvPr/>
        </p:nvSpPr>
        <p:spPr>
          <a:xfrm>
            <a:off x="3604587" y="228396"/>
            <a:ext cx="5400000" cy="1375118"/>
          </a:xfrm>
          <a:prstGeom prst="plaque">
            <a:avLst>
              <a:gd name="adj" fmla="val 22587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C00000"/>
                </a:solidFill>
                <a:cs typeface="Al-Hadith1" pitchFamily="2" charset="-78"/>
              </a:rPr>
              <a:t>الوضعية الجزئية الثانية "الأسبوع الثاني"</a:t>
            </a:r>
            <a:endParaRPr lang="fr-FR" sz="4000" dirty="0"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Rectangle à coins arrondis 5"/>
          <p:cNvSpPr/>
          <p:nvPr/>
        </p:nvSpPr>
        <p:spPr>
          <a:xfrm>
            <a:off x="159026" y="1683034"/>
            <a:ext cx="8825947" cy="927652"/>
          </a:xfrm>
          <a:prstGeom prst="roundRect">
            <a:avLst/>
          </a:prstGeom>
          <a:solidFill>
            <a:srgbClr val="CC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التحقت بالمدرسة فأعجبت بمنظرها الجميل، وعند عودتك إلى البيت حدثت عائلتك  عنها</a:t>
            </a:r>
            <a:endParaRPr lang="fr-FR" sz="2400" b="1" dirty="0">
              <a:solidFill>
                <a:schemeClr val="tx1"/>
              </a:solidFill>
            </a:endParaRPr>
          </a:p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السند : مشهد لمدرسة  </a:t>
            </a:r>
            <a:r>
              <a:rPr lang="ar-DZ" dirty="0"/>
              <a:t>..</a:t>
            </a:r>
            <a:endParaRPr lang="fr-FR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17316"/>
              </p:ext>
            </p:extLst>
          </p:nvPr>
        </p:nvGraphicFramePr>
        <p:xfrm>
          <a:off x="56271" y="2690207"/>
          <a:ext cx="9017391" cy="413940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59655">
                  <a:extLst>
                    <a:ext uri="{9D8B030D-6E8A-4147-A177-3AD203B41FA5}">
                      <a16:colId xmlns:a16="http://schemas.microsoft.com/office/drawing/2014/main" val="2448831350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1914499709"/>
                    </a:ext>
                  </a:extLst>
                </a:gridCol>
                <a:gridCol w="633047">
                  <a:extLst>
                    <a:ext uri="{9D8B030D-6E8A-4147-A177-3AD203B41FA5}">
                      <a16:colId xmlns:a16="http://schemas.microsoft.com/office/drawing/2014/main" val="134756065"/>
                    </a:ext>
                  </a:extLst>
                </a:gridCol>
                <a:gridCol w="3910818">
                  <a:extLst>
                    <a:ext uri="{9D8B030D-6E8A-4147-A177-3AD203B41FA5}">
                      <a16:colId xmlns:a16="http://schemas.microsoft.com/office/drawing/2014/main" val="3044464557"/>
                    </a:ext>
                  </a:extLst>
                </a:gridCol>
                <a:gridCol w="1674055">
                  <a:extLst>
                    <a:ext uri="{9D8B030D-6E8A-4147-A177-3AD203B41FA5}">
                      <a16:colId xmlns:a16="http://schemas.microsoft.com/office/drawing/2014/main" val="2366513975"/>
                    </a:ext>
                  </a:extLst>
                </a:gridCol>
                <a:gridCol w="1139484">
                  <a:extLst>
                    <a:ext uri="{9D8B030D-6E8A-4147-A177-3AD203B41FA5}">
                      <a16:colId xmlns:a16="http://schemas.microsoft.com/office/drawing/2014/main" val="2883721244"/>
                    </a:ext>
                  </a:extLst>
                </a:gridCol>
              </a:tblGrid>
              <a:tr h="376242">
                <a:tc gridSpan="6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400" dirty="0">
                          <a:solidFill>
                            <a:schemeClr val="tx1"/>
                          </a:solidFill>
                          <a:effectLst/>
                        </a:rPr>
                        <a:t>في سياق الوضعية تنجز المهمات -أدناه -استجابة لتعليمات محددة وفق كل ميدان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243724"/>
                  </a:ext>
                </a:extLst>
              </a:tr>
              <a:tr h="376242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التربية المدنية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التربية الإسلامية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التعبير الكتابي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>
                          <a:solidFill>
                            <a:schemeClr val="tx1"/>
                          </a:solidFill>
                          <a:effectLst/>
                        </a:rPr>
                        <a:t>فهم المكتوب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>
                          <a:solidFill>
                            <a:schemeClr val="tx1"/>
                          </a:solidFill>
                          <a:effectLst/>
                        </a:rPr>
                        <a:t>التعبير الشفوي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>
                          <a:solidFill>
                            <a:schemeClr val="tx1"/>
                          </a:solidFill>
                          <a:effectLst/>
                        </a:rPr>
                        <a:t>فهم المنطوق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043469"/>
                  </a:ext>
                </a:extLst>
              </a:tr>
              <a:tr h="3170144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الهوية الشخصية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حفظ ولفظ الحمدلة وتوظيفها 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>
                          <a:solidFill>
                            <a:schemeClr val="tx1"/>
                          </a:solidFill>
                          <a:effectLst/>
                        </a:rPr>
                        <a:t>.ينتج جملا اسمية انطلاقا من سندات </a:t>
                      </a:r>
                      <a:endParaRPr lang="fr-FR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solidFill>
                            <a:schemeClr val="tx1"/>
                          </a:solidFill>
                          <a:effectLst/>
                        </a:rPr>
                        <a:t> - يقرأ نصا يتكون من 10 إلى 20 كلمة يتناول محتوى الوضعية.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solidFill>
                            <a:schemeClr val="tx1"/>
                          </a:solidFill>
                          <a:effectLst/>
                        </a:rPr>
                        <a:t>- يستخرج الحرفين(3و4) مع المدود والحركات  </a:t>
                      </a:r>
                      <a:r>
                        <a:rPr lang="ar-DZ" sz="2000" b="1" dirty="0" err="1">
                          <a:solidFill>
                            <a:schemeClr val="tx1"/>
                          </a:solidFill>
                          <a:effectLst/>
                        </a:rPr>
                        <a:t>ويقرأهما</a:t>
                      </a:r>
                      <a:r>
                        <a:rPr lang="ar-DZ" sz="2000" b="1" dirty="0">
                          <a:solidFill>
                            <a:schemeClr val="tx1"/>
                          </a:solidFill>
                          <a:effectLst/>
                        </a:rPr>
                        <a:t> ويكتبهما و يثبتهما. من خلال كلمات  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solidFill>
                            <a:schemeClr val="tx1"/>
                          </a:solidFill>
                          <a:effectLst/>
                        </a:rPr>
                        <a:t>( خط/ إملاء)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solidFill>
                            <a:schemeClr val="tx1"/>
                          </a:solidFill>
                          <a:effectLst/>
                        </a:rPr>
                        <a:t>- ينجز نشاطات متنوعة استجابة لتعليمات(ألعاب قرائية و كتابية).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solidFill>
                            <a:schemeClr val="tx1"/>
                          </a:solidFill>
                          <a:effectLst/>
                        </a:rPr>
                        <a:t>-يسمع المقطوعة الشعرية(...) ويفهم معناها.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يعيد لأفراد العائلة أحداث اليوم الأول: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. لقاء الرفاق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.الالتحاق بالمدرسة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.اكتشاف منظرها الجديد  .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.تحية العلم .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. اللافتات التوجيهية 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نص منطوق يتناول أحداث اليوم الأول للدخول المدرسي ينتهي بعرض الوضعية الجزئية الثانية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0050758"/>
                  </a:ext>
                </a:extLst>
              </a:tr>
            </a:tbl>
          </a:graphicData>
        </a:graphic>
      </p:graphicFrame>
      <p:grpSp>
        <p:nvGrpSpPr>
          <p:cNvPr id="9" name="مجموعة 8"/>
          <p:cNvGrpSpPr/>
          <p:nvPr/>
        </p:nvGrpSpPr>
        <p:grpSpPr>
          <a:xfrm>
            <a:off x="132522" y="52415"/>
            <a:ext cx="3600000" cy="1609440"/>
            <a:chOff x="5479933" y="2398991"/>
            <a:chExt cx="3600000" cy="1609440"/>
          </a:xfrm>
        </p:grpSpPr>
        <p:sp>
          <p:nvSpPr>
            <p:cNvPr id="10" name="شكل بيضاوي 9"/>
            <p:cNvSpPr/>
            <p:nvPr/>
          </p:nvSpPr>
          <p:spPr>
            <a:xfrm>
              <a:off x="5479933" y="2398991"/>
              <a:ext cx="3600000" cy="1609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شكل بيضاوي 4"/>
            <p:cNvSpPr txBox="1"/>
            <p:nvPr/>
          </p:nvSpPr>
          <p:spPr>
            <a:xfrm>
              <a:off x="5954419" y="2634688"/>
              <a:ext cx="2291024" cy="1138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DZ" sz="2600" kern="1200" dirty="0">
                  <a:solidFill>
                    <a:schemeClr val="tx1"/>
                  </a:solidFill>
                  <a:cs typeface="SKR HEAD1" pitchFamily="2" charset="-78"/>
                </a:rPr>
                <a:t>يبرز التغيير الذي حدث للمدرسة أثناء العطلة. </a:t>
              </a:r>
              <a:endParaRPr lang="ar-SA" sz="2600" kern="1200" dirty="0">
                <a:solidFill>
                  <a:schemeClr val="tx1"/>
                </a:solidFill>
                <a:cs typeface="SKR HEAD1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190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5C6-F564-4AF6-90FB-FDC94B8C5BBE}" type="datetime8">
              <a:rPr lang="ar-DZ" smtClean="0"/>
              <a:t>21 تموز، 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إعداد وتقديم المفتش: عبد الباري عبد الله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716A-877F-47F3-9506-D2BFC6C3081F}" type="slidenum">
              <a:rPr lang="fr-FR" smtClean="0"/>
              <a:t>15</a:t>
            </a:fld>
            <a:endParaRPr lang="fr-FR"/>
          </a:p>
        </p:txBody>
      </p:sp>
      <p:pic>
        <p:nvPicPr>
          <p:cNvPr id="7" name="Picture 3" descr="K:\تفتيش من الكمبيوتر المحمول\كل ما يهم التفتيش\عروض باور بوانت لعبد الله\صور مساعدة في البحوث\صور جديدة لباور بوانت\shof_9b86a1f01a2a3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Étiquette 2"/>
          <p:cNvSpPr/>
          <p:nvPr/>
        </p:nvSpPr>
        <p:spPr>
          <a:xfrm>
            <a:off x="3584973" y="135632"/>
            <a:ext cx="5400000" cy="1375118"/>
          </a:xfrm>
          <a:prstGeom prst="plaque">
            <a:avLst>
              <a:gd name="adj" fmla="val 22587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C00000"/>
                </a:solidFill>
                <a:cs typeface="Al-Hadith1" pitchFamily="2" charset="-78"/>
              </a:rPr>
              <a:t>الوضعية الجزئية الثالثة "الأسبوع الثالثة"</a:t>
            </a:r>
            <a:endParaRPr lang="fr-FR" sz="4000" dirty="0"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Rectangle à coins arrondis 5"/>
          <p:cNvSpPr/>
          <p:nvPr/>
        </p:nvSpPr>
        <p:spPr>
          <a:xfrm>
            <a:off x="159026" y="1577018"/>
            <a:ext cx="8825947" cy="927652"/>
          </a:xfrm>
          <a:prstGeom prst="roundRect">
            <a:avLst/>
          </a:prstGeom>
          <a:solidFill>
            <a:srgbClr val="CC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 </a:t>
            </a:r>
            <a:r>
              <a:rPr lang="ar-DZ" sz="2300" b="1" dirty="0">
                <a:solidFill>
                  <a:schemeClr val="tx1"/>
                </a:solidFill>
              </a:rPr>
              <a:t>أعادت المعلمة تنظيم الجلوس في القسم ولم تُجلس معك أحدا </a:t>
            </a:r>
            <a:r>
              <a:rPr lang="fr-FR" sz="2300" b="1" dirty="0">
                <a:solidFill>
                  <a:schemeClr val="tx1"/>
                </a:solidFill>
              </a:rPr>
              <a:t>!</a:t>
            </a:r>
            <a:r>
              <a:rPr lang="ar-DZ" sz="2300" b="1" dirty="0">
                <a:solidFill>
                  <a:schemeClr val="tx1"/>
                </a:solidFill>
              </a:rPr>
              <a:t>... إلى أن دخل رفيق جديد.</a:t>
            </a:r>
            <a:endParaRPr lang="fr-FR" sz="2300" b="1" dirty="0">
              <a:solidFill>
                <a:schemeClr val="tx1"/>
              </a:solidFill>
            </a:endParaRPr>
          </a:p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السند : مشهد لطفل يلتحق بحجرة الدرس </a:t>
            </a:r>
            <a:r>
              <a:rPr lang="ar-DZ" dirty="0"/>
              <a:t>...</a:t>
            </a:r>
            <a:endParaRPr lang="fr-FR" dirty="0"/>
          </a:p>
        </p:txBody>
      </p:sp>
      <p:grpSp>
        <p:nvGrpSpPr>
          <p:cNvPr id="9" name="مجموعة 8"/>
          <p:cNvGrpSpPr/>
          <p:nvPr/>
        </p:nvGrpSpPr>
        <p:grpSpPr>
          <a:xfrm>
            <a:off x="79514" y="-42980"/>
            <a:ext cx="3599995" cy="1619998"/>
            <a:chOff x="2559967" y="4511062"/>
            <a:chExt cx="3599995" cy="1619998"/>
          </a:xfrm>
        </p:grpSpPr>
        <p:sp>
          <p:nvSpPr>
            <p:cNvPr id="10" name="شكل بيضاوي 9"/>
            <p:cNvSpPr/>
            <p:nvPr/>
          </p:nvSpPr>
          <p:spPr>
            <a:xfrm>
              <a:off x="2559967" y="4511062"/>
              <a:ext cx="3599995" cy="161999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شكل بيضاوي 4"/>
            <p:cNvSpPr txBox="1"/>
            <p:nvPr/>
          </p:nvSpPr>
          <p:spPr>
            <a:xfrm>
              <a:off x="3087174" y="4748305"/>
              <a:ext cx="2545581" cy="1145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DZ" sz="2600" kern="1200" dirty="0">
                  <a:solidFill>
                    <a:schemeClr val="tx1"/>
                  </a:solidFill>
                  <a:cs typeface="SKR HEAD1" pitchFamily="2" charset="-78"/>
                </a:rPr>
                <a:t>يتعرف على الرفاق الجدد في القسم.  </a:t>
              </a:r>
              <a:endParaRPr lang="ar-SA" sz="2600" kern="1200" dirty="0">
                <a:solidFill>
                  <a:schemeClr val="tx1"/>
                </a:solidFill>
                <a:cs typeface="SKR HEAD1" pitchFamily="2" charset="-78"/>
              </a:endParaRPr>
            </a:p>
          </p:txBody>
        </p:sp>
      </p:grp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79514" y="2505074"/>
            <a:ext cx="8905459" cy="435292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56" l="9778" r="89778">
                        <a14:foregroundMark x1="47111" y1="18222" x2="44444" y2="20889"/>
                        <a14:foregroundMark x1="45333" y1="85778" x2="45333" y2="83111"/>
                        <a14:foregroundMark x1="56444" y1="84889" x2="57778" y2="83556"/>
                        <a14:foregroundMark x1="53333" y1="79111" x2="55556" y2="77333"/>
                        <a14:foregroundMark x1="38222" y1="79556" x2="39556" y2="7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3756074"/>
            <a:ext cx="2780567" cy="33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8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5C6-F564-4AF6-90FB-FDC94B8C5BBE}" type="datetime8">
              <a:rPr lang="ar-DZ" smtClean="0"/>
              <a:t>21 تموز، 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إعداد وتقديم المفتش: عبد الباري عبد الله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716A-877F-47F3-9506-D2BFC6C3081F}" type="slidenum">
              <a:rPr lang="fr-FR" smtClean="0"/>
              <a:t>16</a:t>
            </a:fld>
            <a:endParaRPr lang="fr-FR"/>
          </a:p>
        </p:txBody>
      </p:sp>
      <p:pic>
        <p:nvPicPr>
          <p:cNvPr id="7" name="Picture 3" descr="K:\تفتيش من الكمبيوتر المحمول\كل ما يهم التفتيش\عروض باور بوانت لعبد الله\صور مساعدة في البحوث\صور جديدة لباور بوانت\shof_9b86a1f01a2a3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Étiquette 2"/>
          <p:cNvSpPr/>
          <p:nvPr/>
        </p:nvSpPr>
        <p:spPr>
          <a:xfrm>
            <a:off x="3584973" y="135632"/>
            <a:ext cx="5400000" cy="1375118"/>
          </a:xfrm>
          <a:prstGeom prst="plaque">
            <a:avLst>
              <a:gd name="adj" fmla="val 22587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C00000"/>
                </a:solidFill>
                <a:cs typeface="Al-Hadith1" pitchFamily="2" charset="-78"/>
              </a:rPr>
              <a:t>الوضعية الجزئية الثالثة "الأسبوع الثالثة"</a:t>
            </a:r>
            <a:endParaRPr lang="fr-FR" sz="4000" dirty="0"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Rectangle à coins arrondis 5"/>
          <p:cNvSpPr/>
          <p:nvPr/>
        </p:nvSpPr>
        <p:spPr>
          <a:xfrm>
            <a:off x="159026" y="1577018"/>
            <a:ext cx="8825947" cy="927652"/>
          </a:xfrm>
          <a:prstGeom prst="roundRect">
            <a:avLst/>
          </a:prstGeom>
          <a:solidFill>
            <a:srgbClr val="CC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 </a:t>
            </a:r>
            <a:r>
              <a:rPr lang="ar-DZ" sz="2300" b="1" dirty="0">
                <a:solidFill>
                  <a:schemeClr val="tx1"/>
                </a:solidFill>
              </a:rPr>
              <a:t>أعادت المعلمة تنظيم الجلوس في القسم ولم تُجلس معك أحدا </a:t>
            </a:r>
            <a:r>
              <a:rPr lang="fr-FR" sz="2300" b="1" dirty="0">
                <a:solidFill>
                  <a:schemeClr val="tx1"/>
                </a:solidFill>
              </a:rPr>
              <a:t>!</a:t>
            </a:r>
            <a:r>
              <a:rPr lang="ar-DZ" sz="2300" b="1" dirty="0">
                <a:solidFill>
                  <a:schemeClr val="tx1"/>
                </a:solidFill>
              </a:rPr>
              <a:t>... إلى أن دخل رفيق جديد.</a:t>
            </a:r>
            <a:endParaRPr lang="fr-FR" sz="2300" b="1" dirty="0">
              <a:solidFill>
                <a:schemeClr val="tx1"/>
              </a:solidFill>
            </a:endParaRPr>
          </a:p>
          <a:p>
            <a:pPr algn="just" rtl="1"/>
            <a:r>
              <a:rPr lang="ar-DZ" sz="2400" b="1" dirty="0">
                <a:solidFill>
                  <a:schemeClr val="tx1"/>
                </a:solidFill>
              </a:rPr>
              <a:t>السند : مشهد لطفل يلتحق بحجرة الدرس </a:t>
            </a:r>
            <a:r>
              <a:rPr lang="ar-DZ" dirty="0"/>
              <a:t>...</a:t>
            </a:r>
            <a:endParaRPr lang="fr-FR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32023"/>
              </p:ext>
            </p:extLst>
          </p:nvPr>
        </p:nvGraphicFramePr>
        <p:xfrm>
          <a:off x="126610" y="2570939"/>
          <a:ext cx="8858363" cy="404445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01858">
                  <a:extLst>
                    <a:ext uri="{9D8B030D-6E8A-4147-A177-3AD203B41FA5}">
                      <a16:colId xmlns:a16="http://schemas.microsoft.com/office/drawing/2014/main" val="2182339544"/>
                    </a:ext>
                  </a:extLst>
                </a:gridCol>
                <a:gridCol w="928467">
                  <a:extLst>
                    <a:ext uri="{9D8B030D-6E8A-4147-A177-3AD203B41FA5}">
                      <a16:colId xmlns:a16="http://schemas.microsoft.com/office/drawing/2014/main" val="3814426168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3048834698"/>
                    </a:ext>
                  </a:extLst>
                </a:gridCol>
                <a:gridCol w="3165231">
                  <a:extLst>
                    <a:ext uri="{9D8B030D-6E8A-4147-A177-3AD203B41FA5}">
                      <a16:colId xmlns:a16="http://schemas.microsoft.com/office/drawing/2014/main" val="234054501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0594845"/>
                    </a:ext>
                  </a:extLst>
                </a:gridCol>
                <a:gridCol w="1247742">
                  <a:extLst>
                    <a:ext uri="{9D8B030D-6E8A-4147-A177-3AD203B41FA5}">
                      <a16:colId xmlns:a16="http://schemas.microsoft.com/office/drawing/2014/main" val="226182086"/>
                    </a:ext>
                  </a:extLst>
                </a:gridCol>
              </a:tblGrid>
              <a:tr h="453615">
                <a:tc gridSpan="6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400" dirty="0">
                          <a:solidFill>
                            <a:schemeClr val="tx1"/>
                          </a:solidFill>
                          <a:effectLst/>
                        </a:rPr>
                        <a:t>في سياق الوضعية تنجز المهمات -أدناه -استجابة لتعليمات محددة وفق كل ميدان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671742"/>
                  </a:ext>
                </a:extLst>
              </a:tr>
              <a:tr h="631263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التربية المدنية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التربية الإسلامية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التعبير الكتابي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effectLst/>
                        </a:rPr>
                        <a:t>فهم المكتوب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b="1">
                          <a:effectLst/>
                        </a:rPr>
                        <a:t>التعبير الشفوي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effectLst/>
                        </a:rPr>
                        <a:t>فهم المنطوق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7521702"/>
                  </a:ext>
                </a:extLst>
              </a:tr>
              <a:tr h="2959577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الهوية الشخصية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سورة الناس (الفهم الإجمالي والحفظ)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solidFill>
                            <a:schemeClr val="tx1"/>
                          </a:solidFill>
                          <a:effectLst/>
                        </a:rPr>
                        <a:t>.يكتب جملا توجيهية انطلاقا من لافتات إرشادية 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effectLst/>
                        </a:rPr>
                        <a:t>- انطلاقا من النص يستخرج</a:t>
                      </a:r>
                      <a:r>
                        <a:rPr lang="ar-DZ" sz="1800" b="1" baseline="0" dirty="0">
                          <a:effectLst/>
                        </a:rPr>
                        <a:t> </a:t>
                      </a:r>
                      <a:r>
                        <a:rPr lang="ar-DZ" sz="1800" b="1" dirty="0">
                          <a:effectLst/>
                        </a:rPr>
                        <a:t>الحرفين(5و6) مع المدود والحركات    </a:t>
                      </a:r>
                      <a:r>
                        <a:rPr lang="ar-DZ" sz="1800" b="1" dirty="0" err="1">
                          <a:effectLst/>
                        </a:rPr>
                        <a:t>ويقرأهما</a:t>
                      </a:r>
                      <a:r>
                        <a:rPr lang="ar-DZ" sz="1800" b="1" dirty="0">
                          <a:effectLst/>
                        </a:rPr>
                        <a:t> ويكتبهما و يثبتهما. من  خلال الكلمات</a:t>
                      </a:r>
                      <a:endParaRPr lang="fr-FR" sz="18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effectLst/>
                        </a:rPr>
                        <a:t>( خط/ إملاء)</a:t>
                      </a:r>
                      <a:endParaRPr lang="fr-FR" sz="18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effectLst/>
                        </a:rPr>
                        <a:t>- ينجز نشاطات متنوعة استجابة لتعليمات(ألعاب قرائية و كتابية).</a:t>
                      </a:r>
                      <a:endParaRPr lang="fr-FR" sz="1800" b="1" dirty="0">
                        <a:effectLst/>
                      </a:endParaRPr>
                    </a:p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effectLst/>
                        </a:rPr>
                        <a:t>-يسمع المقطوعة الشعرية(...) ويفهم معناها. 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effectLst/>
                        </a:rPr>
                        <a:t>ـ يُعرف الطفل الجديد بالمدرسة </a:t>
                      </a:r>
                      <a:endParaRPr lang="fr-FR" sz="18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effectLst/>
                        </a:rPr>
                        <a:t>. يحدد له البعض النظم الداخلية </a:t>
                      </a:r>
                      <a:endParaRPr lang="fr-FR" sz="1800" b="1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effectLst/>
                        </a:rPr>
                        <a:t>. يقرأ معه اللافتات الإرشادية </a:t>
                      </a:r>
                      <a:endParaRPr lang="fr-FR" sz="1800" b="1" dirty="0">
                        <a:effectLst/>
                      </a:endParaRPr>
                    </a:p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effectLst/>
                        </a:rPr>
                        <a:t>. يقدم له بعض التوجيهات 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effectLst/>
                        </a:rPr>
                        <a:t>نص منطوق يتناول موضوع الرفيق الجديد ينتهي بعرض الوضعية الجزئية الثالثة 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9587757"/>
                  </a:ext>
                </a:extLst>
              </a:tr>
            </a:tbl>
          </a:graphicData>
        </a:graphic>
      </p:graphicFrame>
      <p:grpSp>
        <p:nvGrpSpPr>
          <p:cNvPr id="9" name="مجموعة 8"/>
          <p:cNvGrpSpPr/>
          <p:nvPr/>
        </p:nvGrpSpPr>
        <p:grpSpPr>
          <a:xfrm>
            <a:off x="79514" y="-42980"/>
            <a:ext cx="3599995" cy="1619998"/>
            <a:chOff x="2559967" y="4511062"/>
            <a:chExt cx="3599995" cy="1619998"/>
          </a:xfrm>
        </p:grpSpPr>
        <p:sp>
          <p:nvSpPr>
            <p:cNvPr id="10" name="شكل بيضاوي 9"/>
            <p:cNvSpPr/>
            <p:nvPr/>
          </p:nvSpPr>
          <p:spPr>
            <a:xfrm>
              <a:off x="2559967" y="4511062"/>
              <a:ext cx="3599995" cy="161999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شكل بيضاوي 4"/>
            <p:cNvSpPr txBox="1"/>
            <p:nvPr/>
          </p:nvSpPr>
          <p:spPr>
            <a:xfrm>
              <a:off x="3087174" y="4748305"/>
              <a:ext cx="2545581" cy="1145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DZ" sz="2600" kern="1200" dirty="0">
                  <a:solidFill>
                    <a:schemeClr val="tx1"/>
                  </a:solidFill>
                  <a:cs typeface="SKR HEAD1" pitchFamily="2" charset="-78"/>
                </a:rPr>
                <a:t>يتعرف على الرفاق الجدد في القسم.  </a:t>
              </a:r>
              <a:endParaRPr lang="ar-SA" sz="2600" kern="1200" dirty="0">
                <a:solidFill>
                  <a:schemeClr val="tx1"/>
                </a:solidFill>
                <a:cs typeface="SKR HEAD1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559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5C6-F564-4AF6-90FB-FDC94B8C5BBE}" type="datetime8">
              <a:rPr lang="ar-DZ" smtClean="0"/>
              <a:t>21 تموز، 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إعداد وتقديم المفتش: عبد الباري عبد الله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716A-877F-47F3-9506-D2BFC6C3081F}" type="slidenum">
              <a:rPr lang="fr-FR" smtClean="0"/>
              <a:t>17</a:t>
            </a:fld>
            <a:endParaRPr lang="fr-FR"/>
          </a:p>
        </p:txBody>
      </p:sp>
      <p:pic>
        <p:nvPicPr>
          <p:cNvPr id="7" name="Picture 3" descr="K:\تفتيش من الكمبيوتر المحمول\كل ما يهم التفتيش\عروض باور بوانت لعبد الله\صور مساعدة في البحوث\صور جديدة لباور بوانت\shof_9b86a1f01a2a3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5"/>
          <p:cNvSpPr/>
          <p:nvPr/>
        </p:nvSpPr>
        <p:spPr>
          <a:xfrm>
            <a:off x="2809461" y="1139696"/>
            <a:ext cx="6175512" cy="478610"/>
          </a:xfrm>
          <a:prstGeom prst="roundRect">
            <a:avLst/>
          </a:prstGeom>
          <a:solidFill>
            <a:srgbClr val="CC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200" b="1" dirty="0">
                <a:solidFill>
                  <a:schemeClr val="tx1"/>
                </a:solidFill>
              </a:rPr>
              <a:t> </a:t>
            </a:r>
            <a:r>
              <a:rPr lang="ar-DZ" sz="2400" b="1" dirty="0">
                <a:solidFill>
                  <a:schemeClr val="tx1"/>
                </a:solidFill>
              </a:rPr>
              <a:t>"المرحلة الأولى": ( الإدماج والتقويم في الميدان الواحد )</a:t>
            </a:r>
            <a:r>
              <a:rPr lang="ar-DZ" sz="2400" dirty="0"/>
              <a:t>..</a:t>
            </a:r>
            <a:endParaRPr lang="fr-FR" sz="20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80022"/>
              </p:ext>
            </p:extLst>
          </p:nvPr>
        </p:nvGraphicFramePr>
        <p:xfrm>
          <a:off x="159026" y="1696283"/>
          <a:ext cx="8825947" cy="509200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24507">
                  <a:extLst>
                    <a:ext uri="{9D8B030D-6E8A-4147-A177-3AD203B41FA5}">
                      <a16:colId xmlns:a16="http://schemas.microsoft.com/office/drawing/2014/main" val="3466473564"/>
                    </a:ext>
                  </a:extLst>
                </a:gridCol>
                <a:gridCol w="2295304">
                  <a:extLst>
                    <a:ext uri="{9D8B030D-6E8A-4147-A177-3AD203B41FA5}">
                      <a16:colId xmlns:a16="http://schemas.microsoft.com/office/drawing/2014/main" val="353982848"/>
                    </a:ext>
                  </a:extLst>
                </a:gridCol>
                <a:gridCol w="4157998">
                  <a:extLst>
                    <a:ext uri="{9D8B030D-6E8A-4147-A177-3AD203B41FA5}">
                      <a16:colId xmlns:a16="http://schemas.microsoft.com/office/drawing/2014/main" val="3530804901"/>
                    </a:ext>
                  </a:extLst>
                </a:gridCol>
                <a:gridCol w="848138">
                  <a:extLst>
                    <a:ext uri="{9D8B030D-6E8A-4147-A177-3AD203B41FA5}">
                      <a16:colId xmlns:a16="http://schemas.microsoft.com/office/drawing/2014/main" val="2394634363"/>
                    </a:ext>
                  </a:extLst>
                </a:gridCol>
              </a:tblGrid>
              <a:tr h="90861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في سياق أنشط مختلفة  تنجز المهمات -أدناه -استجابة لتعليمات محددة وفق كل ميدان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379245"/>
                  </a:ext>
                </a:extLst>
              </a:tr>
              <a:tr h="225881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>
                          <a:solidFill>
                            <a:schemeClr val="tx1"/>
                          </a:solidFill>
                          <a:effectLst/>
                        </a:rPr>
                        <a:t>التعبير الكتابي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600" b="1">
                          <a:solidFill>
                            <a:schemeClr val="tx1"/>
                          </a:solidFill>
                          <a:effectLst/>
                        </a:rPr>
                        <a:t>فهم المكتوب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600" b="1">
                          <a:solidFill>
                            <a:schemeClr val="tx1"/>
                          </a:solidFill>
                          <a:effectLst/>
                        </a:rPr>
                        <a:t>ميدان فهم المنطوق و التعبير الشفوي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solidFill>
                            <a:schemeClr val="tx1"/>
                          </a:solidFill>
                          <a:effectLst/>
                        </a:rPr>
                        <a:t>المهمات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368754"/>
                  </a:ext>
                </a:extLst>
              </a:tr>
              <a:tr h="177654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dirty="0">
                          <a:solidFill>
                            <a:schemeClr val="tx1"/>
                          </a:solidFill>
                          <a:effectLst/>
                        </a:rPr>
                        <a:t>أكمل كتابة الكلمة  الناقصة في اللوحات الإرشادية 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800" dirty="0">
                          <a:solidFill>
                            <a:schemeClr val="tx1"/>
                          </a:solidFill>
                          <a:effectLst/>
                        </a:rPr>
                        <a:t>صياغة قواعد لعبة معينة ( من اقتراح المدرس 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DZ" sz="1400" b="1" dirty="0">
                          <a:solidFill>
                            <a:schemeClr val="tx1"/>
                          </a:solidFill>
                          <a:effectLst/>
                        </a:rPr>
                        <a:t>نص يتناول فضاء من الحياة المدرسية ويشمل مجموعة من التوجيهات ويمكن من معالجة الحروف المرتبطة بالمقطع مع أصواتها ومدودها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ar-DZ" sz="1400" b="1" dirty="0">
                          <a:solidFill>
                            <a:schemeClr val="tx1"/>
                          </a:solidFill>
                          <a:effectLst/>
                        </a:rPr>
                        <a:t>ملحوظة: يتخذ النص كلعبة تنجز من خلاله مجموعة من التطبيقات تساعد على تثبيت الحروف المدروسة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DZ" sz="1400" b="1" dirty="0">
                          <a:solidFill>
                            <a:schemeClr val="tx1"/>
                          </a:solidFill>
                          <a:effectLst/>
                        </a:rPr>
                        <a:t>ينفي ويثبت عادات خاصة بالعطلة وعادات خاصة بالحياة المدرسية (تطبيقات مرتكزة على صور )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raditional Arabic" panose="02020603050405020304" pitchFamily="18" charset="-78"/>
                        <a:buChar char="-"/>
                      </a:pPr>
                      <a:r>
                        <a:rPr lang="ar-DZ" sz="1400" b="1" dirty="0">
                          <a:solidFill>
                            <a:schemeClr val="tx1"/>
                          </a:solidFill>
                          <a:effectLst/>
                        </a:rPr>
                        <a:t>يحدد الكيفيات المناسبة للنجاح خلال العام الجديد انطلاقا من توجيهات عامة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raditional Arabic" panose="02020603050405020304" pitchFamily="18" charset="-78"/>
                        <a:buChar char="-"/>
                      </a:pPr>
                      <a:r>
                        <a:rPr lang="ar-DZ" sz="1400" b="1" dirty="0">
                          <a:solidFill>
                            <a:schemeClr val="tx1"/>
                          </a:solidFill>
                          <a:effectLst/>
                        </a:rPr>
                        <a:t>يذكر ضمن سياقات مختلفة الأعمال المتعلقة بالدخول المدرسي 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DZ" sz="1400" b="1" dirty="0">
                          <a:solidFill>
                            <a:schemeClr val="tx1"/>
                          </a:solidFill>
                          <a:effectLst/>
                        </a:rPr>
                        <a:t>يرتب أحداث قصة مصورة تتناول الدخول  المدرسي 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raditional Arabic" panose="02020603050405020304" pitchFamily="18" charset="-78"/>
                        <a:buChar char="-"/>
                      </a:pPr>
                      <a:r>
                        <a:rPr lang="ar-DZ" sz="1400" b="1" dirty="0">
                          <a:solidFill>
                            <a:schemeClr val="tx1"/>
                          </a:solidFill>
                          <a:effectLst/>
                        </a:rPr>
                        <a:t>يعبر حركيا وانفعاليا عن ردة فعله حيال المنظر الجديد للمدرسة 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raditional Arabic" panose="02020603050405020304" pitchFamily="18" charset="-78"/>
                        <a:buChar char="-"/>
                      </a:pPr>
                      <a:r>
                        <a:rPr lang="ar-DZ" sz="1400" b="1" dirty="0">
                          <a:solidFill>
                            <a:schemeClr val="tx1"/>
                          </a:solidFill>
                          <a:effectLst/>
                        </a:rPr>
                        <a:t>يمجد العلم والنشيد الوطنيين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DZ" sz="1400" b="1" dirty="0">
                          <a:solidFill>
                            <a:schemeClr val="tx1"/>
                          </a:solidFill>
                          <a:effectLst/>
                        </a:rPr>
                        <a:t>يسرد على زملائه بعض القوانين المدرسية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raditional Arabic" panose="02020603050405020304" pitchFamily="18" charset="-78"/>
                        <a:buChar char="-"/>
                      </a:pPr>
                      <a:r>
                        <a:rPr lang="ar-DZ" sz="1400" b="1" dirty="0">
                          <a:solidFill>
                            <a:schemeClr val="tx1"/>
                          </a:solidFill>
                          <a:effectLst/>
                        </a:rPr>
                        <a:t>يرسم لافتة إرشادية خاصة بالقسم ويعبر عنها 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solidFill>
                            <a:schemeClr val="tx1"/>
                          </a:solidFill>
                          <a:effectLst/>
                        </a:rPr>
                        <a:t>أمثلة  من أنشطة الإدماج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2594057"/>
                  </a:ext>
                </a:extLst>
              </a:tr>
              <a:tr h="227974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>
                          <a:solidFill>
                            <a:schemeClr val="tx1"/>
                          </a:solidFill>
                          <a:effectLst/>
                        </a:rPr>
                        <a:t>المقاطع الشعرية المحفوظة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312005"/>
                  </a:ext>
                </a:extLst>
              </a:tr>
              <a:tr h="1499991">
                <a:tc>
                  <a:txBody>
                    <a:bodyPr/>
                    <a:lstStyle/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dirty="0">
                          <a:solidFill>
                            <a:schemeClr val="tx1"/>
                          </a:solidFill>
                          <a:effectLst/>
                        </a:rPr>
                        <a:t>كتابة دليل إرشادي لطفل التحق لأول مرة بالمدرسة </a:t>
                      </a:r>
                      <a:r>
                        <a:rPr lang="ar-DZ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solidFill>
                            <a:schemeClr val="tx1"/>
                          </a:solidFill>
                          <a:effectLst/>
                        </a:rPr>
                        <a:t>تأخر زميلك عن الإلحاق بالمدرسة بسبب المرض فذهبت لعيادته. راجع معه الحروف في النص المسلم لك من طرف المعلم.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solidFill>
                            <a:schemeClr val="tx1"/>
                          </a:solidFill>
                          <a:effectLst/>
                        </a:rPr>
                        <a:t>السند : نص مختار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>
                          <a:solidFill>
                            <a:schemeClr val="tx1"/>
                          </a:solidFill>
                          <a:effectLst/>
                        </a:rPr>
                        <a:t> * التحقت أختك  لأول مرة بالدراسة  ساعدها على التعرف على نظام الحياة المدرسية بذكر: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DZ" sz="1600" b="1" dirty="0">
                          <a:solidFill>
                            <a:schemeClr val="tx1"/>
                          </a:solidFill>
                          <a:effectLst/>
                        </a:rPr>
                        <a:t>أعمال قبل النوم 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DZ" sz="1600" b="1" dirty="0">
                          <a:solidFill>
                            <a:schemeClr val="tx1"/>
                          </a:solidFill>
                          <a:effectLst/>
                        </a:rPr>
                        <a:t>آداب الطريق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DZ" sz="1600" b="1" dirty="0">
                          <a:solidFill>
                            <a:schemeClr val="tx1"/>
                          </a:solidFill>
                          <a:effectLst/>
                        </a:rPr>
                        <a:t>نظام المدرسة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DZ" sz="1600" b="1" dirty="0">
                          <a:solidFill>
                            <a:schemeClr val="tx1"/>
                          </a:solidFill>
                          <a:effectLst/>
                        </a:rPr>
                        <a:t>بعض التوجيهات الهامة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solidFill>
                            <a:schemeClr val="tx1"/>
                          </a:solidFill>
                          <a:effectLst/>
                        </a:rPr>
                        <a:t>أمثلة  عن أنشطة التقويم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5887255"/>
                  </a:ext>
                </a:extLst>
              </a:tr>
              <a:tr h="356577"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DZ" sz="12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ar-DZ" sz="1400" dirty="0">
                          <a:solidFill>
                            <a:schemeClr val="tx1"/>
                          </a:solidFill>
                          <a:effectLst/>
                        </a:rPr>
                        <a:t>ينبغي اعتماد  أساليب التنشيط الثنائية ، و </a:t>
                      </a:r>
                      <a:r>
                        <a:rPr lang="ar-DZ" sz="1400" dirty="0" err="1">
                          <a:solidFill>
                            <a:schemeClr val="tx1"/>
                          </a:solidFill>
                          <a:effectLst/>
                        </a:rPr>
                        <a:t>الفوجية</a:t>
                      </a:r>
                      <a:r>
                        <a:rPr lang="ar-DZ" sz="1400" dirty="0">
                          <a:solidFill>
                            <a:schemeClr val="tx1"/>
                          </a:solidFill>
                          <a:effectLst/>
                        </a:rPr>
                        <a:t> كأولوية في التدريب على الإدماج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400" dirty="0">
                          <a:solidFill>
                            <a:schemeClr val="tx1"/>
                          </a:solidFill>
                          <a:effectLst/>
                        </a:rPr>
                        <a:t>*يجب على المعلم أخذ القيم والمواقف وكذا الكفاءات العرضية المحددة  في الوضعية المشكلة بعين الاعتبار  في كل مراحل الإنجاز </a:t>
                      </a:r>
                      <a:r>
                        <a:rPr lang="ar-DZ" sz="12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DZ" sz="1800" b="1" dirty="0">
                          <a:solidFill>
                            <a:schemeClr val="tx1"/>
                          </a:solidFill>
                          <a:effectLst/>
                        </a:rPr>
                        <a:t>ملاحظات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9471510"/>
                  </a:ext>
                </a:extLst>
              </a:tr>
            </a:tbl>
          </a:graphicData>
        </a:graphic>
      </p:graphicFrame>
      <p:grpSp>
        <p:nvGrpSpPr>
          <p:cNvPr id="9" name="مجموعة 8"/>
          <p:cNvGrpSpPr/>
          <p:nvPr/>
        </p:nvGrpSpPr>
        <p:grpSpPr>
          <a:xfrm>
            <a:off x="63025" y="40591"/>
            <a:ext cx="2520000" cy="1609440"/>
            <a:chOff x="0" y="2398994"/>
            <a:chExt cx="2520000" cy="1609440"/>
          </a:xfrm>
        </p:grpSpPr>
        <p:sp>
          <p:nvSpPr>
            <p:cNvPr id="10" name="شكل بيضاوي 9"/>
            <p:cNvSpPr/>
            <p:nvPr/>
          </p:nvSpPr>
          <p:spPr>
            <a:xfrm>
              <a:off x="0" y="2398994"/>
              <a:ext cx="2520000" cy="1609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شكل بيضاوي 4"/>
            <p:cNvSpPr txBox="1"/>
            <p:nvPr/>
          </p:nvSpPr>
          <p:spPr>
            <a:xfrm>
              <a:off x="169690" y="2634691"/>
              <a:ext cx="2291024" cy="1138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DZ" sz="2600" kern="1200" dirty="0">
                  <a:solidFill>
                    <a:schemeClr val="tx1"/>
                  </a:solidFill>
                  <a:cs typeface="SKR HEAD1" pitchFamily="2" charset="-78"/>
                </a:rPr>
                <a:t>يشارك بمنتج في المجلة الحائطية </a:t>
              </a:r>
              <a:endParaRPr lang="ar-SA" sz="2600" kern="1200" dirty="0">
                <a:solidFill>
                  <a:schemeClr val="tx1"/>
                </a:solidFill>
                <a:cs typeface="SKR HEAD1" pitchFamily="2" charset="-78"/>
              </a:endParaRPr>
            </a:p>
          </p:txBody>
        </p:sp>
      </p:grpSp>
      <p:sp>
        <p:nvSpPr>
          <p:cNvPr id="6" name="Étiquette 2"/>
          <p:cNvSpPr/>
          <p:nvPr/>
        </p:nvSpPr>
        <p:spPr>
          <a:xfrm>
            <a:off x="2550242" y="122380"/>
            <a:ext cx="6447983" cy="858281"/>
          </a:xfrm>
          <a:prstGeom prst="plaque">
            <a:avLst>
              <a:gd name="adj" fmla="val 22587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DZ" sz="3200" dirty="0">
                <a:solidFill>
                  <a:srgbClr val="C00000"/>
                </a:solidFill>
                <a:cs typeface="Al-Hadith1" pitchFamily="2" charset="-78"/>
              </a:rPr>
              <a:t>الوضعية الجزئية الرابعة "الأسبوع الرابع</a:t>
            </a:r>
            <a:r>
              <a:rPr lang="ar-DZ" sz="3600" dirty="0">
                <a:solidFill>
                  <a:srgbClr val="C00000"/>
                </a:solidFill>
                <a:cs typeface="Al-Hadith1" pitchFamily="2" charset="-78"/>
              </a:rPr>
              <a:t>"</a:t>
            </a:r>
            <a:endParaRPr lang="fr-FR" sz="3600" dirty="0">
              <a:solidFill>
                <a:srgbClr val="C0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653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5C6-F564-4AF6-90FB-FDC94B8C5BBE}" type="datetime8">
              <a:rPr lang="ar-DZ" smtClean="0"/>
              <a:t>21 تموز، 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إعداد وتقديم المفتش: عبد الباري عبد الله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716A-877F-47F3-9506-D2BFC6C3081F}" type="slidenum">
              <a:rPr lang="fr-FR" smtClean="0"/>
              <a:t>18</a:t>
            </a:fld>
            <a:endParaRPr lang="fr-FR"/>
          </a:p>
        </p:txBody>
      </p:sp>
      <p:pic>
        <p:nvPicPr>
          <p:cNvPr id="7" name="Picture 3" descr="K:\تفتيش من الكمبيوتر المحمول\كل ما يهم التفتيش\عروض باور بوانت لعبد الله\صور مساعدة في البحوث\صور جديدة لباور بوانت\shof_9b86a1f01a2a3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59026" y="106026"/>
            <a:ext cx="8825947" cy="478610"/>
          </a:xfrm>
          <a:prstGeom prst="roundRect">
            <a:avLst/>
          </a:prstGeom>
          <a:solidFill>
            <a:srgbClr val="CC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200" b="1" dirty="0">
                <a:solidFill>
                  <a:schemeClr val="tx1"/>
                </a:solidFill>
              </a:rPr>
              <a:t> </a:t>
            </a:r>
            <a:r>
              <a:rPr lang="ar-DZ" sz="2400" b="1" dirty="0">
                <a:solidFill>
                  <a:schemeClr val="tx1"/>
                </a:solidFill>
              </a:rPr>
              <a:t>المرحلة الثانية  : ( الإدماج والتقويم </a:t>
            </a:r>
            <a:r>
              <a:rPr lang="ar-DZ" sz="2400" b="1" dirty="0" err="1">
                <a:solidFill>
                  <a:schemeClr val="tx1"/>
                </a:solidFill>
              </a:rPr>
              <a:t>مابين</a:t>
            </a:r>
            <a:r>
              <a:rPr lang="ar-DZ" sz="2400" b="1" dirty="0">
                <a:solidFill>
                  <a:schemeClr val="tx1"/>
                </a:solidFill>
              </a:rPr>
              <a:t> الميادين 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857499" y="690661"/>
            <a:ext cx="3429000" cy="5152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DZ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Arial" panose="020B0604020202020204" pitchFamily="34" charset="0"/>
                <a:cs typeface="Traditional Arabic" panose="02020603050405020304" pitchFamily="18" charset="-78"/>
              </a:rPr>
              <a:t>الوضعية </a:t>
            </a:r>
            <a:r>
              <a:rPr kumimoji="0" lang="ar-DZ" altLang="fr-F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Arial" panose="020B0604020202020204" pitchFamily="34" charset="0"/>
                <a:cs typeface="Traditional Arabic" panose="02020603050405020304" pitchFamily="18" charset="-78"/>
              </a:rPr>
              <a:t>الإدماجية</a:t>
            </a:r>
            <a:r>
              <a:rPr kumimoji="0" lang="ar-DZ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Arial" panose="020B0604020202020204" pitchFamily="34" charset="0"/>
                <a:cs typeface="Traditional Arabic" panose="02020603050405020304" pitchFamily="18" charset="-78"/>
              </a:rPr>
              <a:t> التقويمية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à coins arrondis 5"/>
          <p:cNvSpPr/>
          <p:nvPr/>
        </p:nvSpPr>
        <p:spPr>
          <a:xfrm>
            <a:off x="159026" y="1311973"/>
            <a:ext cx="8825947" cy="5314114"/>
          </a:xfrm>
          <a:prstGeom prst="roundRect">
            <a:avLst>
              <a:gd name="adj" fmla="val 11499"/>
            </a:avLst>
          </a:prstGeom>
          <a:solidFill>
            <a:srgbClr val="CC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rtl="1"/>
            <a:r>
              <a:rPr lang="ar-TN" sz="2800" b="1" dirty="0">
                <a:solidFill>
                  <a:schemeClr val="tx1"/>
                </a:solidFill>
              </a:rPr>
              <a:t>*قرّر مدير المدرسة إنشاء مجلة حائطية فكتب الإعلان الآتي</a:t>
            </a:r>
            <a:r>
              <a:rPr lang="ar-DZ" sz="2800" b="1" dirty="0">
                <a:solidFill>
                  <a:schemeClr val="tx1"/>
                </a:solidFill>
              </a:rPr>
              <a:t>:</a:t>
            </a:r>
          </a:p>
          <a:p>
            <a:pPr algn="just" rtl="1"/>
            <a:endParaRPr lang="ar-DZ" sz="2800" b="1" dirty="0">
              <a:solidFill>
                <a:schemeClr val="tx1"/>
              </a:solidFill>
              <a:cs typeface="+mj-cs"/>
            </a:endParaRPr>
          </a:p>
          <a:p>
            <a:pPr algn="just" rtl="1"/>
            <a:endParaRPr lang="ar-DZ" sz="2400" b="1" dirty="0">
              <a:solidFill>
                <a:schemeClr val="tx1"/>
              </a:solidFill>
              <a:cs typeface="+mj-cs"/>
            </a:endParaRPr>
          </a:p>
          <a:p>
            <a:pPr algn="just" rtl="1"/>
            <a:endParaRPr lang="ar-DZ" sz="2400" b="1" dirty="0">
              <a:solidFill>
                <a:schemeClr val="tx1"/>
              </a:solidFill>
              <a:cs typeface="+mj-cs"/>
            </a:endParaRPr>
          </a:p>
          <a:p>
            <a:pPr algn="just" rtl="1"/>
            <a:endParaRPr lang="ar-DZ" sz="2400" b="1" dirty="0">
              <a:solidFill>
                <a:schemeClr val="tx1"/>
              </a:solidFill>
              <a:cs typeface="+mj-cs"/>
            </a:endParaRPr>
          </a:p>
          <a:p>
            <a:pPr algn="just" rtl="1"/>
            <a:endParaRPr lang="ar-DZ" sz="2400" b="1" dirty="0">
              <a:solidFill>
                <a:schemeClr val="tx1"/>
              </a:solidFill>
              <a:cs typeface="+mj-cs"/>
            </a:endParaRPr>
          </a:p>
          <a:p>
            <a:pPr algn="just" rtl="1"/>
            <a:r>
              <a:rPr lang="ar-TN" sz="2800" b="1" dirty="0">
                <a:solidFill>
                  <a:schemeClr val="tx1"/>
                </a:solidFill>
              </a:rPr>
              <a:t>التعليمة: استجابة لهذا الإعلان ومستعينا بالجمل المعروضة عليك، طلبت منكم المعلمة  المشاركة في المجلة الحائطية بتشكيل لائحة تذكر فيها:  </a:t>
            </a:r>
            <a:endParaRPr lang="fr-FR" sz="2800" b="1" dirty="0">
              <a:solidFill>
                <a:schemeClr val="tx1"/>
              </a:solidFill>
            </a:endParaRPr>
          </a:p>
          <a:p>
            <a:pPr lvl="0" algn="just" rtl="1"/>
            <a:r>
              <a:rPr lang="ar-DZ" sz="2800" b="1" dirty="0">
                <a:solidFill>
                  <a:schemeClr val="tx1"/>
                </a:solidFill>
              </a:rPr>
              <a:t>1- </a:t>
            </a:r>
            <a:r>
              <a:rPr lang="ar-TN" sz="2800" b="1" dirty="0">
                <a:solidFill>
                  <a:schemeClr val="tx1"/>
                </a:solidFill>
              </a:rPr>
              <a:t>ثلاث توجيهات</a:t>
            </a:r>
            <a:r>
              <a:rPr lang="ar-DZ" sz="2800" b="1" dirty="0">
                <a:solidFill>
                  <a:schemeClr val="tx1"/>
                </a:solidFill>
              </a:rPr>
              <a:t> انطلاقا من جمل بها كلمات مشوشة (كلمتان أو ثلاثة)</a:t>
            </a:r>
            <a:r>
              <a:rPr lang="ar-TN" sz="2800" b="1" dirty="0">
                <a:solidFill>
                  <a:schemeClr val="tx1"/>
                </a:solidFill>
              </a:rPr>
              <a:t> </a:t>
            </a:r>
            <a:endParaRPr lang="fr-FR" sz="2800" b="1" dirty="0">
              <a:solidFill>
                <a:schemeClr val="tx1"/>
              </a:solidFill>
            </a:endParaRPr>
          </a:p>
          <a:p>
            <a:pPr lvl="0" algn="just" rtl="1"/>
            <a:r>
              <a:rPr lang="ar-DZ" sz="2800" b="1" dirty="0">
                <a:solidFill>
                  <a:schemeClr val="tx1"/>
                </a:solidFill>
              </a:rPr>
              <a:t>2- </a:t>
            </a:r>
            <a:r>
              <a:rPr lang="ar-TN" sz="2800" b="1" dirty="0">
                <a:solidFill>
                  <a:schemeClr val="tx1"/>
                </a:solidFill>
              </a:rPr>
              <a:t>أمنية</a:t>
            </a:r>
            <a:r>
              <a:rPr lang="ar-DZ" sz="2800" b="1" dirty="0">
                <a:solidFill>
                  <a:schemeClr val="tx1"/>
                </a:solidFill>
              </a:rPr>
              <a:t> (يختار المعلم </a:t>
            </a:r>
            <a:r>
              <a:rPr lang="ar-TN" sz="2800" b="1" dirty="0">
                <a:solidFill>
                  <a:schemeClr val="tx1"/>
                </a:solidFill>
              </a:rPr>
              <a:t> </a:t>
            </a:r>
            <a:r>
              <a:rPr lang="ar-DZ" sz="2800" b="1">
                <a:solidFill>
                  <a:schemeClr val="tx1"/>
                </a:solidFill>
              </a:rPr>
              <a:t>أحسن الأمنيات ويسجلها في المجلة).</a:t>
            </a:r>
            <a:r>
              <a:rPr lang="ar-TN" sz="2800" b="1">
                <a:solidFill>
                  <a:schemeClr val="tx1"/>
                </a:solidFill>
              </a:rPr>
              <a:t> </a:t>
            </a:r>
            <a:endParaRPr lang="fr-FR" sz="2800" b="1" dirty="0">
              <a:solidFill>
                <a:schemeClr val="tx1"/>
              </a:solidFill>
            </a:endParaRPr>
          </a:p>
          <a:p>
            <a:pPr algn="just" rtl="1"/>
            <a:r>
              <a:rPr lang="ar-TN" sz="2800" b="1" dirty="0">
                <a:solidFill>
                  <a:schemeClr val="tx1"/>
                </a:solidFill>
              </a:rPr>
              <a:t>    ملاحظة: تنشر أحسن اللوائح في المجلة الحائطية</a:t>
            </a:r>
            <a:endParaRPr lang="ar-DZ" sz="2800" b="1" dirty="0">
              <a:solidFill>
                <a:schemeClr val="tx1"/>
              </a:solidFill>
            </a:endParaRPr>
          </a:p>
          <a:p>
            <a:pPr algn="just" rtl="1"/>
            <a:r>
              <a:rPr lang="ar-DZ" sz="2800" b="1" dirty="0">
                <a:solidFill>
                  <a:schemeClr val="tx1"/>
                </a:solidFill>
                <a:cs typeface="+mj-cs"/>
              </a:rPr>
              <a:t>                 </a:t>
            </a:r>
            <a:endParaRPr lang="ar-DZ" sz="8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ذو زوايا قطرية مخدوشة 15"/>
          <p:cNvSpPr/>
          <p:nvPr/>
        </p:nvSpPr>
        <p:spPr>
          <a:xfrm>
            <a:off x="503583" y="1964067"/>
            <a:ext cx="8256104" cy="1852564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DZ" sz="2800" b="1" u="sng" dirty="0">
                <a:solidFill>
                  <a:schemeClr val="tx1"/>
                </a:solidFill>
              </a:rPr>
              <a:t>إعلان لتلاميذ المدرسة</a:t>
            </a:r>
            <a:endParaRPr lang="fr-FR" sz="2800" b="1" dirty="0">
              <a:solidFill>
                <a:schemeClr val="tx1"/>
              </a:solidFill>
            </a:endParaRPr>
          </a:p>
          <a:p>
            <a:pPr algn="just" rtl="1"/>
            <a:r>
              <a:rPr lang="ar-DZ" sz="2800" b="1" dirty="0">
                <a:solidFill>
                  <a:schemeClr val="tx1"/>
                </a:solidFill>
              </a:rPr>
              <a:t>تنشيطا للحياة الثقافية  المدرسية، </a:t>
            </a:r>
            <a:r>
              <a:rPr lang="ar-TN" sz="2800" b="1" dirty="0">
                <a:solidFill>
                  <a:schemeClr val="tx1"/>
                </a:solidFill>
              </a:rPr>
              <a:t>سيتمّ إنشاء مجلة حائطية، فعلى الراغبين المشاركة فيها، تقديم مواضيعهم للأستاذ المشرف في موضوع الشهر تحت عنوان (أحب مدرستي</a:t>
            </a:r>
            <a:r>
              <a:rPr lang="ar-DZ" sz="2800" b="1" dirty="0">
                <a:solidFill>
                  <a:schemeClr val="tx1"/>
                </a:solidFill>
              </a:rPr>
              <a:t>).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5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70056" cy="32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7" y="3280614"/>
            <a:ext cx="457394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57" y="4370"/>
            <a:ext cx="4573943" cy="32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57394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4570057" y="1700808"/>
            <a:ext cx="0" cy="15841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uble vague 1"/>
          <p:cNvSpPr/>
          <p:nvPr/>
        </p:nvSpPr>
        <p:spPr>
          <a:xfrm>
            <a:off x="1434910" y="2492895"/>
            <a:ext cx="6280817" cy="3556213"/>
          </a:xfrm>
          <a:prstGeom prst="doubleWave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434910" y="3284984"/>
            <a:ext cx="62808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DZ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شكرا على المشاركة والإثراء</a:t>
            </a:r>
            <a:endParaRPr lang="fr-F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C:\Users\p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514" y1="4412" x2="23853" y2="3676"/>
                        <a14:foregroundMark x1="65138" y1="12500" x2="76147" y2="18382"/>
                        <a14:foregroundMark x1="33028" y1="8088" x2="28440" y2="8824"/>
                        <a14:foregroundMark x1="36697" y1="10294" x2="43119" y2="9559"/>
                        <a14:foregroundMark x1="47706" y1="14706" x2="51376" y2="12500"/>
                        <a14:foregroundMark x1="80734" y1="17647" x2="86239" y2="16176"/>
                        <a14:foregroundMark x1="56881" y1="73529" x2="64220" y2="90441"/>
                        <a14:foregroundMark x1="65138" y1="93382" x2="65138" y2="98529"/>
                        <a14:foregroundMark x1="34862" y1="82353" x2="34862" y2="86765"/>
                        <a14:foregroundMark x1="39450" y1="88971" x2="33028" y2="92647"/>
                        <a14:foregroundMark x1="13761" y1="79412" x2="12844" y2="83824"/>
                        <a14:foregroundMark x1="15596" y1="93382" x2="8257" y2="90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44" y="467560"/>
            <a:ext cx="2016224" cy="17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2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3" name="مستطيل مستدير الزوايا 2"/>
          <p:cNvSpPr/>
          <p:nvPr/>
        </p:nvSpPr>
        <p:spPr>
          <a:xfrm>
            <a:off x="1308295" y="130689"/>
            <a:ext cx="6091311" cy="9803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chemeClr val="tx1"/>
                </a:solidFill>
                <a:cs typeface="+mj-cs"/>
              </a:rPr>
              <a:t>الجمهورية الجزائرية الديمقراطية الشعبية </a:t>
            </a:r>
          </a:p>
          <a:p>
            <a:pPr algn="ctr" rtl="1"/>
            <a:r>
              <a:rPr lang="ar-DZ" sz="3200" b="1" dirty="0">
                <a:solidFill>
                  <a:schemeClr val="tx1"/>
                </a:solidFill>
                <a:cs typeface="+mj-cs"/>
              </a:rPr>
              <a:t>وزارة التربية الوطنية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670475" y="1448966"/>
            <a:ext cx="4037426" cy="128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10427" y="2281658"/>
            <a:ext cx="7123145" cy="1772529"/>
          </a:xfrm>
          <a:prstGeom prst="roundRect">
            <a:avLst/>
          </a:prstGeom>
          <a:solidFill>
            <a:srgbClr val="FFED0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b="1" dirty="0">
                <a:solidFill>
                  <a:srgbClr val="FF0000"/>
                </a:solidFill>
              </a:rPr>
              <a:t>تسيير مقطع تعلمي للمواد الثلاث (اللغة العربية – التربية الإسلامية – التربية المدنية)</a:t>
            </a:r>
          </a:p>
          <a:p>
            <a:pPr algn="ctr" rtl="1"/>
            <a:r>
              <a:rPr lang="ar-DZ" sz="3600" b="1" dirty="0">
                <a:solidFill>
                  <a:schemeClr val="accent5">
                    <a:lumMod val="75000"/>
                  </a:schemeClr>
                </a:solidFill>
              </a:rPr>
              <a:t>- السنة الأولى ابتدائي -</a:t>
            </a:r>
            <a:endParaRPr lang="fr-F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4886282" y="4185837"/>
            <a:ext cx="3605811" cy="15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dirty="0">
                <a:solidFill>
                  <a:srgbClr val="FF0000"/>
                </a:solidFill>
                <a:cs typeface="SKR HEAD1" pitchFamily="2" charset="-78"/>
              </a:rPr>
              <a:t>إعداد أعضاء </a:t>
            </a:r>
          </a:p>
          <a:p>
            <a:pPr algn="ctr" rtl="1"/>
            <a:r>
              <a:rPr lang="ar-DZ" sz="3200" dirty="0">
                <a:solidFill>
                  <a:srgbClr val="FF0000"/>
                </a:solidFill>
                <a:cs typeface="SKR HEAD1" pitchFamily="2" charset="-78"/>
              </a:rPr>
              <a:t>الورشة الثانية</a:t>
            </a:r>
            <a:endParaRPr lang="fr-FR" sz="32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002159" y="1206448"/>
            <a:ext cx="4705742" cy="922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DZ" sz="2800" b="1" dirty="0">
                <a:solidFill>
                  <a:schemeClr val="tx1"/>
                </a:solidFill>
                <a:cs typeface="+mj-cs"/>
              </a:rPr>
              <a:t>ملتقى وطني حول الجيل الثاني للمناهج</a:t>
            </a:r>
          </a:p>
          <a:p>
            <a:pPr algn="just" rtl="1"/>
            <a:r>
              <a:rPr lang="ar-DZ" sz="2800" b="1" dirty="0">
                <a:solidFill>
                  <a:schemeClr val="tx1"/>
                </a:solidFill>
                <a:cs typeface="+mj-cs"/>
              </a:rPr>
              <a:t>الجزائر العاصمة – </a:t>
            </a:r>
            <a:r>
              <a:rPr lang="ar-DZ" sz="2800" b="1" dirty="0" err="1">
                <a:solidFill>
                  <a:schemeClr val="tx1"/>
                </a:solidFill>
                <a:cs typeface="+mj-cs"/>
              </a:rPr>
              <a:t>جويلية</a:t>
            </a:r>
            <a:r>
              <a:rPr lang="ar-DZ" sz="2800" b="1" dirty="0">
                <a:solidFill>
                  <a:schemeClr val="tx1"/>
                </a:solidFill>
                <a:cs typeface="+mj-cs"/>
              </a:rPr>
              <a:t> 2016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شكل بيضاوي 5"/>
          <p:cNvSpPr/>
          <p:nvPr/>
        </p:nvSpPr>
        <p:spPr>
          <a:xfrm>
            <a:off x="691255" y="4207147"/>
            <a:ext cx="3974734" cy="16119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u="sng" dirty="0">
                <a:solidFill>
                  <a:srgbClr val="FF0000"/>
                </a:solidFill>
                <a:cs typeface="+mj-cs"/>
              </a:rPr>
              <a:t>بإشراف المفتشتين</a:t>
            </a:r>
            <a:r>
              <a:rPr lang="ar-DZ" sz="2800" b="1" dirty="0">
                <a:solidFill>
                  <a:srgbClr val="FF0000"/>
                </a:solidFill>
                <a:cs typeface="+mj-cs"/>
              </a:rPr>
              <a:t>: </a:t>
            </a:r>
          </a:p>
          <a:p>
            <a:pPr algn="ctr" rtl="1"/>
            <a:r>
              <a:rPr lang="ar-DZ" sz="2800" b="1" dirty="0" err="1">
                <a:solidFill>
                  <a:srgbClr val="FF0000"/>
                </a:solidFill>
                <a:cs typeface="+mj-cs"/>
              </a:rPr>
              <a:t>قابوش</a:t>
            </a:r>
            <a:r>
              <a:rPr lang="ar-DZ" sz="2800" b="1" dirty="0">
                <a:solidFill>
                  <a:srgbClr val="FF0000"/>
                </a:solidFill>
                <a:cs typeface="+mj-cs"/>
              </a:rPr>
              <a:t> سهيلة</a:t>
            </a:r>
          </a:p>
          <a:p>
            <a:pPr algn="ctr" rtl="1"/>
            <a:r>
              <a:rPr lang="ar-DZ" sz="2800" b="1" dirty="0" err="1">
                <a:solidFill>
                  <a:srgbClr val="FF0000"/>
                </a:solidFill>
                <a:cs typeface="+mj-cs"/>
              </a:rPr>
              <a:t>ميسراوي</a:t>
            </a:r>
            <a:r>
              <a:rPr lang="ar-DZ" sz="2800" b="1" dirty="0">
                <a:solidFill>
                  <a:srgbClr val="FF0000"/>
                </a:solidFill>
                <a:cs typeface="+mj-cs"/>
              </a:rPr>
              <a:t> فتيحة</a:t>
            </a:r>
          </a:p>
        </p:txBody>
      </p:sp>
      <p:sp>
        <p:nvSpPr>
          <p:cNvPr id="9" name="شكل بيضاوي 5"/>
          <p:cNvSpPr/>
          <p:nvPr/>
        </p:nvSpPr>
        <p:spPr>
          <a:xfrm>
            <a:off x="3083376" y="5589695"/>
            <a:ext cx="3605811" cy="1191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dirty="0">
                <a:solidFill>
                  <a:srgbClr val="FF0000"/>
                </a:solidFill>
                <a:cs typeface="SKR HEAD1" pitchFamily="2" charset="-78"/>
              </a:rPr>
              <a:t>إخراج المفتش </a:t>
            </a:r>
          </a:p>
          <a:p>
            <a:pPr algn="ctr" rtl="1"/>
            <a:r>
              <a:rPr lang="ar-DZ" sz="3200" dirty="0">
                <a:solidFill>
                  <a:srgbClr val="FF0000"/>
                </a:solidFill>
                <a:cs typeface="SKR HEAD1" pitchFamily="2" charset="-78"/>
              </a:rPr>
              <a:t>عبد الباري عبد الله</a:t>
            </a:r>
            <a:endParaRPr lang="fr-FR" sz="3200" dirty="0">
              <a:solidFill>
                <a:schemeClr val="tx1"/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79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bdelbari\Desktop\عروض باور بوانت لعبد الله\صور مساعدة في البحوث\خلفيات بوور بوانت\0b282ff55f6aaf8bc965996defee3b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6"/>
          <a:stretch/>
        </p:blipFill>
        <p:spPr bwMode="auto">
          <a:xfrm flipH="1">
            <a:off x="4558746" y="2"/>
            <a:ext cx="4572000" cy="68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bdelbari\Desktop\عروض باور بوانت لعبد الله\صور مساعدة في البحوث\خلفيات بوور بوانت\0b282ff55f6aaf8bc965996defee3b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6"/>
          <a:stretch/>
        </p:blipFill>
        <p:spPr bwMode="auto">
          <a:xfrm>
            <a:off x="1" y="0"/>
            <a:ext cx="4572000" cy="69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781876" y="2064010"/>
            <a:ext cx="7553739" cy="2717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600" dirty="0">
                <a:solidFill>
                  <a:srgbClr val="C00000"/>
                </a:solidFill>
                <a:cs typeface="Al-Hadith1" pitchFamily="2" charset="-78"/>
              </a:rPr>
              <a:t>مثال عن تسيير مقطع في اللغة العربية</a:t>
            </a:r>
            <a:endParaRPr lang="fr-FR" sz="6600" dirty="0">
              <a:solidFill>
                <a:srgbClr val="C0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040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942535" y="2574387"/>
            <a:ext cx="7188591" cy="22086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8800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محاور المداخلة</a:t>
            </a:r>
            <a:endParaRPr lang="fr-FR" sz="8800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pic>
        <p:nvPicPr>
          <p:cNvPr id="4" name="Picture 2" descr="E:\عروض باور بوانت لعبد الله\خلفيات جديدة لباوربوانت\خلفيات ثابتة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" y="0"/>
            <a:ext cx="9123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gner un rectangle avec un coin diagonal 26"/>
          <p:cNvSpPr/>
          <p:nvPr/>
        </p:nvSpPr>
        <p:spPr>
          <a:xfrm>
            <a:off x="776485" y="5519618"/>
            <a:ext cx="5436000" cy="720000"/>
          </a:xfrm>
          <a:prstGeom prst="snip2DiagRect">
            <a:avLst>
              <a:gd name="adj1" fmla="val 0"/>
              <a:gd name="adj2" fmla="val 43586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الإدماج والتقويم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Rogner un rectangle avec un coin diagonal 9"/>
          <p:cNvSpPr/>
          <p:nvPr/>
        </p:nvSpPr>
        <p:spPr>
          <a:xfrm>
            <a:off x="8063670" y="247534"/>
            <a:ext cx="839537" cy="720000"/>
          </a:xfrm>
          <a:prstGeom prst="snip2DiagRect">
            <a:avLst>
              <a:gd name="adj1" fmla="val 7244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gner un rectangle avec un coin diagonal 15"/>
          <p:cNvSpPr/>
          <p:nvPr/>
        </p:nvSpPr>
        <p:spPr>
          <a:xfrm>
            <a:off x="1352549" y="4316223"/>
            <a:ext cx="5400000" cy="720000"/>
          </a:xfrm>
          <a:prstGeom prst="snip2DiagRect">
            <a:avLst>
              <a:gd name="adj1" fmla="val 0"/>
              <a:gd name="adj2" fmla="val 43586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الوضعية الجزئية الثالثة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Rogner un rectangle avec un coin diagonal 10"/>
          <p:cNvSpPr/>
          <p:nvPr/>
        </p:nvSpPr>
        <p:spPr>
          <a:xfrm>
            <a:off x="7548886" y="1521264"/>
            <a:ext cx="839537" cy="720000"/>
          </a:xfrm>
          <a:prstGeom prst="snip2DiagRect">
            <a:avLst>
              <a:gd name="adj1" fmla="val 7244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gner un rectangle avec un coin diagonal 6"/>
          <p:cNvSpPr/>
          <p:nvPr/>
        </p:nvSpPr>
        <p:spPr>
          <a:xfrm>
            <a:off x="1914545" y="3098765"/>
            <a:ext cx="5400000" cy="720000"/>
          </a:xfrm>
          <a:prstGeom prst="snip2DiagRect">
            <a:avLst>
              <a:gd name="adj1" fmla="val 0"/>
              <a:gd name="adj2" fmla="val 43586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الوضعية الجزئية الثانية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0" name="Rogner un rectangle avec un coin diagonal 11"/>
          <p:cNvSpPr/>
          <p:nvPr/>
        </p:nvSpPr>
        <p:spPr>
          <a:xfrm>
            <a:off x="7030762" y="2738725"/>
            <a:ext cx="839537" cy="720000"/>
          </a:xfrm>
          <a:prstGeom prst="snip2DiagRect">
            <a:avLst>
              <a:gd name="adj1" fmla="val 7244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gner un rectangle avec un coin diagonal 8"/>
          <p:cNvSpPr/>
          <p:nvPr/>
        </p:nvSpPr>
        <p:spPr>
          <a:xfrm>
            <a:off x="2484368" y="1881304"/>
            <a:ext cx="5400000" cy="720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الوضعية الجزئية الأولى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2" name="Rogner un rectangle avec un coin diagonal 13"/>
          <p:cNvSpPr/>
          <p:nvPr/>
        </p:nvSpPr>
        <p:spPr>
          <a:xfrm>
            <a:off x="4876800" y="663846"/>
            <a:ext cx="3583632" cy="720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الوضعية </a:t>
            </a:r>
            <a:r>
              <a:rPr lang="ar-DZ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الانطلاقية</a:t>
            </a:r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الأم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3" name="Rogner un rectangle avec un coin diagonal 16"/>
          <p:cNvSpPr/>
          <p:nvPr/>
        </p:nvSpPr>
        <p:spPr>
          <a:xfrm>
            <a:off x="6461539" y="3956183"/>
            <a:ext cx="839537" cy="720000"/>
          </a:xfrm>
          <a:prstGeom prst="snip2DiagRect">
            <a:avLst>
              <a:gd name="adj1" fmla="val 7244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gner un rectangle avec un coin diagonal 27"/>
          <p:cNvSpPr/>
          <p:nvPr/>
        </p:nvSpPr>
        <p:spPr>
          <a:xfrm>
            <a:off x="5899543" y="5145508"/>
            <a:ext cx="839537" cy="720000"/>
          </a:xfrm>
          <a:prstGeom prst="snip2DiagRect">
            <a:avLst>
              <a:gd name="adj1" fmla="val 7244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56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bdelbari\Desktop\عروض باور بوانت لعبد الله\صور مساعدة في البحوث\خلفيات بوور بوانت\0b282ff55f6aaf8bc965996defee3b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6"/>
          <a:stretch/>
        </p:blipFill>
        <p:spPr bwMode="auto">
          <a:xfrm flipH="1">
            <a:off x="4558746" y="2"/>
            <a:ext cx="4572000" cy="68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bdelbari\Desktop\عروض باور بوانت لعبد الله\صور مساعدة في البحوث\خلفيات بوور بوانت\0b282ff55f6aaf8bc965996defee3b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6"/>
          <a:stretch/>
        </p:blipFill>
        <p:spPr bwMode="auto">
          <a:xfrm>
            <a:off x="1" y="0"/>
            <a:ext cx="4572000" cy="69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152939" y="2200237"/>
            <a:ext cx="7116418" cy="28885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DZ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الوضعية </a:t>
            </a:r>
            <a:r>
              <a:rPr lang="ar-DZ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الانطلاقية</a:t>
            </a:r>
            <a:r>
              <a:rPr lang="ar-DZ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الأم</a:t>
            </a:r>
            <a:endParaRPr lang="fr-FR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702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عروض باور بوانت لعبد الله\صور مساعدة في البحوث\خلفيات بوور بوانت\a708776442bce172a58734dc143b4f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1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عروض باور بوانت لعبد الله\صور مساعدة في البحوث\خلفيات بوور بوانت\a708776442bce172a58734dc143b4f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42998" y="-1143002"/>
            <a:ext cx="6858001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تفتيش من الكمبيوتر المحمول\كل ما يهم التفتيش\عروض باور بوانت لعبد الله\صور مساعدة في البحوث\صور جديدة لباور بوانت\shof_9b86a1f01a2a3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tiquette 2"/>
          <p:cNvSpPr/>
          <p:nvPr/>
        </p:nvSpPr>
        <p:spPr>
          <a:xfrm>
            <a:off x="1485933" y="228395"/>
            <a:ext cx="6172133" cy="1534143"/>
          </a:xfrm>
          <a:prstGeom prst="plaque">
            <a:avLst>
              <a:gd name="adj" fmla="val 22587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C00000"/>
                </a:solidFill>
                <a:cs typeface="Al-Hadith1" pitchFamily="2" charset="-78"/>
              </a:rPr>
              <a:t>الوضعية المشكلة </a:t>
            </a:r>
            <a:r>
              <a:rPr lang="ar-DZ" sz="4000" dirty="0" err="1">
                <a:solidFill>
                  <a:srgbClr val="C00000"/>
                </a:solidFill>
                <a:cs typeface="Al-Hadith1" pitchFamily="2" charset="-78"/>
              </a:rPr>
              <a:t>الانطلاقية</a:t>
            </a:r>
            <a:r>
              <a:rPr lang="ar-DZ" sz="4000" dirty="0">
                <a:solidFill>
                  <a:srgbClr val="C00000"/>
                </a:solidFill>
                <a:cs typeface="Al-Hadith1" pitchFamily="2" charset="-78"/>
              </a:rPr>
              <a:t> "الوضعية الأم"</a:t>
            </a:r>
            <a:endParaRPr lang="fr-FR" sz="4000" dirty="0"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5" name="Rectangle à coins arrondis 5"/>
          <p:cNvSpPr/>
          <p:nvPr/>
        </p:nvSpPr>
        <p:spPr>
          <a:xfrm>
            <a:off x="287523" y="2292626"/>
            <a:ext cx="8568952" cy="4055165"/>
          </a:xfrm>
          <a:prstGeom prst="roundRect">
            <a:avLst/>
          </a:prstGeom>
          <a:solidFill>
            <a:srgbClr val="CC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rtl="1"/>
            <a:r>
              <a:rPr lang="ar-DZ" sz="3200" b="1" dirty="0">
                <a:solidFill>
                  <a:schemeClr val="tx1"/>
                </a:solidFill>
                <a:cs typeface="+mj-cs"/>
              </a:rPr>
              <a:t>     على مائدة الطعام وليلة الدخول المدرسي، قال أبي: مررت اليوم على مدرسة الحي، فأدهشني ما رأيت، لقد  تغير فيها كل شيء حتى تمنيت لو كنت واحدا منكم ثم أكمل: </a:t>
            </a:r>
            <a:r>
              <a:rPr lang="ar-DZ" sz="3200" b="1" u="sng" dirty="0">
                <a:solidFill>
                  <a:srgbClr val="C00000"/>
                </a:solidFill>
                <a:cs typeface="+mj-cs"/>
              </a:rPr>
              <a:t>غيروا</a:t>
            </a:r>
            <a:r>
              <a:rPr lang="ar-DZ" sz="3200" b="1" dirty="0">
                <a:solidFill>
                  <a:schemeClr val="tx1"/>
                </a:solidFill>
                <a:cs typeface="+mj-cs"/>
              </a:rPr>
              <a:t> من عاداتكم، </a:t>
            </a:r>
            <a:r>
              <a:rPr lang="ar-DZ" sz="3200" b="1" u="sng" dirty="0">
                <a:solidFill>
                  <a:srgbClr val="C00000"/>
                </a:solidFill>
                <a:cs typeface="+mj-cs"/>
              </a:rPr>
              <a:t>وحافظوا</a:t>
            </a:r>
            <a:r>
              <a:rPr lang="ar-DZ" sz="3200" b="1" dirty="0">
                <a:solidFill>
                  <a:schemeClr val="tx1"/>
                </a:solidFill>
                <a:cs typeface="+mj-cs"/>
              </a:rPr>
              <a:t> على مدرستكم، </a:t>
            </a:r>
            <a:r>
              <a:rPr lang="ar-DZ" sz="3200" b="1" u="sng" dirty="0">
                <a:solidFill>
                  <a:srgbClr val="C00000"/>
                </a:solidFill>
                <a:cs typeface="+mj-cs"/>
              </a:rPr>
              <a:t>وكونوا إخوانا</a:t>
            </a:r>
            <a:r>
              <a:rPr lang="ar-DZ" sz="3200" b="1" dirty="0">
                <a:solidFill>
                  <a:srgbClr val="C00000"/>
                </a:solidFill>
                <a:cs typeface="+mj-cs"/>
              </a:rPr>
              <a:t> </a:t>
            </a:r>
            <a:r>
              <a:rPr lang="ar-DZ" sz="3200" b="1" dirty="0">
                <a:solidFill>
                  <a:schemeClr val="tx1"/>
                </a:solidFill>
                <a:cs typeface="+mj-cs"/>
              </a:rPr>
              <a:t>متحابين، و</a:t>
            </a:r>
            <a:r>
              <a:rPr lang="ar-DZ" sz="3200" b="1" u="sng" dirty="0">
                <a:solidFill>
                  <a:srgbClr val="C00000"/>
                </a:solidFill>
                <a:cs typeface="+mj-cs"/>
              </a:rPr>
              <a:t>اجتهدوا</a:t>
            </a:r>
            <a:r>
              <a:rPr lang="ar-DZ" sz="3200" b="1" dirty="0">
                <a:solidFill>
                  <a:schemeClr val="tx1"/>
                </a:solidFill>
                <a:cs typeface="+mj-cs"/>
              </a:rPr>
              <a:t> في دروسكم، </a:t>
            </a:r>
            <a:r>
              <a:rPr lang="ar-DZ" sz="3200" b="1" u="sng" dirty="0">
                <a:solidFill>
                  <a:srgbClr val="C00000"/>
                </a:solidFill>
                <a:cs typeface="+mj-cs"/>
              </a:rPr>
              <a:t>لنرفع بلدنا</a:t>
            </a:r>
            <a:r>
              <a:rPr lang="ar-DZ" sz="3200" b="1" dirty="0">
                <a:solidFill>
                  <a:srgbClr val="C00000"/>
                </a:solidFill>
                <a:cs typeface="+mj-cs"/>
              </a:rPr>
              <a:t> </a:t>
            </a:r>
            <a:r>
              <a:rPr lang="ar-DZ" sz="3200" b="1" dirty="0">
                <a:solidFill>
                  <a:schemeClr val="tx1"/>
                </a:solidFill>
                <a:cs typeface="+mj-cs"/>
              </a:rPr>
              <a:t>الجزائر عاليا.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  <a:p>
            <a:pPr algn="just" rtl="1"/>
            <a:r>
              <a:rPr lang="ar-DZ" sz="3200" b="1" dirty="0">
                <a:solidFill>
                  <a:schemeClr val="tx1"/>
                </a:solidFill>
                <a:cs typeface="+mj-cs"/>
              </a:rPr>
              <a:t>     بتُّ أتقلب في فراشي أنتظر طلوع شمس الغد، أتلمس محفظتي وملابسي الجديدة وأنا أسائل نفسي كيف نفعل ذلك؟ .</a:t>
            </a:r>
            <a:endParaRPr lang="ar-DZ" sz="48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059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5C6-F564-4AF6-90FB-FDC94B8C5BBE}" type="datetime8">
              <a:rPr lang="ar-DZ" smtClean="0"/>
              <a:t>21 تموز، 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/>
              <a:t>إعداد وتقديم المفتش: عبد الباري عبد الله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716A-877F-47F3-9506-D2BFC6C3081F}" type="slidenum">
              <a:rPr lang="fr-FR" smtClean="0"/>
              <a:t>9</a:t>
            </a:fld>
            <a:endParaRPr lang="fr-FR"/>
          </a:p>
        </p:txBody>
      </p:sp>
      <p:pic>
        <p:nvPicPr>
          <p:cNvPr id="7" name="Picture 3" descr="K:\تفتيش من الكمبيوتر المحمول\كل ما يهم التفتيش\عروض باور بوانت لعبد الله\صور مساعدة في البحوث\صور جديدة لباور بوانت\shof_9b86a1f01a2a3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437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</TotalTime>
  <Words>1271</Words>
  <Application>Microsoft Office PowerPoint</Application>
  <PresentationFormat>عرض على الشاشة (4:3)</PresentationFormat>
  <Paragraphs>203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Al-Hadith1</vt:lpstr>
      <vt:lpstr>Arial</vt:lpstr>
      <vt:lpstr>Calibri</vt:lpstr>
      <vt:lpstr>Calibri Light</vt:lpstr>
      <vt:lpstr>SKR HEAD1</vt:lpstr>
      <vt:lpstr>Symbol</vt:lpstr>
      <vt:lpstr>Times New Roman</vt:lpstr>
      <vt:lpstr>Traditional Arabic</vt:lpstr>
      <vt:lpstr>نسق Office</vt:lpstr>
      <vt:lpstr>بسم الله الرحمن الرحيم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p</dc:creator>
  <cp:lastModifiedBy>p</cp:lastModifiedBy>
  <cp:revision>139</cp:revision>
  <dcterms:created xsi:type="dcterms:W3CDTF">2016-05-14T15:38:35Z</dcterms:created>
  <dcterms:modified xsi:type="dcterms:W3CDTF">2016-07-21T20:45:35Z</dcterms:modified>
</cp:coreProperties>
</file>