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6"/>
  </p:notesMasterIdLst>
  <p:sldIdLst>
    <p:sldId id="257" r:id="rId2"/>
    <p:sldId id="340" r:id="rId3"/>
    <p:sldId id="259" r:id="rId4"/>
    <p:sldId id="322" r:id="rId5"/>
    <p:sldId id="323" r:id="rId6"/>
    <p:sldId id="341" r:id="rId7"/>
    <p:sldId id="342" r:id="rId8"/>
    <p:sldId id="325" r:id="rId9"/>
    <p:sldId id="327" r:id="rId10"/>
    <p:sldId id="328" r:id="rId11"/>
    <p:sldId id="318" r:id="rId12"/>
    <p:sldId id="336" r:id="rId13"/>
    <p:sldId id="338" r:id="rId14"/>
    <p:sldId id="339" r:id="rId15"/>
    <p:sldId id="329" r:id="rId16"/>
    <p:sldId id="331" r:id="rId17"/>
    <p:sldId id="335" r:id="rId18"/>
    <p:sldId id="332" r:id="rId19"/>
    <p:sldId id="333" r:id="rId20"/>
    <p:sldId id="334" r:id="rId21"/>
    <p:sldId id="319" r:id="rId22"/>
    <p:sldId id="317" r:id="rId23"/>
    <p:sldId id="262" r:id="rId24"/>
    <p:sldId id="31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نمط متوسط 4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794" autoAdjust="0"/>
    <p:restoredTop sz="94660"/>
  </p:normalViewPr>
  <p:slideViewPr>
    <p:cSldViewPr snapToGrid="0">
      <p:cViewPr varScale="1">
        <p:scale>
          <a:sx n="72" d="100"/>
          <a:sy n="72" d="100"/>
        </p:scale>
        <p:origin x="12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fr-FR"/>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49057A3-1C8E-4326-A8D5-3D03DBF4BE4C}" type="datetimeFigureOut">
              <a:rPr lang="fr-FR" smtClean="0"/>
              <a:t>14/07/2016</a:t>
            </a:fld>
            <a:endParaRPr lang="fr-FR"/>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r-FR"/>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fr-FR"/>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88AC7C8-73CE-4EC6-B131-6CF29B332B81}" type="slidenum">
              <a:rPr lang="fr-FR" smtClean="0"/>
              <a:t>‹N°›</a:t>
            </a:fld>
            <a:endParaRPr lang="fr-FR"/>
          </a:p>
        </p:txBody>
      </p:sp>
    </p:spTree>
    <p:extLst>
      <p:ext uri="{BB962C8B-B14F-4D97-AF65-F5344CB8AC3E}">
        <p14:creationId xmlns:p14="http://schemas.microsoft.com/office/powerpoint/2010/main" val="17508101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80C591C-7C96-43F5-8003-E6F6A57B992E}" type="datetimeFigureOut">
              <a:rPr lang="fr-FR" smtClean="0"/>
              <a:t>14/07/2016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164626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80C591C-7C96-43F5-8003-E6F6A57B992E}" type="datetimeFigureOut">
              <a:rPr lang="fr-FR" smtClean="0"/>
              <a:t>14/07/2016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4643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80C591C-7C96-43F5-8003-E6F6A57B992E}" type="datetimeFigureOut">
              <a:rPr lang="fr-FR" smtClean="0"/>
              <a:t>14/07/2016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340390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80C591C-7C96-43F5-8003-E6F6A57B992E}" type="datetimeFigureOut">
              <a:rPr lang="fr-FR" smtClean="0"/>
              <a:t>14/07/2016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206925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380C591C-7C96-43F5-8003-E6F6A57B992E}" type="datetimeFigureOut">
              <a:rPr lang="fr-FR" smtClean="0"/>
              <a:t>14/07/2016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280467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80C591C-7C96-43F5-8003-E6F6A57B992E}" type="datetimeFigureOut">
              <a:rPr lang="fr-FR" smtClean="0"/>
              <a:t>14/07/2016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198121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80C591C-7C96-43F5-8003-E6F6A57B992E}" type="datetimeFigureOut">
              <a:rPr lang="fr-FR" smtClean="0"/>
              <a:t>14/07/2016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409028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380C591C-7C96-43F5-8003-E6F6A57B992E}" type="datetimeFigureOut">
              <a:rPr lang="fr-FR" smtClean="0"/>
              <a:t>14/07/2016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46224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C591C-7C96-43F5-8003-E6F6A57B992E}" type="datetimeFigureOut">
              <a:rPr lang="fr-FR" smtClean="0"/>
              <a:t>14/07/2016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201912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380C591C-7C96-43F5-8003-E6F6A57B992E}" type="datetimeFigureOut">
              <a:rPr lang="fr-FR" smtClean="0"/>
              <a:t>14/07/2016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142136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380C591C-7C96-43F5-8003-E6F6A57B992E}" type="datetimeFigureOut">
              <a:rPr lang="fr-FR" smtClean="0"/>
              <a:t>14/07/2016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7F9EA2C-310F-4222-8790-1D15E1233FEE}" type="slidenum">
              <a:rPr lang="fr-FR" smtClean="0"/>
              <a:t>‹N°›</a:t>
            </a:fld>
            <a:endParaRPr lang="fr-FR"/>
          </a:p>
        </p:txBody>
      </p:sp>
    </p:spTree>
    <p:extLst>
      <p:ext uri="{BB962C8B-B14F-4D97-AF65-F5344CB8AC3E}">
        <p14:creationId xmlns:p14="http://schemas.microsoft.com/office/powerpoint/2010/main" val="416739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C591C-7C96-43F5-8003-E6F6A57B992E}" type="datetimeFigureOut">
              <a:rPr lang="fr-FR" smtClean="0"/>
              <a:t>14/07/2016</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9EA2C-310F-4222-8790-1D15E1233FEE}" type="slidenum">
              <a:rPr lang="fr-FR" smtClean="0"/>
              <a:t>‹N°›</a:t>
            </a:fld>
            <a:endParaRPr lang="fr-FR"/>
          </a:p>
        </p:txBody>
      </p:sp>
    </p:spTree>
    <p:extLst>
      <p:ext uri="{BB962C8B-B14F-4D97-AF65-F5344CB8AC3E}">
        <p14:creationId xmlns:p14="http://schemas.microsoft.com/office/powerpoint/2010/main" val="2151756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4.png"/><Relationship Id="rId9" Type="http://schemas.openxmlformats.org/officeDocument/2006/relationships/audio" Target="../media/audio4.wav"/></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4.wav"/><Relationship Id="rId1" Type="http://schemas.openxmlformats.org/officeDocument/2006/relationships/slideLayout" Target="../slideLayouts/slideLayout7.xml"/><Relationship Id="rId9" Type="http://schemas.openxmlformats.org/officeDocument/2006/relationships/audio" Target="../media/audio4.wav"/></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E:\عروض باور بوانت لعبد الله\خلفيات جديدة لباوربوانت\خلفيات ثابتة\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90" t="882" r="1117" b="48154"/>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295422" y="2492896"/>
            <a:ext cx="8309026" cy="2160240"/>
          </a:xfrm>
        </p:spPr>
        <p:txBody>
          <a:bodyPr anchor="ctr">
            <a:noAutofit/>
          </a:bodyPr>
          <a:lstStyle/>
          <a:p>
            <a:r>
              <a:rPr lang="ar-DZ" sz="7200" b="1" u="sng" dirty="0">
                <a:ln w="57150" cmpd="sng">
                  <a:solidFill>
                    <a:sysClr val="windowText" lastClr="000000">
                      <a:alpha val="55000"/>
                    </a:sysClr>
                  </a:solidFill>
                  <a:prstDash val="solid"/>
                </a:ln>
                <a:solidFill>
                  <a:srgbClr val="FFFF00"/>
                </a:solidFill>
                <a:effectLst>
                  <a:glow rad="228600">
                    <a:schemeClr val="accent2">
                      <a:satMod val="175000"/>
                      <a:alpha val="40000"/>
                    </a:schemeClr>
                  </a:glow>
                  <a:innerShdw blurRad="101600" dist="76200" dir="5400000">
                    <a:schemeClr val="accent1">
                      <a:satMod val="190000"/>
                      <a:tint val="100000"/>
                      <a:alpha val="74000"/>
                    </a:schemeClr>
                  </a:innerShdw>
                </a:effectLst>
                <a:cs typeface="Al-Hadith1" pitchFamily="2" charset="-78"/>
              </a:rPr>
              <a:t>بسم الله الرحمن الرحيم</a:t>
            </a:r>
          </a:p>
        </p:txBody>
      </p:sp>
    </p:spTree>
    <p:extLst>
      <p:ext uri="{BB962C8B-B14F-4D97-AF65-F5344CB8AC3E}">
        <p14:creationId xmlns:p14="http://schemas.microsoft.com/office/powerpoint/2010/main" val="18260940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تفتيش من الكمبيوتر المحمول\كل ما يهم التفتيش\عروض باور بوانت لعبد الله\صور مساعدة في البحوث\صور جديدة لباور بوانت\shof_9b86a1f01a2a3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Étiquette 2"/>
          <p:cNvSpPr/>
          <p:nvPr/>
        </p:nvSpPr>
        <p:spPr>
          <a:xfrm>
            <a:off x="1485933" y="228395"/>
            <a:ext cx="6172133" cy="1534143"/>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dirty="0">
                <a:solidFill>
                  <a:srgbClr val="C00000"/>
                </a:solidFill>
                <a:cs typeface="Al-Hadith1" pitchFamily="2" charset="-78"/>
              </a:rPr>
              <a:t>الوضعية المشكلة </a:t>
            </a:r>
            <a:r>
              <a:rPr lang="ar-DZ" sz="4000" dirty="0" err="1">
                <a:solidFill>
                  <a:srgbClr val="C00000"/>
                </a:solidFill>
                <a:cs typeface="Al-Hadith1" pitchFamily="2" charset="-78"/>
              </a:rPr>
              <a:t>الانطلاقية</a:t>
            </a:r>
            <a:r>
              <a:rPr lang="ar-DZ" sz="4000" dirty="0">
                <a:solidFill>
                  <a:srgbClr val="C00000"/>
                </a:solidFill>
                <a:cs typeface="Al-Hadith1" pitchFamily="2" charset="-78"/>
              </a:rPr>
              <a:t> "الوضعية الأم"</a:t>
            </a:r>
            <a:endParaRPr lang="fr-FR" sz="4000" dirty="0">
              <a:solidFill>
                <a:srgbClr val="C00000"/>
              </a:solidFill>
              <a:cs typeface="Al-Hadith1" pitchFamily="2" charset="-78"/>
            </a:endParaRPr>
          </a:p>
        </p:txBody>
      </p:sp>
      <p:sp>
        <p:nvSpPr>
          <p:cNvPr id="5" name="Rectangle à coins arrondis 5"/>
          <p:cNvSpPr/>
          <p:nvPr/>
        </p:nvSpPr>
        <p:spPr>
          <a:xfrm>
            <a:off x="287523" y="1990932"/>
            <a:ext cx="8568952" cy="4356859"/>
          </a:xfrm>
          <a:prstGeom prst="roundRect">
            <a:avLst/>
          </a:prstGeom>
          <a:solidFill>
            <a:srgbClr val="CCFFCC"/>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r>
              <a:rPr lang="ar-DZ" sz="3200" b="1" dirty="0">
                <a:solidFill>
                  <a:schemeClr val="tx1"/>
                </a:solidFill>
              </a:rPr>
              <a:t>      أين يوجد هؤلاء التلاميذ؟ كيف عرفت ذلك؟ ما الذي يذكرك بالمدرسة؟ ما الذي يقوم به التلاميذ في القسم؟ ما هو عدد التلاميذ؟ اقرأ بصوت مرتفع الأعداد التي تستطيع رؤيتها؟ أين تجلس زينب؟ ماذا تفعل زينب؟ على ماذا يكتب مصطفى؟ وماذا يفعل كل من أمين ومريم؟ كم من رسم تراه قرب النافذة؟ أذكر لونين من الألوان الموجودة في الرسم. ماذا تمثل الصور الموجودة على هذا الرسم؟ حدّد موضع جلوس مصطفى في القسم</a:t>
            </a:r>
            <a:endParaRPr lang="ar-DZ" sz="7200" b="1" dirty="0">
              <a:solidFill>
                <a:schemeClr val="tx1"/>
              </a:solidFill>
              <a:cs typeface="+mj-cs"/>
            </a:endParaRPr>
          </a:p>
        </p:txBody>
      </p:sp>
    </p:spTree>
    <p:extLst>
      <p:ext uri="{BB962C8B-B14F-4D97-AF65-F5344CB8AC3E}">
        <p14:creationId xmlns:p14="http://schemas.microsoft.com/office/powerpoint/2010/main" val="2446447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2)">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عروض باور بوانت لعبد الله\خلفيات جديدة لباوربوانت\خلفيات ثابتة\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Étiquette 29"/>
          <p:cNvSpPr/>
          <p:nvPr/>
        </p:nvSpPr>
        <p:spPr>
          <a:xfrm>
            <a:off x="1010915" y="268152"/>
            <a:ext cx="7142922" cy="1534143"/>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dirty="0">
                <a:solidFill>
                  <a:srgbClr val="C00000"/>
                </a:solidFill>
                <a:cs typeface="Al-Hadith1" pitchFamily="2" charset="-78"/>
              </a:rPr>
              <a:t>الوضعيات التعلمية البسيطة لإرساء الموارد</a:t>
            </a:r>
            <a:endParaRPr lang="fr-FR" sz="4000" dirty="0">
              <a:solidFill>
                <a:srgbClr val="C00000"/>
              </a:solidFill>
              <a:cs typeface="Al-Hadith1" pitchFamily="2" charset="-78"/>
            </a:endParaRPr>
          </a:p>
        </p:txBody>
      </p:sp>
      <p:sp>
        <p:nvSpPr>
          <p:cNvPr id="2" name="Rectangle à coins arrondis 1"/>
          <p:cNvSpPr/>
          <p:nvPr/>
        </p:nvSpPr>
        <p:spPr>
          <a:xfrm>
            <a:off x="225287" y="1961322"/>
            <a:ext cx="8600661" cy="4678017"/>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just" rtl="1"/>
            <a:r>
              <a:rPr lang="ar-DZ" sz="2400" b="1" dirty="0"/>
              <a:t>      </a:t>
            </a:r>
            <a:r>
              <a:rPr lang="ar-DZ" sz="3600" b="1" dirty="0"/>
              <a:t>اختيار وضعيات حية ودالة انطلاقا من واقع المتعلم، تعتمد على الملموس باستعمال </a:t>
            </a:r>
            <a:r>
              <a:rPr lang="ar-DZ" sz="3600" b="1" dirty="0" err="1"/>
              <a:t>القريصات</a:t>
            </a:r>
            <a:r>
              <a:rPr lang="ar-DZ" sz="3600" b="1" dirty="0"/>
              <a:t> </a:t>
            </a:r>
            <a:r>
              <a:rPr lang="ar-DZ" sz="3600" b="1" dirty="0" err="1"/>
              <a:t>والخشيبات</a:t>
            </a:r>
            <a:r>
              <a:rPr lang="ar-DZ" sz="3600" b="1" dirty="0"/>
              <a:t> والعجين والوسائل المادية، أو المحسوس وشبه المحسوس باستغلال كتاب التلميذ وبطاقات ... والطرائق النشطة (تقنية المسرح...).</a:t>
            </a:r>
          </a:p>
          <a:p>
            <a:pPr algn="just" rtl="1"/>
            <a:endParaRPr lang="ar-DZ" sz="2800" b="1" dirty="0"/>
          </a:p>
          <a:p>
            <a:pPr algn="just" rtl="1"/>
            <a:endParaRPr lang="fr-FR" sz="2400" b="1" dirty="0"/>
          </a:p>
        </p:txBody>
      </p:sp>
    </p:spTree>
    <p:extLst>
      <p:ext uri="{BB962C8B-B14F-4D97-AF65-F5344CB8AC3E}">
        <p14:creationId xmlns:p14="http://schemas.microsoft.com/office/powerpoint/2010/main" val="2171965521"/>
      </p:ext>
    </p:extLst>
  </p:cSld>
  <p:clrMapOvr>
    <a:masterClrMapping/>
  </p:clrMapOvr>
  <mc:AlternateContent xmlns:mc="http://schemas.openxmlformats.org/markup-compatibility/2006" xmlns:p14="http://schemas.microsoft.com/office/powerpoint/2010/main">
    <mc:Choice Requires="p14">
      <p:transition spd="slow" p14:dur="4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عروض باور بوانت لعبد الله\خلفيات جديدة لباوربوانت\خلفيات ثابتة\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Étiquette 29"/>
          <p:cNvSpPr/>
          <p:nvPr/>
        </p:nvSpPr>
        <p:spPr>
          <a:xfrm>
            <a:off x="1010915" y="268152"/>
            <a:ext cx="7142922" cy="1534143"/>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dirty="0">
                <a:solidFill>
                  <a:srgbClr val="C00000"/>
                </a:solidFill>
                <a:cs typeface="Al-Hadith1" pitchFamily="2" charset="-78"/>
              </a:rPr>
              <a:t> نموذج لوضعيات تعلمية بسيطة لإرساء الموارد</a:t>
            </a:r>
            <a:endParaRPr lang="fr-FR" sz="4000" dirty="0">
              <a:solidFill>
                <a:srgbClr val="C00000"/>
              </a:solidFill>
              <a:cs typeface="Al-Hadith1" pitchFamily="2" charset="-78"/>
            </a:endParaRPr>
          </a:p>
        </p:txBody>
      </p:sp>
      <p:sp>
        <p:nvSpPr>
          <p:cNvPr id="2" name="Rectangle à coins arrondis 1"/>
          <p:cNvSpPr/>
          <p:nvPr/>
        </p:nvSpPr>
        <p:spPr>
          <a:xfrm>
            <a:off x="225287" y="1961323"/>
            <a:ext cx="8600661" cy="88789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just" rtl="1"/>
            <a:r>
              <a:rPr lang="ar-DZ" sz="2400" b="1" dirty="0"/>
              <a:t>   بعد تعيين عناصر المشهد يمكن طرح الأسئلة التالية:</a:t>
            </a:r>
          </a:p>
          <a:p>
            <a:pPr algn="just" rtl="1"/>
            <a:r>
              <a:rPr lang="ar-DZ" sz="2400" b="1" dirty="0"/>
              <a:t>- أين توجد الكرة ؟    - أين يوجد الكلب؟         حدد موقع عمر.   </a:t>
            </a:r>
            <a:endParaRPr lang="ar-DZ" sz="2800" b="1" dirty="0"/>
          </a:p>
          <a:p>
            <a:pPr algn="just" rtl="1"/>
            <a:endParaRPr lang="ar-DZ" sz="2800" b="1" dirty="0"/>
          </a:p>
          <a:p>
            <a:pPr algn="just" rtl="1"/>
            <a:endParaRPr lang="fr-FR" sz="2400" b="1" dirty="0"/>
          </a:p>
        </p:txBody>
      </p:sp>
      <p:pic>
        <p:nvPicPr>
          <p:cNvPr id="3" name="Image 2"/>
          <p:cNvPicPr>
            <a:picLocks noChangeAspect="1"/>
          </p:cNvPicPr>
          <p:nvPr/>
        </p:nvPicPr>
        <p:blipFill>
          <a:blip r:embed="rId3"/>
          <a:stretch>
            <a:fillRect/>
          </a:stretch>
        </p:blipFill>
        <p:spPr>
          <a:xfrm>
            <a:off x="384313" y="2849218"/>
            <a:ext cx="8229600" cy="3856382"/>
          </a:xfrm>
          <a:prstGeom prst="rect">
            <a:avLst/>
          </a:prstGeom>
        </p:spPr>
      </p:pic>
    </p:spTree>
    <p:extLst>
      <p:ext uri="{BB962C8B-B14F-4D97-AF65-F5344CB8AC3E}">
        <p14:creationId xmlns:p14="http://schemas.microsoft.com/office/powerpoint/2010/main" val="1320567495"/>
      </p:ext>
    </p:extLst>
  </p:cSld>
  <p:clrMapOvr>
    <a:masterClrMapping/>
  </p:clrMapOvr>
  <mc:AlternateContent xmlns:mc="http://schemas.openxmlformats.org/markup-compatibility/2006" xmlns:p14="http://schemas.microsoft.com/office/powerpoint/2010/main">
    <mc:Choice Requires="p14">
      <p:transition spd="slow" p14:dur="4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عروض باور بوانت لعبد الله\خلفيات جديدة لباوربوانت\خلفيات ثابتة\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Étiquette 29"/>
          <p:cNvSpPr/>
          <p:nvPr/>
        </p:nvSpPr>
        <p:spPr>
          <a:xfrm>
            <a:off x="1010915" y="268152"/>
            <a:ext cx="7142922" cy="1534143"/>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dirty="0">
                <a:solidFill>
                  <a:srgbClr val="C00000"/>
                </a:solidFill>
                <a:cs typeface="Al-Hadith1" pitchFamily="2" charset="-78"/>
              </a:rPr>
              <a:t> نموذج لوضعيات تعلمية بسيطة لإرساء الموارد</a:t>
            </a:r>
            <a:endParaRPr lang="fr-FR" sz="4000" dirty="0">
              <a:solidFill>
                <a:srgbClr val="C00000"/>
              </a:solidFill>
              <a:cs typeface="Al-Hadith1" pitchFamily="2" charset="-78"/>
            </a:endParaRPr>
          </a:p>
        </p:txBody>
      </p:sp>
      <p:pic>
        <p:nvPicPr>
          <p:cNvPr id="4" name="Image 3"/>
          <p:cNvPicPr>
            <a:picLocks noChangeAspect="1"/>
          </p:cNvPicPr>
          <p:nvPr/>
        </p:nvPicPr>
        <p:blipFill>
          <a:blip r:embed="rId3"/>
          <a:stretch>
            <a:fillRect/>
          </a:stretch>
        </p:blipFill>
        <p:spPr>
          <a:xfrm>
            <a:off x="238539" y="2070448"/>
            <a:ext cx="8653670" cy="4568892"/>
          </a:xfrm>
          <a:prstGeom prst="rect">
            <a:avLst/>
          </a:prstGeom>
        </p:spPr>
      </p:pic>
    </p:spTree>
    <p:extLst>
      <p:ext uri="{BB962C8B-B14F-4D97-AF65-F5344CB8AC3E}">
        <p14:creationId xmlns:p14="http://schemas.microsoft.com/office/powerpoint/2010/main" val="3506893852"/>
      </p:ext>
    </p:extLst>
  </p:cSld>
  <p:clrMapOvr>
    <a:masterClrMapping/>
  </p:clrMapOvr>
  <mc:AlternateContent xmlns:mc="http://schemas.openxmlformats.org/markup-compatibility/2006" xmlns:p14="http://schemas.microsoft.com/office/powerpoint/2010/main">
    <mc:Choice Requires="p14">
      <p:transition spd="slow" p14:dur="4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عروض باور بوانت لعبد الله\خلفيات جديدة لباوربوانت\خلفيات ثابتة\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Étiquette 29"/>
          <p:cNvSpPr/>
          <p:nvPr/>
        </p:nvSpPr>
        <p:spPr>
          <a:xfrm>
            <a:off x="1010915" y="268152"/>
            <a:ext cx="7142922" cy="1534143"/>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dirty="0">
                <a:solidFill>
                  <a:srgbClr val="C00000"/>
                </a:solidFill>
                <a:cs typeface="Al-Hadith1" pitchFamily="2" charset="-78"/>
              </a:rPr>
              <a:t> نموذج لوضعيات تعلمية بسيطة لإرساء الموارد "العدد 1"</a:t>
            </a:r>
          </a:p>
        </p:txBody>
      </p:sp>
      <p:sp>
        <p:nvSpPr>
          <p:cNvPr id="2" name="Rectangle à coins arrondis 1"/>
          <p:cNvSpPr/>
          <p:nvPr/>
        </p:nvSpPr>
        <p:spPr>
          <a:xfrm>
            <a:off x="225287" y="1961322"/>
            <a:ext cx="8825948"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just" rtl="1"/>
            <a:r>
              <a:rPr lang="ar-DZ" sz="2400" b="1" dirty="0"/>
              <a:t>   إظهار الإبهام والطلب من المتعلمين فعل ذلك للتوصل إلى أننا أظهرنا أصبعا واحدا.</a:t>
            </a:r>
          </a:p>
          <a:p>
            <a:pPr algn="just" rtl="1"/>
            <a:r>
              <a:rPr lang="ar-DZ" sz="2400" b="1" dirty="0"/>
              <a:t>يمكن الطلب من المتعلمين كيفية أداء التشهد في الصلاة .</a:t>
            </a:r>
          </a:p>
          <a:p>
            <a:pPr algn="just" rtl="1"/>
            <a:r>
              <a:rPr lang="ar-DZ" sz="2400" b="1" dirty="0"/>
              <a:t>تنويع الوضعيات : ـ ارفعوا قلما أزرق واحدا...  ارفعوا أقلاما ملونة.</a:t>
            </a:r>
          </a:p>
          <a:p>
            <a:pPr algn="just" rtl="1"/>
            <a:r>
              <a:rPr lang="ar-DZ" sz="2400" b="1" dirty="0"/>
              <a:t>- الانتقال إلى الوضعيات شبه محسوسة باستعمال صور أو رسومات على السبورة ترسخ مفهوم العدد 1</a:t>
            </a:r>
            <a:r>
              <a:rPr lang="ar-DZ" sz="2800" b="1" dirty="0"/>
              <a:t> </a:t>
            </a:r>
          </a:p>
          <a:p>
            <a:pPr algn="just" rtl="1"/>
            <a:endParaRPr lang="fr-FR" sz="2400" b="1" dirty="0"/>
          </a:p>
        </p:txBody>
      </p:sp>
      <p:pic>
        <p:nvPicPr>
          <p:cNvPr id="4" name="Image 3"/>
          <p:cNvPicPr>
            <a:picLocks noChangeAspect="1"/>
          </p:cNvPicPr>
          <p:nvPr/>
        </p:nvPicPr>
        <p:blipFill>
          <a:blip r:embed="rId3"/>
          <a:stretch>
            <a:fillRect/>
          </a:stretch>
        </p:blipFill>
        <p:spPr>
          <a:xfrm>
            <a:off x="225287" y="4418959"/>
            <a:ext cx="5876190" cy="1504762"/>
          </a:xfrm>
          <a:prstGeom prst="rect">
            <a:avLst/>
          </a:prstGeom>
        </p:spPr>
      </p:pic>
      <p:sp>
        <p:nvSpPr>
          <p:cNvPr id="5" name="Rectangle à coins arrondis 4"/>
          <p:cNvSpPr/>
          <p:nvPr/>
        </p:nvSpPr>
        <p:spPr>
          <a:xfrm>
            <a:off x="6440557" y="4418959"/>
            <a:ext cx="2517913" cy="15047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a:solidFill>
                  <a:srgbClr val="002060"/>
                </a:solidFill>
              </a:rPr>
              <a:t>ألون المجموعة التي فيها شيء واحد</a:t>
            </a:r>
            <a:endParaRPr lang="fr-FR" sz="2400" b="1" dirty="0">
              <a:solidFill>
                <a:srgbClr val="002060"/>
              </a:solidFill>
            </a:endParaRPr>
          </a:p>
        </p:txBody>
      </p:sp>
    </p:spTree>
    <p:extLst>
      <p:ext uri="{BB962C8B-B14F-4D97-AF65-F5344CB8AC3E}">
        <p14:creationId xmlns:p14="http://schemas.microsoft.com/office/powerpoint/2010/main" val="4187409105"/>
      </p:ext>
    </p:extLst>
  </p:cSld>
  <p:clrMapOvr>
    <a:masterClrMapping/>
  </p:clrMapOvr>
  <mc:AlternateContent xmlns:mc="http://schemas.openxmlformats.org/markup-compatibility/2006" xmlns:p14="http://schemas.microsoft.com/office/powerpoint/2010/main">
    <mc:Choice Requires="p14">
      <p:transition spd="slow" p14:dur="4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عروض باور بوانت لعبد الله\خلفيات جديدة لباوربوانت\خلفيات ثابتة\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Étiquette 29"/>
          <p:cNvSpPr/>
          <p:nvPr/>
        </p:nvSpPr>
        <p:spPr>
          <a:xfrm>
            <a:off x="790379" y="2132721"/>
            <a:ext cx="7583994" cy="2592558"/>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800" dirty="0">
                <a:solidFill>
                  <a:srgbClr val="C00000"/>
                </a:solidFill>
                <a:cs typeface="Al-Hadith1" pitchFamily="2" charset="-78"/>
              </a:rPr>
              <a:t>نماذج لوضعيات تعلمية لتعلم الإدماج</a:t>
            </a:r>
            <a:endParaRPr lang="fr-FR" sz="4800" dirty="0">
              <a:solidFill>
                <a:srgbClr val="C00000"/>
              </a:solidFill>
              <a:cs typeface="Al-Hadith1" pitchFamily="2" charset="-78"/>
            </a:endParaRPr>
          </a:p>
        </p:txBody>
      </p:sp>
    </p:spTree>
    <p:extLst>
      <p:ext uri="{BB962C8B-B14F-4D97-AF65-F5344CB8AC3E}">
        <p14:creationId xmlns:p14="http://schemas.microsoft.com/office/powerpoint/2010/main" val="3569987028"/>
      </p:ext>
    </p:extLst>
  </p:cSld>
  <p:clrMapOvr>
    <a:masterClrMapping/>
  </p:clrMapOvr>
  <mc:AlternateContent xmlns:mc="http://schemas.openxmlformats.org/markup-compatibility/2006" xmlns:p14="http://schemas.microsoft.com/office/powerpoint/2010/main">
    <mc:Choice Requires="p14">
      <p:transition spd="slow" p14:dur="4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4F15C6-F564-4AF6-90FB-FDC94B8C5BBE}" type="datetime8">
              <a:rPr lang="ar-DZ" smtClean="0"/>
              <a:t>14 تموز، 16</a:t>
            </a:fld>
            <a:endParaRPr lang="fr-FR"/>
          </a:p>
        </p:txBody>
      </p:sp>
      <p:sp>
        <p:nvSpPr>
          <p:cNvPr id="3" name="Espace réservé du pied de page 2"/>
          <p:cNvSpPr>
            <a:spLocks noGrp="1"/>
          </p:cNvSpPr>
          <p:nvPr>
            <p:ph type="ftr" sz="quarter" idx="11"/>
          </p:nvPr>
        </p:nvSpPr>
        <p:spPr/>
        <p:txBody>
          <a:bodyPr/>
          <a:lstStyle/>
          <a:p>
            <a:r>
              <a:rPr lang="ar-DZ"/>
              <a:t>إعداد وتقديم المفتش: عبد الباري عبد الله</a:t>
            </a:r>
            <a:endParaRPr lang="fr-FR"/>
          </a:p>
        </p:txBody>
      </p:sp>
      <p:sp>
        <p:nvSpPr>
          <p:cNvPr id="4" name="Espace réservé du numéro de diapositive 3"/>
          <p:cNvSpPr>
            <a:spLocks noGrp="1"/>
          </p:cNvSpPr>
          <p:nvPr>
            <p:ph type="sldNum" sz="quarter" idx="12"/>
          </p:nvPr>
        </p:nvSpPr>
        <p:spPr/>
        <p:txBody>
          <a:bodyPr/>
          <a:lstStyle/>
          <a:p>
            <a:fld id="{DC6E716A-877F-47F3-9506-D2BFC6C3081F}" type="slidenum">
              <a:rPr lang="fr-FR" smtClean="0"/>
              <a:t>16</a:t>
            </a:fld>
            <a:endParaRPr lang="fr-FR"/>
          </a:p>
        </p:txBody>
      </p:sp>
      <p:pic>
        <p:nvPicPr>
          <p:cNvPr id="7" name="Picture 3" descr="K:\تفتيش من الكمبيوتر المحمول\كل ما يهم التفتيش\عروض باور بوانت لعبد الله\صور مساعدة في البحوث\صور جديدة لباور بوانت\shof_9b86a1f01a2a3f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Étiquette 7"/>
          <p:cNvSpPr/>
          <p:nvPr/>
        </p:nvSpPr>
        <p:spPr>
          <a:xfrm>
            <a:off x="119271" y="69372"/>
            <a:ext cx="8892208" cy="971673"/>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dirty="0">
                <a:solidFill>
                  <a:srgbClr val="C00000"/>
                </a:solidFill>
                <a:cs typeface="Al-Hadith1" pitchFamily="2" charset="-78"/>
              </a:rPr>
              <a:t>نموذج لوضعيات تعلم الإدماج الجزئي (الأعداد والحساب) </a:t>
            </a:r>
          </a:p>
        </p:txBody>
      </p:sp>
      <p:pic>
        <p:nvPicPr>
          <p:cNvPr id="5" name="Image 4"/>
          <p:cNvPicPr>
            <a:picLocks noChangeAspect="1"/>
          </p:cNvPicPr>
          <p:nvPr/>
        </p:nvPicPr>
        <p:blipFill>
          <a:blip r:embed="rId4"/>
          <a:stretch>
            <a:fillRect/>
          </a:stretch>
        </p:blipFill>
        <p:spPr>
          <a:xfrm>
            <a:off x="0" y="2744238"/>
            <a:ext cx="9144000" cy="4113762"/>
          </a:xfrm>
          <a:prstGeom prst="rect">
            <a:avLst/>
          </a:prstGeom>
        </p:spPr>
      </p:pic>
      <p:sp>
        <p:nvSpPr>
          <p:cNvPr id="9" name="Rectangle à coins arrondis 5"/>
          <p:cNvSpPr/>
          <p:nvPr/>
        </p:nvSpPr>
        <p:spPr>
          <a:xfrm>
            <a:off x="287524" y="1121597"/>
            <a:ext cx="8568952" cy="1622640"/>
          </a:xfrm>
          <a:prstGeom prst="roundRect">
            <a:avLst/>
          </a:prstGeom>
          <a:solidFill>
            <a:srgbClr val="CCFFCC"/>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2400" b="1" dirty="0">
                <a:solidFill>
                  <a:schemeClr val="tx1"/>
                </a:solidFill>
              </a:rPr>
              <a:t>أتأمل المشهد وأكتب الإجابة الصحيحة:</a:t>
            </a:r>
          </a:p>
          <a:p>
            <a:pPr algn="just" rtl="1"/>
            <a:r>
              <a:rPr lang="ar-DZ" sz="2400" b="1" dirty="0">
                <a:solidFill>
                  <a:schemeClr val="tx1"/>
                </a:solidFill>
              </a:rPr>
              <a:t>عدد الرجال:....                   عدد الزلاقات: .....     عدد البطات العائمة :..... </a:t>
            </a:r>
          </a:p>
          <a:p>
            <a:pPr algn="just" rtl="1"/>
            <a:r>
              <a:rPr lang="ar-DZ" sz="2400" b="1" dirty="0">
                <a:solidFill>
                  <a:schemeClr val="tx1"/>
                </a:solidFill>
              </a:rPr>
              <a:t>عدد السيارات: ......      أشطب على الطيارات الزائدة حيث يكون عدد الطيارات غير المشطبة 6.</a:t>
            </a:r>
          </a:p>
        </p:txBody>
      </p:sp>
    </p:spTree>
    <p:extLst>
      <p:ext uri="{BB962C8B-B14F-4D97-AF65-F5344CB8AC3E}">
        <p14:creationId xmlns:p14="http://schemas.microsoft.com/office/powerpoint/2010/main" val="269636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9"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4F15C6-F564-4AF6-90FB-FDC94B8C5BBE}" type="datetime8">
              <a:rPr lang="ar-DZ" smtClean="0"/>
              <a:t>14 تموز، 16</a:t>
            </a:fld>
            <a:endParaRPr lang="fr-FR"/>
          </a:p>
        </p:txBody>
      </p:sp>
      <p:sp>
        <p:nvSpPr>
          <p:cNvPr id="3" name="Espace réservé du pied de page 2"/>
          <p:cNvSpPr>
            <a:spLocks noGrp="1"/>
          </p:cNvSpPr>
          <p:nvPr>
            <p:ph type="ftr" sz="quarter" idx="11"/>
          </p:nvPr>
        </p:nvSpPr>
        <p:spPr/>
        <p:txBody>
          <a:bodyPr/>
          <a:lstStyle/>
          <a:p>
            <a:r>
              <a:rPr lang="ar-DZ"/>
              <a:t>إعداد وتقديم المفتش: عبد الباري عبد الله</a:t>
            </a:r>
            <a:endParaRPr lang="fr-FR"/>
          </a:p>
        </p:txBody>
      </p:sp>
      <p:sp>
        <p:nvSpPr>
          <p:cNvPr id="4" name="Espace réservé du numéro de diapositive 3"/>
          <p:cNvSpPr>
            <a:spLocks noGrp="1"/>
          </p:cNvSpPr>
          <p:nvPr>
            <p:ph type="sldNum" sz="quarter" idx="12"/>
          </p:nvPr>
        </p:nvSpPr>
        <p:spPr/>
        <p:txBody>
          <a:bodyPr/>
          <a:lstStyle/>
          <a:p>
            <a:fld id="{DC6E716A-877F-47F3-9506-D2BFC6C3081F}" type="slidenum">
              <a:rPr lang="fr-FR" smtClean="0"/>
              <a:t>17</a:t>
            </a:fld>
            <a:endParaRPr lang="fr-FR"/>
          </a:p>
        </p:txBody>
      </p:sp>
      <p:pic>
        <p:nvPicPr>
          <p:cNvPr id="7" name="Picture 3" descr="K:\تفتيش من الكمبيوتر المحمول\كل ما يهم التفتيش\عروض باور بوانت لعبد الله\صور مساعدة في البحوث\صور جديدة لباور بوانت\shof_9b86a1f01a2a3f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Étiquette 7"/>
          <p:cNvSpPr/>
          <p:nvPr/>
        </p:nvSpPr>
        <p:spPr>
          <a:xfrm>
            <a:off x="119271" y="69372"/>
            <a:ext cx="8892208" cy="971673"/>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dirty="0">
                <a:solidFill>
                  <a:srgbClr val="C00000"/>
                </a:solidFill>
                <a:cs typeface="Al-Hadith1" pitchFamily="2" charset="-78"/>
              </a:rPr>
              <a:t>نموذج لوضعيات تعلم الإدماج الجزئي (الأعداد والحساب) </a:t>
            </a:r>
          </a:p>
        </p:txBody>
      </p:sp>
      <p:pic>
        <p:nvPicPr>
          <p:cNvPr id="3075"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78" y="2253904"/>
            <a:ext cx="8494644" cy="428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Étiquette 11"/>
          <p:cNvSpPr/>
          <p:nvPr/>
        </p:nvSpPr>
        <p:spPr>
          <a:xfrm>
            <a:off x="1049131" y="1208728"/>
            <a:ext cx="7931426" cy="789110"/>
          </a:xfrm>
          <a:prstGeom prst="plaque">
            <a:avLst>
              <a:gd name="adj" fmla="val 3493"/>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3200" b="1" dirty="0">
                <a:solidFill>
                  <a:schemeClr val="tx1"/>
                </a:solidFill>
              </a:rPr>
              <a:t>ألاحظ الصورة ثم أحط      الجواب الصحيح</a:t>
            </a:r>
          </a:p>
        </p:txBody>
      </p:sp>
      <p:pic>
        <p:nvPicPr>
          <p:cNvPr id="3076" name="Imag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391" y="1297111"/>
            <a:ext cx="536718" cy="56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951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hammer.wav"/>
          </p:stSnd>
        </p:sndAc>
      </p:transition>
    </mc:Choice>
    <mc:Fallback xmlns="">
      <p:transition spd="slow">
        <p:fade/>
        <p:sndAc>
          <p:stSnd>
            <p:snd r:embed="rId6"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wheel(4)">
                                      <p:cBhvr>
                                        <p:cTn id="21"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4F15C6-F564-4AF6-90FB-FDC94B8C5BBE}" type="datetime8">
              <a:rPr lang="ar-DZ" smtClean="0"/>
              <a:t>14 تموز، 16</a:t>
            </a:fld>
            <a:endParaRPr lang="fr-FR"/>
          </a:p>
        </p:txBody>
      </p:sp>
      <p:sp>
        <p:nvSpPr>
          <p:cNvPr id="3" name="Espace réservé du pied de page 2"/>
          <p:cNvSpPr>
            <a:spLocks noGrp="1"/>
          </p:cNvSpPr>
          <p:nvPr>
            <p:ph type="ftr" sz="quarter" idx="11"/>
          </p:nvPr>
        </p:nvSpPr>
        <p:spPr/>
        <p:txBody>
          <a:bodyPr/>
          <a:lstStyle/>
          <a:p>
            <a:r>
              <a:rPr lang="ar-DZ"/>
              <a:t>إعداد وتقديم المفتش: عبد الباري عبد الله</a:t>
            </a:r>
            <a:endParaRPr lang="fr-FR"/>
          </a:p>
        </p:txBody>
      </p:sp>
      <p:sp>
        <p:nvSpPr>
          <p:cNvPr id="4" name="Espace réservé du numéro de diapositive 3"/>
          <p:cNvSpPr>
            <a:spLocks noGrp="1"/>
          </p:cNvSpPr>
          <p:nvPr>
            <p:ph type="sldNum" sz="quarter" idx="12"/>
          </p:nvPr>
        </p:nvSpPr>
        <p:spPr/>
        <p:txBody>
          <a:bodyPr/>
          <a:lstStyle/>
          <a:p>
            <a:fld id="{DC6E716A-877F-47F3-9506-D2BFC6C3081F}" type="slidenum">
              <a:rPr lang="fr-FR" smtClean="0"/>
              <a:t>18</a:t>
            </a:fld>
            <a:endParaRPr lang="fr-FR"/>
          </a:p>
        </p:txBody>
      </p:sp>
      <p:pic>
        <p:nvPicPr>
          <p:cNvPr id="7" name="Picture 3" descr="K:\تفتيش من الكمبيوتر المحمول\كل ما يهم التفتيش\عروض باور بوانت لعبد الله\صور مساعدة في البحوث\صور جديدة لباور بوانت\shof_9b86a1f01a2a3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3"/>
          <a:srcRect t="2667"/>
          <a:stretch/>
        </p:blipFill>
        <p:spPr>
          <a:xfrm>
            <a:off x="0" y="2478157"/>
            <a:ext cx="9144000" cy="4060756"/>
          </a:xfrm>
          <a:prstGeom prst="rect">
            <a:avLst/>
          </a:prstGeom>
        </p:spPr>
      </p:pic>
      <p:sp>
        <p:nvSpPr>
          <p:cNvPr id="9" name="Rectangle à coins arrondis 5"/>
          <p:cNvSpPr/>
          <p:nvPr/>
        </p:nvSpPr>
        <p:spPr>
          <a:xfrm>
            <a:off x="287524" y="1121596"/>
            <a:ext cx="8568952" cy="1220035"/>
          </a:xfrm>
          <a:prstGeom prst="roundRect">
            <a:avLst/>
          </a:prstGeom>
          <a:solidFill>
            <a:srgbClr val="CCFFCC"/>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r>
              <a:rPr lang="ar-DZ" sz="2400" b="1" dirty="0">
                <a:solidFill>
                  <a:schemeClr val="tx1"/>
                </a:solidFill>
              </a:rPr>
              <a:t>حدد من يوجد فوق المقعد – ماذا يوجد تحت المقعد – حدد موقع الكرة – حدد موقع القطة  – ارسم هوائي مقعر فوق المنزل –ارسم زهرة تحت النافذة بجانب الباب.</a:t>
            </a:r>
            <a:endParaRPr lang="fr-FR" sz="2400" b="1" dirty="0">
              <a:solidFill>
                <a:schemeClr val="tx1"/>
              </a:solidFill>
            </a:endParaRPr>
          </a:p>
          <a:p>
            <a:pPr algn="just" rtl="1"/>
            <a:r>
              <a:rPr lang="ar-DZ" sz="2400" b="1" dirty="0">
                <a:solidFill>
                  <a:schemeClr val="tx1"/>
                </a:solidFill>
              </a:rPr>
              <a:t>  السند : مشهد لأطفال يلعبون في الحي. </a:t>
            </a:r>
            <a:r>
              <a:rPr lang="ar-DZ" dirty="0"/>
              <a:t>.</a:t>
            </a:r>
            <a:endParaRPr lang="fr-FR" dirty="0"/>
          </a:p>
        </p:txBody>
      </p:sp>
      <p:sp>
        <p:nvSpPr>
          <p:cNvPr id="10" name="Étiquette 9"/>
          <p:cNvSpPr/>
          <p:nvPr/>
        </p:nvSpPr>
        <p:spPr>
          <a:xfrm>
            <a:off x="119271" y="69372"/>
            <a:ext cx="8892208" cy="971673"/>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1"/>
            <a:r>
              <a:rPr lang="ar-DZ" sz="3200" dirty="0">
                <a:solidFill>
                  <a:srgbClr val="C00000"/>
                </a:solidFill>
                <a:cs typeface="Al-Hadith1" pitchFamily="2" charset="-78"/>
              </a:rPr>
              <a:t>نموذج لوضعيات تعلم الإدماج الجزئي (الفضاء والهندسة) </a:t>
            </a:r>
          </a:p>
        </p:txBody>
      </p:sp>
    </p:spTree>
    <p:extLst>
      <p:ext uri="{BB962C8B-B14F-4D97-AF65-F5344CB8AC3E}">
        <p14:creationId xmlns:p14="http://schemas.microsoft.com/office/powerpoint/2010/main" val="1813865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عروض باور بوانت لعبد الله\خلفيات جديدة لباوربوانت\خلفيات ثابتة\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Étiquette 29"/>
          <p:cNvSpPr/>
          <p:nvPr/>
        </p:nvSpPr>
        <p:spPr>
          <a:xfrm>
            <a:off x="790379" y="2132721"/>
            <a:ext cx="7583994" cy="2592558"/>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800" dirty="0">
                <a:solidFill>
                  <a:srgbClr val="C00000"/>
                </a:solidFill>
                <a:cs typeface="Al-Hadith1" pitchFamily="2" charset="-78"/>
              </a:rPr>
              <a:t>حل الوضعية </a:t>
            </a:r>
            <a:r>
              <a:rPr lang="ar-DZ" sz="4800" dirty="0" err="1">
                <a:solidFill>
                  <a:srgbClr val="C00000"/>
                </a:solidFill>
                <a:cs typeface="Al-Hadith1" pitchFamily="2" charset="-78"/>
              </a:rPr>
              <a:t>الانطلاقية</a:t>
            </a:r>
            <a:endParaRPr lang="fr-FR" sz="4800" dirty="0">
              <a:solidFill>
                <a:srgbClr val="C00000"/>
              </a:solidFill>
              <a:cs typeface="Al-Hadith1" pitchFamily="2" charset="-78"/>
            </a:endParaRPr>
          </a:p>
        </p:txBody>
      </p:sp>
    </p:spTree>
    <p:extLst>
      <p:ext uri="{BB962C8B-B14F-4D97-AF65-F5344CB8AC3E}">
        <p14:creationId xmlns:p14="http://schemas.microsoft.com/office/powerpoint/2010/main" val="2578684478"/>
      </p:ext>
    </p:extLst>
  </p:cSld>
  <p:clrMapOvr>
    <a:masterClrMapping/>
  </p:clrMapOvr>
  <mc:AlternateContent xmlns:mc="http://schemas.openxmlformats.org/markup-compatibility/2006" xmlns:p14="http://schemas.microsoft.com/office/powerpoint/2010/main">
    <mc:Choice Requires="p14">
      <p:transition spd="slow" p14:dur="4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2">
              <a:lumMod val="40000"/>
              <a:lumOff val="60000"/>
            </a:schemeClr>
          </a:solidFill>
        </p:spPr>
      </p:pic>
      <p:sp>
        <p:nvSpPr>
          <p:cNvPr id="3" name="مستطيل مستدير الزوايا 2"/>
          <p:cNvSpPr/>
          <p:nvPr/>
        </p:nvSpPr>
        <p:spPr>
          <a:xfrm>
            <a:off x="1308295" y="130689"/>
            <a:ext cx="6091311" cy="9803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solidFill>
                  <a:schemeClr val="tx1"/>
                </a:solidFill>
                <a:cs typeface="+mj-cs"/>
              </a:rPr>
              <a:t>الجمهورية الجزائرية الديمقراطية الشعبية </a:t>
            </a:r>
          </a:p>
          <a:p>
            <a:pPr algn="ctr" rtl="1"/>
            <a:r>
              <a:rPr lang="ar-DZ" sz="3200" b="1" dirty="0">
                <a:solidFill>
                  <a:schemeClr val="tx1"/>
                </a:solidFill>
                <a:cs typeface="+mj-cs"/>
              </a:rPr>
              <a:t>وزارة التربية الوطنية</a:t>
            </a:r>
            <a:endParaRPr lang="fr-FR" sz="3200" b="1" dirty="0">
              <a:solidFill>
                <a:schemeClr val="tx1"/>
              </a:solidFill>
              <a:cs typeface="+mj-cs"/>
            </a:endParaRPr>
          </a:p>
        </p:txBody>
      </p:sp>
      <p:sp>
        <p:nvSpPr>
          <p:cNvPr id="4" name="مستطيل مستدير الزوايا 3"/>
          <p:cNvSpPr/>
          <p:nvPr/>
        </p:nvSpPr>
        <p:spPr>
          <a:xfrm>
            <a:off x="4670475" y="1448966"/>
            <a:ext cx="4037426" cy="12801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dirty="0">
              <a:solidFill>
                <a:schemeClr val="tx1"/>
              </a:solidFill>
              <a:cs typeface="SKR HEAD1" pitchFamily="2" charset="-78"/>
            </a:endParaRPr>
          </a:p>
        </p:txBody>
      </p:sp>
      <p:sp>
        <p:nvSpPr>
          <p:cNvPr id="5" name="مستطيل مستدير الزوايا 4"/>
          <p:cNvSpPr/>
          <p:nvPr/>
        </p:nvSpPr>
        <p:spPr>
          <a:xfrm>
            <a:off x="1010427" y="2281658"/>
            <a:ext cx="7123145" cy="1772529"/>
          </a:xfrm>
          <a:prstGeom prst="roundRect">
            <a:avLst/>
          </a:prstGeom>
          <a:solidFill>
            <a:srgbClr val="FFED05"/>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rgbClr val="FF0000"/>
                </a:solidFill>
              </a:rPr>
              <a:t>تسيير مقطع تعلمي في مادتي الرياضيات والتربية العلمية</a:t>
            </a:r>
          </a:p>
          <a:p>
            <a:pPr algn="ctr" rtl="1"/>
            <a:r>
              <a:rPr lang="ar-DZ" sz="3600" b="1" dirty="0">
                <a:solidFill>
                  <a:schemeClr val="accent5">
                    <a:lumMod val="75000"/>
                  </a:schemeClr>
                </a:solidFill>
              </a:rPr>
              <a:t>- السنة الثانية ابتدائي -</a:t>
            </a:r>
            <a:endParaRPr lang="fr-FR" sz="3600" b="1" dirty="0">
              <a:solidFill>
                <a:schemeClr val="accent5">
                  <a:lumMod val="75000"/>
                </a:schemeClr>
              </a:solidFill>
            </a:endParaRPr>
          </a:p>
        </p:txBody>
      </p:sp>
      <p:sp>
        <p:nvSpPr>
          <p:cNvPr id="6" name="شكل بيضاوي 5"/>
          <p:cNvSpPr/>
          <p:nvPr/>
        </p:nvSpPr>
        <p:spPr>
          <a:xfrm>
            <a:off x="4886282" y="4185837"/>
            <a:ext cx="3605811" cy="1512000"/>
          </a:xfrm>
          <a:prstGeom prst="ellipse">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dirty="0">
                <a:solidFill>
                  <a:srgbClr val="FF0000"/>
                </a:solidFill>
                <a:cs typeface="SKR HEAD1" pitchFamily="2" charset="-78"/>
              </a:rPr>
              <a:t>إعداد أعضاء </a:t>
            </a:r>
          </a:p>
          <a:p>
            <a:pPr algn="ctr" rtl="1"/>
            <a:r>
              <a:rPr lang="ar-DZ" sz="3200" dirty="0">
                <a:solidFill>
                  <a:srgbClr val="FF0000"/>
                </a:solidFill>
                <a:cs typeface="SKR HEAD1" pitchFamily="2" charset="-78"/>
              </a:rPr>
              <a:t>الورشة الثانية</a:t>
            </a:r>
            <a:endParaRPr lang="fr-FR" sz="3200" dirty="0">
              <a:solidFill>
                <a:schemeClr val="tx1"/>
              </a:solidFill>
              <a:cs typeface="SKR HEAD1" pitchFamily="2" charset="-78"/>
            </a:endParaRPr>
          </a:p>
        </p:txBody>
      </p:sp>
      <p:sp>
        <p:nvSpPr>
          <p:cNvPr id="7" name="Rectangle à coins arrondis 6"/>
          <p:cNvSpPr/>
          <p:nvPr/>
        </p:nvSpPr>
        <p:spPr>
          <a:xfrm>
            <a:off x="4002159" y="1206448"/>
            <a:ext cx="4705742" cy="9222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2800" b="1" dirty="0">
                <a:solidFill>
                  <a:schemeClr val="tx1"/>
                </a:solidFill>
                <a:cs typeface="+mj-cs"/>
              </a:rPr>
              <a:t>ملتقى وطني حول الجيل الثاني للمناهج</a:t>
            </a:r>
          </a:p>
          <a:p>
            <a:pPr algn="just" rtl="1"/>
            <a:r>
              <a:rPr lang="ar-DZ" sz="2800" b="1" dirty="0">
                <a:solidFill>
                  <a:schemeClr val="tx1"/>
                </a:solidFill>
                <a:cs typeface="+mj-cs"/>
              </a:rPr>
              <a:t>الجزائر العاصمة – </a:t>
            </a:r>
            <a:r>
              <a:rPr lang="ar-DZ" sz="2800" b="1" dirty="0" err="1">
                <a:solidFill>
                  <a:schemeClr val="tx1"/>
                </a:solidFill>
                <a:cs typeface="+mj-cs"/>
              </a:rPr>
              <a:t>جويلية</a:t>
            </a:r>
            <a:r>
              <a:rPr lang="ar-DZ" sz="2800" b="1" dirty="0">
                <a:solidFill>
                  <a:schemeClr val="tx1"/>
                </a:solidFill>
                <a:cs typeface="+mj-cs"/>
              </a:rPr>
              <a:t> 2016</a:t>
            </a:r>
            <a:endParaRPr lang="fr-FR" sz="2800" b="1" dirty="0">
              <a:solidFill>
                <a:schemeClr val="tx1"/>
              </a:solidFill>
              <a:cs typeface="+mj-cs"/>
            </a:endParaRPr>
          </a:p>
        </p:txBody>
      </p:sp>
      <p:sp>
        <p:nvSpPr>
          <p:cNvPr id="8" name="شكل بيضاوي 5"/>
          <p:cNvSpPr/>
          <p:nvPr/>
        </p:nvSpPr>
        <p:spPr>
          <a:xfrm>
            <a:off x="691255" y="4207147"/>
            <a:ext cx="3974734" cy="1611988"/>
          </a:xfrm>
          <a:prstGeom prst="ellipse">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u="sng" dirty="0">
                <a:solidFill>
                  <a:srgbClr val="FF0000"/>
                </a:solidFill>
                <a:cs typeface="+mj-cs"/>
              </a:rPr>
              <a:t>بإشراف المفتشتين</a:t>
            </a:r>
            <a:r>
              <a:rPr lang="ar-DZ" sz="2800" b="1" dirty="0">
                <a:solidFill>
                  <a:srgbClr val="FF0000"/>
                </a:solidFill>
                <a:cs typeface="+mj-cs"/>
              </a:rPr>
              <a:t>: </a:t>
            </a:r>
          </a:p>
          <a:p>
            <a:pPr algn="ctr" rtl="1"/>
            <a:r>
              <a:rPr lang="ar-DZ" sz="2800" b="1" dirty="0" err="1">
                <a:solidFill>
                  <a:srgbClr val="FF0000"/>
                </a:solidFill>
                <a:cs typeface="+mj-cs"/>
              </a:rPr>
              <a:t>قابوش</a:t>
            </a:r>
            <a:r>
              <a:rPr lang="ar-DZ" sz="2800" b="1" dirty="0">
                <a:solidFill>
                  <a:srgbClr val="FF0000"/>
                </a:solidFill>
                <a:cs typeface="+mj-cs"/>
              </a:rPr>
              <a:t> سهيلة</a:t>
            </a:r>
          </a:p>
          <a:p>
            <a:pPr algn="ctr" rtl="1"/>
            <a:r>
              <a:rPr lang="ar-DZ" sz="2800" b="1" dirty="0" err="1">
                <a:solidFill>
                  <a:srgbClr val="FF0000"/>
                </a:solidFill>
                <a:cs typeface="+mj-cs"/>
              </a:rPr>
              <a:t>ميسراوي</a:t>
            </a:r>
            <a:r>
              <a:rPr lang="ar-DZ" sz="2800" b="1" dirty="0">
                <a:solidFill>
                  <a:srgbClr val="FF0000"/>
                </a:solidFill>
                <a:cs typeface="+mj-cs"/>
              </a:rPr>
              <a:t> فتيحة</a:t>
            </a:r>
          </a:p>
        </p:txBody>
      </p:sp>
      <p:sp>
        <p:nvSpPr>
          <p:cNvPr id="9" name="شكل بيضاوي 5"/>
          <p:cNvSpPr/>
          <p:nvPr/>
        </p:nvSpPr>
        <p:spPr>
          <a:xfrm>
            <a:off x="3083376" y="5589695"/>
            <a:ext cx="3605811" cy="1191825"/>
          </a:xfrm>
          <a:prstGeom prst="ellipse">
            <a:avLst/>
          </a:prstGeom>
          <a:solidFill>
            <a:schemeClr val="accent1">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dirty="0">
                <a:solidFill>
                  <a:srgbClr val="FF0000"/>
                </a:solidFill>
                <a:cs typeface="SKR HEAD1" pitchFamily="2" charset="-78"/>
              </a:rPr>
              <a:t>تقديم المفتش</a:t>
            </a:r>
          </a:p>
          <a:p>
            <a:pPr algn="ctr" rtl="1"/>
            <a:r>
              <a:rPr lang="ar-DZ" sz="3200" dirty="0" err="1">
                <a:solidFill>
                  <a:srgbClr val="FF0000"/>
                </a:solidFill>
                <a:cs typeface="SKR HEAD1" pitchFamily="2" charset="-78"/>
              </a:rPr>
              <a:t>الهاشي</a:t>
            </a:r>
            <a:r>
              <a:rPr lang="ar-DZ" sz="3200" dirty="0">
                <a:solidFill>
                  <a:srgbClr val="FF0000"/>
                </a:solidFill>
                <a:cs typeface="SKR HEAD1" pitchFamily="2" charset="-78"/>
              </a:rPr>
              <a:t> </a:t>
            </a:r>
            <a:r>
              <a:rPr lang="ar-DZ" sz="3200" dirty="0" err="1">
                <a:solidFill>
                  <a:srgbClr val="FF0000"/>
                </a:solidFill>
                <a:cs typeface="SKR HEAD1" pitchFamily="2" charset="-78"/>
              </a:rPr>
              <a:t>بيازيد</a:t>
            </a:r>
            <a:endParaRPr lang="fr-FR" sz="3200" dirty="0">
              <a:solidFill>
                <a:schemeClr val="tx1"/>
              </a:solidFill>
              <a:cs typeface="SKR HEAD1" pitchFamily="2" charset="-78"/>
            </a:endParaRPr>
          </a:p>
        </p:txBody>
      </p:sp>
    </p:spTree>
    <p:extLst>
      <p:ext uri="{BB962C8B-B14F-4D97-AF65-F5344CB8AC3E}">
        <p14:creationId xmlns:p14="http://schemas.microsoft.com/office/powerpoint/2010/main" val="845104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4" name="applause.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عروض باور بوانت لعبد الله\خلفيات جديدة لباوربوانت\خلفيات ثابتة\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Étiquette 29"/>
          <p:cNvSpPr/>
          <p:nvPr/>
        </p:nvSpPr>
        <p:spPr>
          <a:xfrm>
            <a:off x="790379" y="2132721"/>
            <a:ext cx="7583994" cy="2592558"/>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800" dirty="0">
                <a:solidFill>
                  <a:srgbClr val="C00000"/>
                </a:solidFill>
                <a:cs typeface="Al-Hadith1" pitchFamily="2" charset="-78"/>
              </a:rPr>
              <a:t>وضعية </a:t>
            </a:r>
            <a:r>
              <a:rPr lang="ar-DZ" sz="4800" dirty="0" err="1">
                <a:solidFill>
                  <a:srgbClr val="C00000"/>
                </a:solidFill>
                <a:cs typeface="Al-Hadith1" pitchFamily="2" charset="-78"/>
              </a:rPr>
              <a:t>إدماجية</a:t>
            </a:r>
            <a:r>
              <a:rPr lang="ar-DZ" sz="4800" dirty="0">
                <a:solidFill>
                  <a:srgbClr val="C00000"/>
                </a:solidFill>
                <a:cs typeface="Al-Hadith1" pitchFamily="2" charset="-78"/>
              </a:rPr>
              <a:t> تقويمية</a:t>
            </a:r>
            <a:endParaRPr lang="fr-FR" sz="4800" dirty="0">
              <a:solidFill>
                <a:srgbClr val="C00000"/>
              </a:solidFill>
              <a:cs typeface="Al-Hadith1" pitchFamily="2" charset="-78"/>
            </a:endParaRPr>
          </a:p>
        </p:txBody>
      </p:sp>
    </p:spTree>
    <p:extLst>
      <p:ext uri="{BB962C8B-B14F-4D97-AF65-F5344CB8AC3E}">
        <p14:creationId xmlns:p14="http://schemas.microsoft.com/office/powerpoint/2010/main" val="626254578"/>
      </p:ext>
    </p:extLst>
  </p:cSld>
  <p:clrMapOvr>
    <a:masterClrMapping/>
  </p:clrMapOvr>
  <mc:AlternateContent xmlns:mc="http://schemas.openxmlformats.org/markup-compatibility/2006" xmlns:p14="http://schemas.microsoft.com/office/powerpoint/2010/main">
    <mc:Choice Requires="p14">
      <p:transition spd="slow" p14:dur="4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عروض باور بوانت لعبد الله\خلفيات جديدة لباوربوانت\خلفيات ثابتة\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3"/>
          <a:stretch>
            <a:fillRect/>
          </a:stretch>
        </p:blipFill>
        <p:spPr>
          <a:xfrm>
            <a:off x="0" y="1"/>
            <a:ext cx="9144000" cy="6838044"/>
          </a:xfrm>
          <a:prstGeom prst="rect">
            <a:avLst/>
          </a:prstGeom>
        </p:spPr>
      </p:pic>
      <p:pic>
        <p:nvPicPr>
          <p:cNvPr id="3" name="Imag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64696" y="738624"/>
            <a:ext cx="755374" cy="639602"/>
          </a:xfrm>
          <a:prstGeom prst="rect">
            <a:avLst/>
          </a:prstGeom>
        </p:spPr>
      </p:pic>
      <p:pic>
        <p:nvPicPr>
          <p:cNvPr id="17" name="Imag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381461" y="443578"/>
            <a:ext cx="629328" cy="510579"/>
          </a:xfrm>
          <a:prstGeom prst="rect">
            <a:avLst/>
          </a:prstGeom>
        </p:spPr>
      </p:pic>
    </p:spTree>
    <p:extLst>
      <p:ext uri="{BB962C8B-B14F-4D97-AF65-F5344CB8AC3E}">
        <p14:creationId xmlns:p14="http://schemas.microsoft.com/office/powerpoint/2010/main" val="2042526317"/>
      </p:ext>
    </p:extLst>
  </p:cSld>
  <p:clrMapOvr>
    <a:masterClrMapping/>
  </p:clrMapOvr>
  <mc:AlternateContent xmlns:mc="http://schemas.openxmlformats.org/markup-compatibility/2006" xmlns:p14="http://schemas.microsoft.com/office/powerpoint/2010/main">
    <mc:Choice Requires="p14">
      <p:transition spd="slow" p14:dur="4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8)">
                                      <p:cBhvr>
                                        <p:cTn id="7" dur="2000"/>
                                        <p:tgtEl>
                                          <p:spTgt spid="15"/>
                                        </p:tgtEl>
                                      </p:cBhvr>
                                    </p:animEffect>
                                  </p:childTnLst>
                                </p:cTn>
                              </p:par>
                              <p:par>
                                <p:cTn id="8" presetID="21"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8)">
                                      <p:cBhvr>
                                        <p:cTn id="10" dur="2000"/>
                                        <p:tgtEl>
                                          <p:spTgt spid="3"/>
                                        </p:tgtEl>
                                      </p:cBhvr>
                                    </p:animEffect>
                                  </p:childTnLst>
                                </p:cTn>
                              </p:par>
                              <p:par>
                                <p:cTn id="11" presetID="21"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8)">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4F15C6-F564-4AF6-90FB-FDC94B8C5BBE}" type="datetime8">
              <a:rPr lang="ar-DZ" smtClean="0"/>
              <a:t>14 تموز، 16</a:t>
            </a:fld>
            <a:endParaRPr lang="fr-FR"/>
          </a:p>
        </p:txBody>
      </p:sp>
      <p:sp>
        <p:nvSpPr>
          <p:cNvPr id="3" name="Espace réservé du pied de page 2"/>
          <p:cNvSpPr>
            <a:spLocks noGrp="1"/>
          </p:cNvSpPr>
          <p:nvPr>
            <p:ph type="ftr" sz="quarter" idx="11"/>
          </p:nvPr>
        </p:nvSpPr>
        <p:spPr/>
        <p:txBody>
          <a:bodyPr/>
          <a:lstStyle/>
          <a:p>
            <a:r>
              <a:rPr lang="ar-DZ"/>
              <a:t>إعداد وتقديم المفتش: عبد الباري عبد الله</a:t>
            </a:r>
            <a:endParaRPr lang="fr-FR"/>
          </a:p>
        </p:txBody>
      </p:sp>
      <p:sp>
        <p:nvSpPr>
          <p:cNvPr id="4" name="Espace réservé du numéro de diapositive 3"/>
          <p:cNvSpPr>
            <a:spLocks noGrp="1"/>
          </p:cNvSpPr>
          <p:nvPr>
            <p:ph type="sldNum" sz="quarter" idx="12"/>
          </p:nvPr>
        </p:nvSpPr>
        <p:spPr/>
        <p:txBody>
          <a:bodyPr/>
          <a:lstStyle/>
          <a:p>
            <a:fld id="{DC6E716A-877F-47F3-9506-D2BFC6C3081F}" type="slidenum">
              <a:rPr lang="fr-FR" smtClean="0"/>
              <a:t>22</a:t>
            </a:fld>
            <a:endParaRPr lang="fr-FR"/>
          </a:p>
        </p:txBody>
      </p:sp>
      <p:pic>
        <p:nvPicPr>
          <p:cNvPr id="7" name="Picture 3" descr="K:\تفتيش من الكمبيوتر المحمول\كل ما يهم التفتيش\عروض باور بوانت لعبد الله\صور مساعدة في البحوث\صور جديدة لباور بوانت\shof_9b86a1f01a2a3f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Étiquette 7"/>
          <p:cNvSpPr/>
          <p:nvPr/>
        </p:nvSpPr>
        <p:spPr>
          <a:xfrm>
            <a:off x="119271" y="69372"/>
            <a:ext cx="8892208" cy="971673"/>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dirty="0">
                <a:solidFill>
                  <a:srgbClr val="C00000"/>
                </a:solidFill>
                <a:cs typeface="Al-Hadith1" pitchFamily="2" charset="-78"/>
              </a:rPr>
              <a:t>وضعية </a:t>
            </a:r>
            <a:r>
              <a:rPr lang="ar-DZ" sz="3200" dirty="0" err="1">
                <a:solidFill>
                  <a:srgbClr val="C00000"/>
                </a:solidFill>
                <a:cs typeface="Al-Hadith1" pitchFamily="2" charset="-78"/>
              </a:rPr>
              <a:t>إدماجية</a:t>
            </a:r>
            <a:r>
              <a:rPr lang="ar-DZ" sz="3200" dirty="0">
                <a:solidFill>
                  <a:srgbClr val="C00000"/>
                </a:solidFill>
                <a:cs typeface="Al-Hadith1" pitchFamily="2" charset="-78"/>
              </a:rPr>
              <a:t> تقويمية</a:t>
            </a:r>
          </a:p>
        </p:txBody>
      </p:sp>
      <p:sp>
        <p:nvSpPr>
          <p:cNvPr id="9" name="Rectangle à coins arrondis 5"/>
          <p:cNvSpPr/>
          <p:nvPr/>
        </p:nvSpPr>
        <p:spPr>
          <a:xfrm>
            <a:off x="287524" y="1201107"/>
            <a:ext cx="8568952" cy="5385221"/>
          </a:xfrm>
          <a:prstGeom prst="roundRect">
            <a:avLst/>
          </a:prstGeom>
          <a:solidFill>
            <a:srgbClr val="CCFFCC"/>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r>
              <a:rPr lang="ar-DZ" sz="2800" b="1" dirty="0">
                <a:solidFill>
                  <a:schemeClr val="tx1"/>
                </a:solidFill>
              </a:rPr>
              <a:t>ذهبت إحدى العائلات في نزهة إلى الغابة، لاحظ المشهد.</a:t>
            </a:r>
          </a:p>
          <a:p>
            <a:pPr marL="342900" indent="-342900" algn="just" rtl="1">
              <a:buFontTx/>
              <a:buChar char="-"/>
            </a:pPr>
            <a:r>
              <a:rPr lang="ar-DZ" sz="2800" b="1" dirty="0">
                <a:solidFill>
                  <a:schemeClr val="tx1"/>
                </a:solidFill>
              </a:rPr>
              <a:t>ما هو عدد أفراد العائلة؟ </a:t>
            </a:r>
          </a:p>
          <a:p>
            <a:pPr marL="342900" indent="-342900" algn="just" rtl="1">
              <a:buFontTx/>
              <a:buChar char="-"/>
            </a:pPr>
            <a:r>
              <a:rPr lang="ar-DZ" sz="2800" b="1" dirty="0">
                <a:solidFill>
                  <a:schemeClr val="tx1"/>
                </a:solidFill>
              </a:rPr>
              <a:t>أيهما أكبر عددا الذكور أو الإناث؟</a:t>
            </a:r>
          </a:p>
          <a:p>
            <a:pPr marL="342900" indent="-342900" algn="just" rtl="1">
              <a:buFontTx/>
              <a:buChar char="-"/>
            </a:pPr>
            <a:r>
              <a:rPr lang="ar-DZ" sz="2800" b="1" dirty="0">
                <a:solidFill>
                  <a:schemeClr val="tx1"/>
                </a:solidFill>
              </a:rPr>
              <a:t>رتب الحيوانات الموجودة في المشهد حسب العدد من الأكبر إلى الأصغر.</a:t>
            </a:r>
          </a:p>
          <a:p>
            <a:pPr marL="342900" indent="-342900" algn="just" rtl="1">
              <a:buFontTx/>
              <a:buChar char="-"/>
            </a:pPr>
            <a:r>
              <a:rPr lang="ar-DZ" sz="2800" b="1" dirty="0">
                <a:solidFill>
                  <a:schemeClr val="tx1"/>
                </a:solidFill>
              </a:rPr>
              <a:t>لون المناطق على الكلب مستعملا نفس اللون لنفس العدد.</a:t>
            </a:r>
          </a:p>
          <a:p>
            <a:pPr marL="342900" indent="-342900" algn="just" rtl="1">
              <a:buFontTx/>
              <a:buChar char="-"/>
            </a:pPr>
            <a:r>
              <a:rPr lang="ar-DZ" sz="2800" b="1" dirty="0">
                <a:solidFill>
                  <a:schemeClr val="tx1"/>
                </a:solidFill>
              </a:rPr>
              <a:t>من يوجد تحت الشجرة؟</a:t>
            </a:r>
          </a:p>
          <a:p>
            <a:pPr marL="342900" indent="-342900" algn="just" rtl="1">
              <a:buFontTx/>
              <a:buChar char="-"/>
            </a:pPr>
            <a:r>
              <a:rPr lang="ar-DZ" sz="2800" b="1" dirty="0">
                <a:solidFill>
                  <a:schemeClr val="tx1"/>
                </a:solidFill>
              </a:rPr>
              <a:t>أين توجد أطباق الطعام؟</a:t>
            </a:r>
          </a:p>
          <a:p>
            <a:pPr marL="342900" indent="-342900" algn="just" rtl="1">
              <a:buFontTx/>
              <a:buChar char="-"/>
            </a:pPr>
            <a:r>
              <a:rPr lang="ar-DZ" sz="2800" b="1" dirty="0">
                <a:solidFill>
                  <a:schemeClr val="tx1"/>
                </a:solidFill>
              </a:rPr>
              <a:t>ماذا يوجد بين العصير والسمك؟</a:t>
            </a:r>
          </a:p>
          <a:p>
            <a:pPr marL="342900" indent="-342900" algn="just" rtl="1">
              <a:buFontTx/>
              <a:buChar char="-"/>
            </a:pPr>
            <a:r>
              <a:rPr lang="ar-DZ" sz="2800" b="1" dirty="0">
                <a:solidFill>
                  <a:schemeClr val="tx1"/>
                </a:solidFill>
              </a:rPr>
              <a:t>أين توجد الأم؟</a:t>
            </a:r>
          </a:p>
          <a:p>
            <a:pPr marL="342900" indent="-342900" algn="just" rtl="1">
              <a:buFontTx/>
              <a:buChar char="-"/>
            </a:pPr>
            <a:r>
              <a:rPr lang="ar-DZ" sz="2800" b="1" dirty="0">
                <a:solidFill>
                  <a:schemeClr val="tx1"/>
                </a:solidFill>
              </a:rPr>
              <a:t>هل توجد الأغنام أمام الأم؟ </a:t>
            </a:r>
          </a:p>
          <a:p>
            <a:pPr marL="342900" indent="-342900" algn="just" rtl="1">
              <a:buFontTx/>
              <a:buChar char="-"/>
            </a:pPr>
            <a:endParaRPr lang="ar-DZ" sz="2400" b="1" dirty="0">
              <a:solidFill>
                <a:schemeClr val="tx1"/>
              </a:solidFill>
            </a:endParaRPr>
          </a:p>
          <a:p>
            <a:pPr algn="just" rtl="1"/>
            <a:endParaRPr lang="fr-FR" dirty="0"/>
          </a:p>
        </p:txBody>
      </p:sp>
    </p:spTree>
    <p:extLst>
      <p:ext uri="{BB962C8B-B14F-4D97-AF65-F5344CB8AC3E}">
        <p14:creationId xmlns:p14="http://schemas.microsoft.com/office/powerpoint/2010/main" val="692299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9"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4F15C6-F564-4AF6-90FB-FDC94B8C5BBE}" type="datetime8">
              <a:rPr lang="ar-DZ" smtClean="0"/>
              <a:t>14 تموز، 16</a:t>
            </a:fld>
            <a:endParaRPr lang="fr-FR"/>
          </a:p>
        </p:txBody>
      </p:sp>
      <p:sp>
        <p:nvSpPr>
          <p:cNvPr id="3" name="Espace réservé du pied de page 2"/>
          <p:cNvSpPr>
            <a:spLocks noGrp="1"/>
          </p:cNvSpPr>
          <p:nvPr>
            <p:ph type="ftr" sz="quarter" idx="11"/>
          </p:nvPr>
        </p:nvSpPr>
        <p:spPr/>
        <p:txBody>
          <a:bodyPr/>
          <a:lstStyle/>
          <a:p>
            <a:r>
              <a:rPr lang="ar-DZ"/>
              <a:t>إعداد وتقديم المفتش: عبد الباري عبد الله</a:t>
            </a:r>
            <a:endParaRPr lang="fr-FR"/>
          </a:p>
        </p:txBody>
      </p:sp>
      <p:sp>
        <p:nvSpPr>
          <p:cNvPr id="4" name="Espace réservé du numéro de diapositive 3"/>
          <p:cNvSpPr>
            <a:spLocks noGrp="1"/>
          </p:cNvSpPr>
          <p:nvPr>
            <p:ph type="sldNum" sz="quarter" idx="12"/>
          </p:nvPr>
        </p:nvSpPr>
        <p:spPr/>
        <p:txBody>
          <a:bodyPr/>
          <a:lstStyle/>
          <a:p>
            <a:fld id="{DC6E716A-877F-47F3-9506-D2BFC6C3081F}" type="slidenum">
              <a:rPr lang="fr-FR" smtClean="0"/>
              <a:t>23</a:t>
            </a:fld>
            <a:endParaRPr lang="fr-FR"/>
          </a:p>
        </p:txBody>
      </p:sp>
      <p:pic>
        <p:nvPicPr>
          <p:cNvPr id="7" name="Picture 3" descr="K:\تفتيش من الكمبيوتر المحمول\كل ما يهم التفتيش\عروض باور بوانت لعبد الله\صور مساعدة في البحوث\صور جديدة لباور بوانت\shof_9b86a1f01a2a3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Étiquette 7"/>
          <p:cNvSpPr/>
          <p:nvPr/>
        </p:nvSpPr>
        <p:spPr>
          <a:xfrm>
            <a:off x="2054087" y="2429052"/>
            <a:ext cx="5035826" cy="1999897"/>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5400" dirty="0">
                <a:solidFill>
                  <a:srgbClr val="C00000"/>
                </a:solidFill>
                <a:cs typeface="Al-Hadith1" pitchFamily="2" charset="-78"/>
              </a:rPr>
              <a:t>الدعم والمعالجة</a:t>
            </a:r>
            <a:endParaRPr lang="ar-DZ" sz="5400" dirty="0">
              <a:solidFill>
                <a:srgbClr val="C00000"/>
              </a:solidFill>
              <a:latin typeface="Bernard MT Condensed" panose="02050806060905020404" pitchFamily="18" charset="0"/>
              <a:cs typeface="Al-Hadith1" pitchFamily="2" charset="-78"/>
            </a:endParaRPr>
          </a:p>
        </p:txBody>
      </p:sp>
    </p:spTree>
    <p:extLst>
      <p:ext uri="{BB962C8B-B14F-4D97-AF65-F5344CB8AC3E}">
        <p14:creationId xmlns:p14="http://schemas.microsoft.com/office/powerpoint/2010/main" val="440437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70056" cy="32806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7" y="3280614"/>
            <a:ext cx="4573943" cy="357301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0057" y="4370"/>
            <a:ext cx="4573943" cy="3280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عروض باور بوانت لعبد الله\خلفيات جديدة لباوربوانت\1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84984"/>
            <a:ext cx="4573943" cy="35730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p:cNvCxnSpPr/>
          <p:nvPr/>
        </p:nvCxnSpPr>
        <p:spPr>
          <a:xfrm>
            <a:off x="4570057" y="1700808"/>
            <a:ext cx="0" cy="158417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Double vague 1"/>
          <p:cNvSpPr/>
          <p:nvPr/>
        </p:nvSpPr>
        <p:spPr>
          <a:xfrm>
            <a:off x="1434910" y="2492895"/>
            <a:ext cx="6280817" cy="3556213"/>
          </a:xfrm>
          <a:prstGeom prst="doubleWave">
            <a:avLst/>
          </a:prstGeom>
          <a:solidFill>
            <a:srgbClr val="FFFF0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dirty="0"/>
          </a:p>
        </p:txBody>
      </p:sp>
      <p:sp>
        <p:nvSpPr>
          <p:cNvPr id="3" name="Rectangle 2"/>
          <p:cNvSpPr/>
          <p:nvPr/>
        </p:nvSpPr>
        <p:spPr>
          <a:xfrm>
            <a:off x="1434910" y="3284984"/>
            <a:ext cx="6280817"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DZ"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شكرا على المشاركة والإثراء</a:t>
            </a:r>
            <a:endParaRPr lang="fr-FR"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7" name="Picture 3" descr="C:\Users\p\Desktop\index.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14" y1="4412" x2="23853" y2="3676"/>
                        <a14:foregroundMark x1="65138" y1="12500" x2="76147" y2="18382"/>
                        <a14:foregroundMark x1="33028" y1="8088" x2="28440" y2="8824"/>
                        <a14:foregroundMark x1="36697" y1="10294" x2="43119" y2="9559"/>
                        <a14:foregroundMark x1="47706" y1="14706" x2="51376" y2="12500"/>
                        <a14:foregroundMark x1="80734" y1="17647" x2="86239" y2="16176"/>
                        <a14:foregroundMark x1="56881" y1="73529" x2="64220" y2="90441"/>
                        <a14:foregroundMark x1="65138" y1="93382" x2="65138" y2="98529"/>
                        <a14:foregroundMark x1="34862" y1="82353" x2="34862" y2="86765"/>
                        <a14:foregroundMark x1="39450" y1="88971" x2="33028" y2="92647"/>
                        <a14:foregroundMark x1="13761" y1="79412" x2="12844" y2="83824"/>
                        <a14:foregroundMark x1="15596" y1="93382" x2="8257" y2="90441"/>
                      </a14:backgroundRemoval>
                    </a14:imgEffect>
                  </a14:imgLayer>
                </a14:imgProps>
              </a:ext>
              <a:ext uri="{28A0092B-C50C-407E-A947-70E740481C1C}">
                <a14:useLocalDpi xmlns:a14="http://schemas.microsoft.com/office/drawing/2010/main" val="0"/>
              </a:ext>
            </a:extLst>
          </a:blip>
          <a:srcRect/>
          <a:stretch>
            <a:fillRect/>
          </a:stretch>
        </p:blipFill>
        <p:spPr bwMode="auto">
          <a:xfrm>
            <a:off x="3561944" y="467560"/>
            <a:ext cx="2016224" cy="179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2262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2000" fill="hold"/>
                                        <p:tgtEl>
                                          <p:spTgt spid="6147"/>
                                        </p:tgtEl>
                                        <p:attrNameLst>
                                          <p:attrName>ppt_x</p:attrName>
                                        </p:attrNameLst>
                                      </p:cBhvr>
                                      <p:tavLst>
                                        <p:tav tm="0">
                                          <p:val>
                                            <p:strVal val="#ppt_x"/>
                                          </p:val>
                                        </p:tav>
                                        <p:tav tm="100000">
                                          <p:val>
                                            <p:strVal val="#ppt_x"/>
                                          </p:val>
                                        </p:tav>
                                      </p:tavLst>
                                    </p:anim>
                                    <p:anim calcmode="lin" valueType="num">
                                      <p:cBhvr additive="base">
                                        <p:cTn id="12" dur="2000" fill="hold"/>
                                        <p:tgtEl>
                                          <p:spTgt spid="61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ppt_x"/>
                                          </p:val>
                                        </p:tav>
                                        <p:tav tm="100000">
                                          <p:val>
                                            <p:strVal val="#ppt_x"/>
                                          </p:val>
                                        </p:tav>
                                      </p:tavLst>
                                    </p:anim>
                                    <p:anim calcmode="lin" valueType="num">
                                      <p:cBhvr additive="base">
                                        <p:cTn id="16" dur="20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ppt_x"/>
                                          </p:val>
                                        </p:tav>
                                        <p:tav tm="100000">
                                          <p:val>
                                            <p:strVal val="#ppt_x"/>
                                          </p:val>
                                        </p:tav>
                                      </p:tavLst>
                                    </p:anim>
                                    <p:anim calcmode="lin" valueType="num">
                                      <p:cBhvr additive="base">
                                        <p:cTn id="20"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مستدير الزوايا 2"/>
          <p:cNvSpPr/>
          <p:nvPr/>
        </p:nvSpPr>
        <p:spPr>
          <a:xfrm>
            <a:off x="942535" y="2574387"/>
            <a:ext cx="7188591" cy="2208627"/>
          </a:xfrm>
          <a:prstGeom prst="roundRect">
            <a:avLst/>
          </a:prstGeom>
          <a:solidFill>
            <a:schemeClr val="accent4">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8800" dirty="0">
                <a:ln w="28575">
                  <a:solidFill>
                    <a:schemeClr val="tx1"/>
                  </a:solidFill>
                </a:ln>
                <a:solidFill>
                  <a:srgbClr val="C00000"/>
                </a:solidFill>
                <a:cs typeface="Al-Hadith1" pitchFamily="2" charset="-78"/>
              </a:rPr>
              <a:t>محاور المداخلة</a:t>
            </a:r>
            <a:endParaRPr lang="fr-FR" sz="8800" dirty="0">
              <a:ln w="28575">
                <a:solidFill>
                  <a:schemeClr val="tx1"/>
                </a:solidFill>
              </a:ln>
              <a:solidFill>
                <a:srgbClr val="C00000"/>
              </a:solidFill>
              <a:cs typeface="Al-Hadith1" pitchFamily="2" charset="-78"/>
            </a:endParaRPr>
          </a:p>
        </p:txBody>
      </p:sp>
      <p:pic>
        <p:nvPicPr>
          <p:cNvPr id="4" name="Picture 2" descr="E:\عروض باور بوانت لعبد الله\خلفيات جديدة لباوربوانت\خلفيات ثابتة\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52" y="0"/>
            <a:ext cx="912324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gner un rectangle avec un coin diagonal 26"/>
          <p:cNvSpPr/>
          <p:nvPr/>
        </p:nvSpPr>
        <p:spPr>
          <a:xfrm>
            <a:off x="125899" y="3008080"/>
            <a:ext cx="6204485" cy="1005232"/>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نماذج لوضعيات تعلمية لتعلم الإدماج (الجزئي والكلي) </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6" name="Rogner un rectangle avec un coin diagonal 9"/>
          <p:cNvSpPr/>
          <p:nvPr/>
        </p:nvSpPr>
        <p:spPr>
          <a:xfrm>
            <a:off x="8165905" y="200255"/>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1</a:t>
            </a:r>
            <a:endParaRPr lang="fr-FR" sz="4000" b="1" dirty="0">
              <a:solidFill>
                <a:srgbClr val="FF0000"/>
              </a:solidFill>
              <a:effectLst>
                <a:outerShdw blurRad="38100" dist="38100" dir="2700000" algn="tl">
                  <a:srgbClr val="000000">
                    <a:alpha val="43137"/>
                  </a:srgbClr>
                </a:outerShdw>
              </a:effectLst>
            </a:endParaRPr>
          </a:p>
        </p:txBody>
      </p:sp>
      <p:sp>
        <p:nvSpPr>
          <p:cNvPr id="7" name="Rogner un rectangle avec un coin diagonal 15"/>
          <p:cNvSpPr/>
          <p:nvPr/>
        </p:nvSpPr>
        <p:spPr>
          <a:xfrm>
            <a:off x="125899" y="2416470"/>
            <a:ext cx="6623667" cy="540000"/>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نموذج لوضعيات تعلمية بسيطة لإرساء الموارد</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8" name="Rogner un rectangle avec un coin diagonal 10"/>
          <p:cNvSpPr/>
          <p:nvPr/>
        </p:nvSpPr>
        <p:spPr>
          <a:xfrm>
            <a:off x="7726846" y="877748"/>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2</a:t>
            </a:r>
            <a:endParaRPr lang="fr-FR" sz="4000" b="1" dirty="0">
              <a:solidFill>
                <a:srgbClr val="FF0000"/>
              </a:solidFill>
              <a:effectLst>
                <a:outerShdw blurRad="38100" dist="38100" dir="2700000" algn="tl">
                  <a:srgbClr val="000000">
                    <a:alpha val="43137"/>
                  </a:srgbClr>
                </a:outerShdw>
              </a:effectLst>
            </a:endParaRPr>
          </a:p>
        </p:txBody>
      </p:sp>
      <p:sp>
        <p:nvSpPr>
          <p:cNvPr id="9" name="Rogner un rectangle avec un coin diagonal 6"/>
          <p:cNvSpPr/>
          <p:nvPr/>
        </p:nvSpPr>
        <p:spPr>
          <a:xfrm>
            <a:off x="125899" y="1728224"/>
            <a:ext cx="7125838" cy="540000"/>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الوضعية المشكلة </a:t>
            </a:r>
            <a:r>
              <a:rPr lang="ar-DZ" sz="3200" b="1" dirty="0" err="1">
                <a:solidFill>
                  <a:srgbClr val="C00000"/>
                </a:solidFill>
                <a:effectLst>
                  <a:outerShdw blurRad="38100" dist="38100" dir="2700000" algn="tl">
                    <a:srgbClr val="000000">
                      <a:alpha val="43137"/>
                    </a:srgbClr>
                  </a:outerShdw>
                </a:effectLst>
                <a:cs typeface="SKR HEAD1" pitchFamily="2" charset="-78"/>
              </a:rPr>
              <a:t>الانطلاقية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10" name="Rogner un rectangle avec un coin diagonal 11"/>
          <p:cNvSpPr/>
          <p:nvPr/>
        </p:nvSpPr>
        <p:spPr>
          <a:xfrm>
            <a:off x="7262113" y="1574813"/>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3</a:t>
            </a:r>
            <a:endParaRPr lang="fr-FR" sz="4000" b="1" dirty="0">
              <a:solidFill>
                <a:srgbClr val="FF0000"/>
              </a:solidFill>
              <a:effectLst>
                <a:outerShdw blurRad="38100" dist="38100" dir="2700000" algn="tl">
                  <a:srgbClr val="000000">
                    <a:alpha val="43137"/>
                  </a:srgbClr>
                </a:outerShdw>
              </a:effectLst>
            </a:endParaRPr>
          </a:p>
        </p:txBody>
      </p:sp>
      <p:sp>
        <p:nvSpPr>
          <p:cNvPr id="11" name="Rogner un rectangle avec un coin diagonal 8"/>
          <p:cNvSpPr/>
          <p:nvPr/>
        </p:nvSpPr>
        <p:spPr>
          <a:xfrm>
            <a:off x="125899" y="991106"/>
            <a:ext cx="7600947" cy="54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مخطط المقطع</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12" name="Rogner un rectangle avec un coin diagonal 13"/>
          <p:cNvSpPr/>
          <p:nvPr/>
        </p:nvSpPr>
        <p:spPr>
          <a:xfrm>
            <a:off x="125899" y="290255"/>
            <a:ext cx="8040006" cy="540000"/>
          </a:xfrm>
          <a:prstGeom prst="snip2DiagRect">
            <a:avLst>
              <a:gd name="adj1" fmla="val 0"/>
              <a:gd name="adj2" fmla="val 50000"/>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مثال عن تسيير مقطع في الرياضيات</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13" name="Rogner un rectangle avec un coin diagonal 16"/>
          <p:cNvSpPr/>
          <p:nvPr/>
        </p:nvSpPr>
        <p:spPr>
          <a:xfrm>
            <a:off x="6759942" y="2307139"/>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4</a:t>
            </a:r>
            <a:endParaRPr lang="fr-FR" sz="4000" b="1" dirty="0">
              <a:solidFill>
                <a:srgbClr val="FF0000"/>
              </a:solidFill>
              <a:effectLst>
                <a:outerShdw blurRad="38100" dist="38100" dir="2700000" algn="tl">
                  <a:srgbClr val="000000">
                    <a:alpha val="43137"/>
                  </a:srgbClr>
                </a:outerShdw>
              </a:effectLst>
            </a:endParaRPr>
          </a:p>
        </p:txBody>
      </p:sp>
      <p:sp>
        <p:nvSpPr>
          <p:cNvPr id="14" name="Rogner un rectangle avec un coin diagonal 27"/>
          <p:cNvSpPr/>
          <p:nvPr/>
        </p:nvSpPr>
        <p:spPr>
          <a:xfrm>
            <a:off x="6339219" y="3060541"/>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5</a:t>
            </a:r>
            <a:endParaRPr lang="fr-FR" sz="4000" b="1" dirty="0">
              <a:solidFill>
                <a:srgbClr val="FF0000"/>
              </a:solidFill>
              <a:effectLst>
                <a:outerShdw blurRad="38100" dist="38100" dir="2700000" algn="tl">
                  <a:srgbClr val="000000">
                    <a:alpha val="43137"/>
                  </a:srgbClr>
                </a:outerShdw>
              </a:effectLst>
            </a:endParaRPr>
          </a:p>
        </p:txBody>
      </p:sp>
      <p:sp>
        <p:nvSpPr>
          <p:cNvPr id="15" name="Rogner un rectangle avec un coin diagonal 15"/>
          <p:cNvSpPr/>
          <p:nvPr/>
        </p:nvSpPr>
        <p:spPr>
          <a:xfrm>
            <a:off x="125899" y="4250166"/>
            <a:ext cx="5779277" cy="540000"/>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حل الوضعية </a:t>
            </a:r>
            <a:r>
              <a:rPr lang="ar-DZ" sz="3200" b="1" dirty="0" err="1">
                <a:solidFill>
                  <a:srgbClr val="C00000"/>
                </a:solidFill>
                <a:effectLst>
                  <a:outerShdw blurRad="38100" dist="38100" dir="2700000" algn="tl">
                    <a:srgbClr val="000000">
                      <a:alpha val="43137"/>
                    </a:srgbClr>
                  </a:outerShdw>
                </a:effectLst>
                <a:cs typeface="SKR HEAD1" pitchFamily="2" charset="-78"/>
              </a:rPr>
              <a:t>الانطلاقية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16" name="Rogner un rectangle avec un coin diagonal 16"/>
          <p:cNvSpPr/>
          <p:nvPr/>
        </p:nvSpPr>
        <p:spPr>
          <a:xfrm>
            <a:off x="5905176" y="4089561"/>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6</a:t>
            </a:r>
            <a:endParaRPr lang="fr-FR" sz="4000" b="1" dirty="0">
              <a:solidFill>
                <a:srgbClr val="FF0000"/>
              </a:solidFill>
              <a:effectLst>
                <a:outerShdw blurRad="38100" dist="38100" dir="2700000" algn="tl">
                  <a:srgbClr val="000000">
                    <a:alpha val="43137"/>
                  </a:srgbClr>
                </a:outerShdw>
              </a:effectLst>
            </a:endParaRPr>
          </a:p>
        </p:txBody>
      </p:sp>
      <p:sp>
        <p:nvSpPr>
          <p:cNvPr id="17" name="Rogner un rectangle avec un coin diagonal 15"/>
          <p:cNvSpPr/>
          <p:nvPr/>
        </p:nvSpPr>
        <p:spPr>
          <a:xfrm>
            <a:off x="125899" y="5144682"/>
            <a:ext cx="5494361" cy="540000"/>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cs typeface="SKR HEAD1" pitchFamily="2" charset="-78"/>
              </a:rPr>
              <a:t> </a:t>
            </a:r>
            <a:r>
              <a:rPr lang="ar-DZ" sz="3200" b="1" dirty="0">
                <a:solidFill>
                  <a:srgbClr val="C00000"/>
                </a:solidFill>
                <a:effectLst>
                  <a:outerShdw blurRad="38100" dist="38100" dir="2700000" algn="tl">
                    <a:srgbClr val="000000">
                      <a:alpha val="43137"/>
                    </a:srgbClr>
                  </a:outerShdw>
                </a:effectLst>
                <a:cs typeface="SKR HEAD1" pitchFamily="2" charset="-78"/>
              </a:rPr>
              <a:t>الوضعية </a:t>
            </a:r>
            <a:r>
              <a:rPr lang="ar-DZ" sz="3200" b="1" dirty="0" err="1">
                <a:solidFill>
                  <a:srgbClr val="C00000"/>
                </a:solidFill>
                <a:effectLst>
                  <a:outerShdw blurRad="38100" dist="38100" dir="2700000" algn="tl">
                    <a:srgbClr val="000000">
                      <a:alpha val="43137"/>
                    </a:srgbClr>
                  </a:outerShdw>
                </a:effectLst>
                <a:cs typeface="SKR HEAD1" pitchFamily="2" charset="-78"/>
              </a:rPr>
              <a:t>الإدماجية</a:t>
            </a:r>
            <a:r>
              <a:rPr lang="ar-DZ" sz="3200" b="1" dirty="0">
                <a:solidFill>
                  <a:srgbClr val="C00000"/>
                </a:solidFill>
                <a:effectLst>
                  <a:outerShdw blurRad="38100" dist="38100" dir="2700000" algn="tl">
                    <a:srgbClr val="000000">
                      <a:alpha val="43137"/>
                    </a:srgbClr>
                  </a:outerShdw>
                </a:effectLst>
                <a:cs typeface="SKR HEAD1" pitchFamily="2" charset="-78"/>
              </a:rPr>
              <a:t> التقويمية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18" name="Rogner un rectangle avec un coin diagonal 16"/>
          <p:cNvSpPr/>
          <p:nvPr/>
        </p:nvSpPr>
        <p:spPr>
          <a:xfrm>
            <a:off x="5620260" y="4984077"/>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7</a:t>
            </a:r>
            <a:endParaRPr lang="fr-FR" sz="4000" b="1" dirty="0">
              <a:solidFill>
                <a:srgbClr val="FF0000"/>
              </a:solidFill>
              <a:effectLst>
                <a:outerShdw blurRad="38100" dist="38100" dir="2700000" algn="tl">
                  <a:srgbClr val="000000">
                    <a:alpha val="43137"/>
                  </a:srgbClr>
                </a:outerShdw>
              </a:effectLst>
            </a:endParaRPr>
          </a:p>
        </p:txBody>
      </p:sp>
      <p:sp>
        <p:nvSpPr>
          <p:cNvPr id="19" name="Rogner un rectangle avec un coin diagonal 15"/>
          <p:cNvSpPr/>
          <p:nvPr/>
        </p:nvSpPr>
        <p:spPr>
          <a:xfrm>
            <a:off x="125899" y="5913314"/>
            <a:ext cx="5030535" cy="540000"/>
          </a:xfrm>
          <a:prstGeom prst="snip2DiagRect">
            <a:avLst>
              <a:gd name="adj1" fmla="val 0"/>
              <a:gd name="adj2" fmla="val 43586"/>
            </a:avLst>
          </a:prstGeom>
          <a:solidFill>
            <a:schemeClr val="accent6">
              <a:lumMod val="20000"/>
              <a:lumOff val="80000"/>
            </a:schemeClr>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3200" b="1" dirty="0">
                <a:solidFill>
                  <a:srgbClr val="C00000"/>
                </a:solidFill>
                <a:effectLst>
                  <a:outerShdw blurRad="38100" dist="38100" dir="2700000" algn="tl">
                    <a:srgbClr val="000000">
                      <a:alpha val="43137"/>
                    </a:srgbClr>
                  </a:outerShdw>
                </a:effectLst>
                <a:cs typeface="SKR HEAD1" pitchFamily="2" charset="-78"/>
              </a:rPr>
              <a:t>الدعم والمعالجة</a:t>
            </a:r>
            <a:endParaRPr lang="fr-FR" sz="3200" b="1" dirty="0">
              <a:solidFill>
                <a:srgbClr val="C00000"/>
              </a:solidFill>
              <a:effectLst>
                <a:outerShdw blurRad="38100" dist="38100" dir="2700000" algn="tl">
                  <a:srgbClr val="000000">
                    <a:alpha val="43137"/>
                  </a:srgbClr>
                </a:outerShdw>
              </a:effectLst>
              <a:cs typeface="SKR HEAD1" pitchFamily="2" charset="-78"/>
            </a:endParaRPr>
          </a:p>
        </p:txBody>
      </p:sp>
      <p:sp>
        <p:nvSpPr>
          <p:cNvPr id="20" name="Rogner un rectangle avec un coin diagonal 16"/>
          <p:cNvSpPr/>
          <p:nvPr/>
        </p:nvSpPr>
        <p:spPr>
          <a:xfrm>
            <a:off x="5156434" y="5752709"/>
            <a:ext cx="839537" cy="720000"/>
          </a:xfrm>
          <a:prstGeom prst="snip2DiagRect">
            <a:avLst>
              <a:gd name="adj1" fmla="val 7244"/>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FF0000"/>
                </a:solidFill>
                <a:effectLst>
                  <a:outerShdw blurRad="38100" dist="38100" dir="2700000" algn="tl">
                    <a:srgbClr val="000000">
                      <a:alpha val="43137"/>
                    </a:srgbClr>
                  </a:outerShdw>
                </a:effectLst>
              </a:rPr>
              <a:t>8</a:t>
            </a:r>
            <a:endParaRPr lang="fr-FR"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2123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wind"/>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iterate type="lt">
                                    <p:tmPct val="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1+#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grpId="1" nodeType="clickEffect">
                                  <p:stCondLst>
                                    <p:cond delay="0"/>
                                  </p:stCondLst>
                                  <p:iterate type="lt">
                                    <p:tmPct val="0"/>
                                  </p:iterate>
                                  <p:childTnLst>
                                    <p:animClr clrSpc="rgb" dir="cw">
                                      <p:cBhvr override="childStyle">
                                        <p:cTn id="16" dur="500" fill="hold"/>
                                        <p:tgtEl>
                                          <p:spTgt spid="6"/>
                                        </p:tgtEl>
                                        <p:attrNameLst>
                                          <p:attrName>style.color</p:attrName>
                                        </p:attrNameLst>
                                      </p:cBhvr>
                                      <p:to>
                                        <a:schemeClr val="accent2"/>
                                      </p:to>
                                    </p:animClr>
                                    <p:animClr clrSpc="rgb" dir="cw">
                                      <p:cBhvr>
                                        <p:cTn id="17" dur="500" fill="hold"/>
                                        <p:tgtEl>
                                          <p:spTgt spid="6"/>
                                        </p:tgtEl>
                                        <p:attrNameLst>
                                          <p:attrName>fillcolor</p:attrName>
                                        </p:attrNameLst>
                                      </p:cBhvr>
                                      <p:to>
                                        <a:schemeClr val="accent2"/>
                                      </p:to>
                                    </p:animClr>
                                    <p:set>
                                      <p:cBhvr>
                                        <p:cTn id="18" dur="500" fill="hold"/>
                                        <p:tgtEl>
                                          <p:spTgt spid="6"/>
                                        </p:tgtEl>
                                        <p:attrNameLst>
                                          <p:attrName>fill.type</p:attrName>
                                        </p:attrNameLst>
                                      </p:cBhvr>
                                      <p:to>
                                        <p:strVal val="solid"/>
                                      </p:to>
                                    </p:set>
                                    <p:set>
                                      <p:cBhvr>
                                        <p:cTn id="19" dur="500" fill="hold"/>
                                        <p:tgtEl>
                                          <p:spTgt spid="6"/>
                                        </p:tgtEl>
                                        <p:attrNameLst>
                                          <p:attrName>fill.on</p:attrName>
                                        </p:attrNameLst>
                                      </p:cBhvr>
                                      <p:to>
                                        <p:strVal val="true"/>
                                      </p:to>
                                    </p:set>
                                  </p:childTnLst>
                                </p:cTn>
                              </p:par>
                              <p:par>
                                <p:cTn id="20" presetID="19" presetClass="emph" presetSubtype="0" fill="hold" grpId="1" nodeType="withEffect">
                                  <p:stCondLst>
                                    <p:cond delay="0"/>
                                  </p:stCondLst>
                                  <p:iterate type="lt">
                                    <p:tmPct val="0"/>
                                  </p:iterate>
                                  <p:childTnLst>
                                    <p:animClr clrSpc="rgb" dir="cw">
                                      <p:cBhvr override="childStyle">
                                        <p:cTn id="21" dur="500" fill="hold"/>
                                        <p:tgtEl>
                                          <p:spTgt spid="12"/>
                                        </p:tgtEl>
                                        <p:attrNameLst>
                                          <p:attrName>style.color</p:attrName>
                                        </p:attrNameLst>
                                      </p:cBhvr>
                                      <p:to>
                                        <a:schemeClr val="accent2"/>
                                      </p:to>
                                    </p:animClr>
                                    <p:animClr clrSpc="rgb" dir="cw">
                                      <p:cBhvr>
                                        <p:cTn id="22" dur="500" fill="hold"/>
                                        <p:tgtEl>
                                          <p:spTgt spid="12"/>
                                        </p:tgtEl>
                                        <p:attrNameLst>
                                          <p:attrName>fillcolor</p:attrName>
                                        </p:attrNameLst>
                                      </p:cBhvr>
                                      <p:to>
                                        <a:schemeClr val="accent2"/>
                                      </p:to>
                                    </p:animClr>
                                    <p:set>
                                      <p:cBhvr>
                                        <p:cTn id="23" dur="500" fill="hold"/>
                                        <p:tgtEl>
                                          <p:spTgt spid="12"/>
                                        </p:tgtEl>
                                        <p:attrNameLst>
                                          <p:attrName>fill.type</p:attrName>
                                        </p:attrNameLst>
                                      </p:cBhvr>
                                      <p:to>
                                        <p:strVal val="solid"/>
                                      </p:to>
                                    </p:set>
                                    <p:set>
                                      <p:cBhvr>
                                        <p:cTn id="24" dur="500" fill="hold"/>
                                        <p:tgtEl>
                                          <p:spTgt spid="1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000" fill="hold"/>
                                        <p:tgtEl>
                                          <p:spTgt spid="11"/>
                                        </p:tgtEl>
                                        <p:attrNameLst>
                                          <p:attrName>ppt_x</p:attrName>
                                        </p:attrNameLst>
                                      </p:cBhvr>
                                      <p:tavLst>
                                        <p:tav tm="0">
                                          <p:val>
                                            <p:strVal val="1+#ppt_w/2"/>
                                          </p:val>
                                        </p:tav>
                                        <p:tav tm="100000">
                                          <p:val>
                                            <p:strVal val="#ppt_x"/>
                                          </p:val>
                                        </p:tav>
                                      </p:tavLst>
                                    </p:anim>
                                    <p:anim calcmode="lin" valueType="num">
                                      <p:cBhvr additive="base">
                                        <p:cTn id="34"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mph" presetSubtype="0" fill="hold" grpId="1" nodeType="clickEffect">
                                  <p:stCondLst>
                                    <p:cond delay="0"/>
                                  </p:stCondLst>
                                  <p:childTnLst>
                                    <p:animClr clrSpc="rgb" dir="cw">
                                      <p:cBhvr override="childStyle">
                                        <p:cTn id="38" dur="500" fill="hold"/>
                                        <p:tgtEl>
                                          <p:spTgt spid="8"/>
                                        </p:tgtEl>
                                        <p:attrNameLst>
                                          <p:attrName>style.color</p:attrName>
                                        </p:attrNameLst>
                                      </p:cBhvr>
                                      <p:to>
                                        <a:schemeClr val="accent2"/>
                                      </p:to>
                                    </p:animClr>
                                    <p:animClr clrSpc="rgb" dir="cw">
                                      <p:cBhvr>
                                        <p:cTn id="39" dur="500" fill="hold"/>
                                        <p:tgtEl>
                                          <p:spTgt spid="8"/>
                                        </p:tgtEl>
                                        <p:attrNameLst>
                                          <p:attrName>fillcolor</p:attrName>
                                        </p:attrNameLst>
                                      </p:cBhvr>
                                      <p:to>
                                        <a:schemeClr val="accent2"/>
                                      </p:to>
                                    </p:animClr>
                                    <p:set>
                                      <p:cBhvr>
                                        <p:cTn id="40" dur="500" fill="hold"/>
                                        <p:tgtEl>
                                          <p:spTgt spid="8"/>
                                        </p:tgtEl>
                                        <p:attrNameLst>
                                          <p:attrName>fill.type</p:attrName>
                                        </p:attrNameLst>
                                      </p:cBhvr>
                                      <p:to>
                                        <p:strVal val="solid"/>
                                      </p:to>
                                    </p:set>
                                    <p:set>
                                      <p:cBhvr>
                                        <p:cTn id="41" dur="500" fill="hold"/>
                                        <p:tgtEl>
                                          <p:spTgt spid="8"/>
                                        </p:tgtEl>
                                        <p:attrNameLst>
                                          <p:attrName>fill.on</p:attrName>
                                        </p:attrNameLst>
                                      </p:cBhvr>
                                      <p:to>
                                        <p:strVal val="true"/>
                                      </p:to>
                                    </p:set>
                                  </p:childTnLst>
                                </p:cTn>
                              </p:par>
                              <p:par>
                                <p:cTn id="42" presetID="19" presetClass="emph" presetSubtype="0" fill="hold" grpId="1" nodeType="withEffect">
                                  <p:stCondLst>
                                    <p:cond delay="0"/>
                                  </p:stCondLst>
                                  <p:childTnLst>
                                    <p:animClr clrSpc="rgb" dir="cw">
                                      <p:cBhvr override="childStyle">
                                        <p:cTn id="43" dur="500" fill="hold"/>
                                        <p:tgtEl>
                                          <p:spTgt spid="11"/>
                                        </p:tgtEl>
                                        <p:attrNameLst>
                                          <p:attrName>style.color</p:attrName>
                                        </p:attrNameLst>
                                      </p:cBhvr>
                                      <p:to>
                                        <a:schemeClr val="accent2"/>
                                      </p:to>
                                    </p:animClr>
                                    <p:animClr clrSpc="rgb" dir="cw">
                                      <p:cBhvr>
                                        <p:cTn id="44" dur="500" fill="hold"/>
                                        <p:tgtEl>
                                          <p:spTgt spid="11"/>
                                        </p:tgtEl>
                                        <p:attrNameLst>
                                          <p:attrName>fillcolor</p:attrName>
                                        </p:attrNameLst>
                                      </p:cBhvr>
                                      <p:to>
                                        <a:schemeClr val="accent2"/>
                                      </p:to>
                                    </p:animClr>
                                    <p:set>
                                      <p:cBhvr>
                                        <p:cTn id="45" dur="500" fill="hold"/>
                                        <p:tgtEl>
                                          <p:spTgt spid="11"/>
                                        </p:tgtEl>
                                        <p:attrNameLst>
                                          <p:attrName>fill.type</p:attrName>
                                        </p:attrNameLst>
                                      </p:cBhvr>
                                      <p:to>
                                        <p:strVal val="solid"/>
                                      </p:to>
                                    </p:set>
                                    <p:set>
                                      <p:cBhvr>
                                        <p:cTn id="46" dur="500" fill="hold"/>
                                        <p:tgtEl>
                                          <p:spTgt spid="11"/>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2000" fill="hold"/>
                                        <p:tgtEl>
                                          <p:spTgt spid="10"/>
                                        </p:tgtEl>
                                        <p:attrNameLst>
                                          <p:attrName>ppt_x</p:attrName>
                                        </p:attrNameLst>
                                      </p:cBhvr>
                                      <p:tavLst>
                                        <p:tav tm="0">
                                          <p:val>
                                            <p:strVal val="1+#ppt_w/2"/>
                                          </p:val>
                                        </p:tav>
                                        <p:tav tm="100000">
                                          <p:val>
                                            <p:strVal val="#ppt_x"/>
                                          </p:val>
                                        </p:tav>
                                      </p:tavLst>
                                    </p:anim>
                                    <p:anim calcmode="lin" valueType="num">
                                      <p:cBhvr additive="base">
                                        <p:cTn id="52" dur="20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2000" fill="hold"/>
                                        <p:tgtEl>
                                          <p:spTgt spid="9"/>
                                        </p:tgtEl>
                                        <p:attrNameLst>
                                          <p:attrName>ppt_x</p:attrName>
                                        </p:attrNameLst>
                                      </p:cBhvr>
                                      <p:tavLst>
                                        <p:tav tm="0">
                                          <p:val>
                                            <p:strVal val="1+#ppt_w/2"/>
                                          </p:val>
                                        </p:tav>
                                        <p:tav tm="100000">
                                          <p:val>
                                            <p:strVal val="#ppt_x"/>
                                          </p:val>
                                        </p:tav>
                                      </p:tavLst>
                                    </p:anim>
                                    <p:anim calcmode="lin" valueType="num">
                                      <p:cBhvr additive="base">
                                        <p:cTn id="5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9" presetClass="emph" presetSubtype="0" fill="hold" grpId="1" nodeType="clickEffect">
                                  <p:stCondLst>
                                    <p:cond delay="0"/>
                                  </p:stCondLst>
                                  <p:childTnLst>
                                    <p:animClr clrSpc="rgb" dir="cw">
                                      <p:cBhvr override="childStyle">
                                        <p:cTn id="60" dur="500" fill="hold"/>
                                        <p:tgtEl>
                                          <p:spTgt spid="10"/>
                                        </p:tgtEl>
                                        <p:attrNameLst>
                                          <p:attrName>style.color</p:attrName>
                                        </p:attrNameLst>
                                      </p:cBhvr>
                                      <p:to>
                                        <a:schemeClr val="accent2"/>
                                      </p:to>
                                    </p:animClr>
                                    <p:animClr clrSpc="rgb" dir="cw">
                                      <p:cBhvr>
                                        <p:cTn id="61" dur="500" fill="hold"/>
                                        <p:tgtEl>
                                          <p:spTgt spid="10"/>
                                        </p:tgtEl>
                                        <p:attrNameLst>
                                          <p:attrName>fillcolor</p:attrName>
                                        </p:attrNameLst>
                                      </p:cBhvr>
                                      <p:to>
                                        <a:schemeClr val="accent2"/>
                                      </p:to>
                                    </p:animClr>
                                    <p:set>
                                      <p:cBhvr>
                                        <p:cTn id="62" dur="500" fill="hold"/>
                                        <p:tgtEl>
                                          <p:spTgt spid="10"/>
                                        </p:tgtEl>
                                        <p:attrNameLst>
                                          <p:attrName>fill.type</p:attrName>
                                        </p:attrNameLst>
                                      </p:cBhvr>
                                      <p:to>
                                        <p:strVal val="solid"/>
                                      </p:to>
                                    </p:set>
                                    <p:set>
                                      <p:cBhvr>
                                        <p:cTn id="63" dur="500" fill="hold"/>
                                        <p:tgtEl>
                                          <p:spTgt spid="10"/>
                                        </p:tgtEl>
                                        <p:attrNameLst>
                                          <p:attrName>fill.on</p:attrName>
                                        </p:attrNameLst>
                                      </p:cBhvr>
                                      <p:to>
                                        <p:strVal val="true"/>
                                      </p:to>
                                    </p:set>
                                  </p:childTnLst>
                                </p:cTn>
                              </p:par>
                              <p:par>
                                <p:cTn id="64" presetID="19" presetClass="emph" presetSubtype="0" fill="hold" grpId="1" nodeType="withEffect">
                                  <p:stCondLst>
                                    <p:cond delay="0"/>
                                  </p:stCondLst>
                                  <p:childTnLst>
                                    <p:animClr clrSpc="rgb" dir="cw">
                                      <p:cBhvr override="childStyle">
                                        <p:cTn id="65" dur="500" fill="hold"/>
                                        <p:tgtEl>
                                          <p:spTgt spid="9"/>
                                        </p:tgtEl>
                                        <p:attrNameLst>
                                          <p:attrName>style.color</p:attrName>
                                        </p:attrNameLst>
                                      </p:cBhvr>
                                      <p:to>
                                        <a:schemeClr val="accent2"/>
                                      </p:to>
                                    </p:animClr>
                                    <p:animClr clrSpc="rgb" dir="cw">
                                      <p:cBhvr>
                                        <p:cTn id="66" dur="500" fill="hold"/>
                                        <p:tgtEl>
                                          <p:spTgt spid="9"/>
                                        </p:tgtEl>
                                        <p:attrNameLst>
                                          <p:attrName>fillcolor</p:attrName>
                                        </p:attrNameLst>
                                      </p:cBhvr>
                                      <p:to>
                                        <a:schemeClr val="accent2"/>
                                      </p:to>
                                    </p:animClr>
                                    <p:set>
                                      <p:cBhvr>
                                        <p:cTn id="67" dur="500" fill="hold"/>
                                        <p:tgtEl>
                                          <p:spTgt spid="9"/>
                                        </p:tgtEl>
                                        <p:attrNameLst>
                                          <p:attrName>fill.type</p:attrName>
                                        </p:attrNameLst>
                                      </p:cBhvr>
                                      <p:to>
                                        <p:strVal val="solid"/>
                                      </p:to>
                                    </p:set>
                                    <p:set>
                                      <p:cBhvr>
                                        <p:cTn id="68" dur="500" fill="hold"/>
                                        <p:tgtEl>
                                          <p:spTgt spid="9"/>
                                        </p:tgtEl>
                                        <p:attrNameLst>
                                          <p:attrName>fill.on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2000" fill="hold"/>
                                        <p:tgtEl>
                                          <p:spTgt spid="13"/>
                                        </p:tgtEl>
                                        <p:attrNameLst>
                                          <p:attrName>ppt_x</p:attrName>
                                        </p:attrNameLst>
                                      </p:cBhvr>
                                      <p:tavLst>
                                        <p:tav tm="0">
                                          <p:val>
                                            <p:strVal val="1+#ppt_w/2"/>
                                          </p:val>
                                        </p:tav>
                                        <p:tav tm="100000">
                                          <p:val>
                                            <p:strVal val="#ppt_x"/>
                                          </p:val>
                                        </p:tav>
                                      </p:tavLst>
                                    </p:anim>
                                    <p:anim calcmode="lin" valueType="num">
                                      <p:cBhvr additive="base">
                                        <p:cTn id="74" dur="2000" fill="hold"/>
                                        <p:tgtEl>
                                          <p:spTgt spid="13"/>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2000" fill="hold"/>
                                        <p:tgtEl>
                                          <p:spTgt spid="7"/>
                                        </p:tgtEl>
                                        <p:attrNameLst>
                                          <p:attrName>ppt_x</p:attrName>
                                        </p:attrNameLst>
                                      </p:cBhvr>
                                      <p:tavLst>
                                        <p:tav tm="0">
                                          <p:val>
                                            <p:strVal val="1+#ppt_w/2"/>
                                          </p:val>
                                        </p:tav>
                                        <p:tav tm="100000">
                                          <p:val>
                                            <p:strVal val="#ppt_x"/>
                                          </p:val>
                                        </p:tav>
                                      </p:tavLst>
                                    </p:anim>
                                    <p:anim calcmode="lin" valueType="num">
                                      <p:cBhvr additive="base">
                                        <p:cTn id="7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9" presetClass="emph" presetSubtype="0" fill="hold" grpId="1" nodeType="clickEffect">
                                  <p:stCondLst>
                                    <p:cond delay="0"/>
                                  </p:stCondLst>
                                  <p:childTnLst>
                                    <p:animClr clrSpc="rgb" dir="cw">
                                      <p:cBhvr override="childStyle">
                                        <p:cTn id="82" dur="500" fill="hold"/>
                                        <p:tgtEl>
                                          <p:spTgt spid="13"/>
                                        </p:tgtEl>
                                        <p:attrNameLst>
                                          <p:attrName>style.color</p:attrName>
                                        </p:attrNameLst>
                                      </p:cBhvr>
                                      <p:to>
                                        <a:schemeClr val="accent2"/>
                                      </p:to>
                                    </p:animClr>
                                    <p:animClr clrSpc="rgb" dir="cw">
                                      <p:cBhvr>
                                        <p:cTn id="83" dur="500" fill="hold"/>
                                        <p:tgtEl>
                                          <p:spTgt spid="13"/>
                                        </p:tgtEl>
                                        <p:attrNameLst>
                                          <p:attrName>fillcolor</p:attrName>
                                        </p:attrNameLst>
                                      </p:cBhvr>
                                      <p:to>
                                        <a:schemeClr val="accent2"/>
                                      </p:to>
                                    </p:animClr>
                                    <p:set>
                                      <p:cBhvr>
                                        <p:cTn id="84" dur="500" fill="hold"/>
                                        <p:tgtEl>
                                          <p:spTgt spid="13"/>
                                        </p:tgtEl>
                                        <p:attrNameLst>
                                          <p:attrName>fill.type</p:attrName>
                                        </p:attrNameLst>
                                      </p:cBhvr>
                                      <p:to>
                                        <p:strVal val="solid"/>
                                      </p:to>
                                    </p:set>
                                    <p:set>
                                      <p:cBhvr>
                                        <p:cTn id="85" dur="500" fill="hold"/>
                                        <p:tgtEl>
                                          <p:spTgt spid="13"/>
                                        </p:tgtEl>
                                        <p:attrNameLst>
                                          <p:attrName>fill.on</p:attrName>
                                        </p:attrNameLst>
                                      </p:cBhvr>
                                      <p:to>
                                        <p:strVal val="true"/>
                                      </p:to>
                                    </p:set>
                                  </p:childTnLst>
                                </p:cTn>
                              </p:par>
                              <p:par>
                                <p:cTn id="86" presetID="19" presetClass="emph" presetSubtype="0" fill="hold" grpId="1" nodeType="withEffect">
                                  <p:stCondLst>
                                    <p:cond delay="0"/>
                                  </p:stCondLst>
                                  <p:childTnLst>
                                    <p:animClr clrSpc="rgb" dir="cw">
                                      <p:cBhvr override="childStyle">
                                        <p:cTn id="87" dur="500" fill="hold"/>
                                        <p:tgtEl>
                                          <p:spTgt spid="7"/>
                                        </p:tgtEl>
                                        <p:attrNameLst>
                                          <p:attrName>style.color</p:attrName>
                                        </p:attrNameLst>
                                      </p:cBhvr>
                                      <p:to>
                                        <a:schemeClr val="accent2"/>
                                      </p:to>
                                    </p:animClr>
                                    <p:animClr clrSpc="rgb" dir="cw">
                                      <p:cBhvr>
                                        <p:cTn id="88" dur="500" fill="hold"/>
                                        <p:tgtEl>
                                          <p:spTgt spid="7"/>
                                        </p:tgtEl>
                                        <p:attrNameLst>
                                          <p:attrName>fillcolor</p:attrName>
                                        </p:attrNameLst>
                                      </p:cBhvr>
                                      <p:to>
                                        <a:schemeClr val="accent2"/>
                                      </p:to>
                                    </p:animClr>
                                    <p:set>
                                      <p:cBhvr>
                                        <p:cTn id="89" dur="500" fill="hold"/>
                                        <p:tgtEl>
                                          <p:spTgt spid="7"/>
                                        </p:tgtEl>
                                        <p:attrNameLst>
                                          <p:attrName>fill.type</p:attrName>
                                        </p:attrNameLst>
                                      </p:cBhvr>
                                      <p:to>
                                        <p:strVal val="solid"/>
                                      </p:to>
                                    </p:set>
                                    <p:set>
                                      <p:cBhvr>
                                        <p:cTn id="90" dur="500" fill="hold"/>
                                        <p:tgtEl>
                                          <p:spTgt spid="7"/>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2000" fill="hold"/>
                                        <p:tgtEl>
                                          <p:spTgt spid="14"/>
                                        </p:tgtEl>
                                        <p:attrNameLst>
                                          <p:attrName>ppt_x</p:attrName>
                                        </p:attrNameLst>
                                      </p:cBhvr>
                                      <p:tavLst>
                                        <p:tav tm="0">
                                          <p:val>
                                            <p:strVal val="1+#ppt_w/2"/>
                                          </p:val>
                                        </p:tav>
                                        <p:tav tm="100000">
                                          <p:val>
                                            <p:strVal val="#ppt_x"/>
                                          </p:val>
                                        </p:tav>
                                      </p:tavLst>
                                    </p:anim>
                                    <p:anim calcmode="lin" valueType="num">
                                      <p:cBhvr additive="base">
                                        <p:cTn id="96" dur="2000" fill="hold"/>
                                        <p:tgtEl>
                                          <p:spTgt spid="1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2000" fill="hold"/>
                                        <p:tgtEl>
                                          <p:spTgt spid="5"/>
                                        </p:tgtEl>
                                        <p:attrNameLst>
                                          <p:attrName>ppt_x</p:attrName>
                                        </p:attrNameLst>
                                      </p:cBhvr>
                                      <p:tavLst>
                                        <p:tav tm="0">
                                          <p:val>
                                            <p:strVal val="1+#ppt_w/2"/>
                                          </p:val>
                                        </p:tav>
                                        <p:tav tm="100000">
                                          <p:val>
                                            <p:strVal val="#ppt_x"/>
                                          </p:val>
                                        </p:tav>
                                      </p:tavLst>
                                    </p:anim>
                                    <p:anim calcmode="lin" valueType="num">
                                      <p:cBhvr additive="base">
                                        <p:cTn id="10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9" presetClass="emph" presetSubtype="0" fill="hold" grpId="1" nodeType="clickEffect">
                                  <p:stCondLst>
                                    <p:cond delay="0"/>
                                  </p:stCondLst>
                                  <p:childTnLst>
                                    <p:animClr clrSpc="rgb" dir="cw">
                                      <p:cBhvr override="childStyle">
                                        <p:cTn id="104" dur="500" fill="hold"/>
                                        <p:tgtEl>
                                          <p:spTgt spid="14"/>
                                        </p:tgtEl>
                                        <p:attrNameLst>
                                          <p:attrName>style.color</p:attrName>
                                        </p:attrNameLst>
                                      </p:cBhvr>
                                      <p:to>
                                        <a:schemeClr val="accent2"/>
                                      </p:to>
                                    </p:animClr>
                                    <p:animClr clrSpc="rgb" dir="cw">
                                      <p:cBhvr>
                                        <p:cTn id="105" dur="500" fill="hold"/>
                                        <p:tgtEl>
                                          <p:spTgt spid="14"/>
                                        </p:tgtEl>
                                        <p:attrNameLst>
                                          <p:attrName>fillcolor</p:attrName>
                                        </p:attrNameLst>
                                      </p:cBhvr>
                                      <p:to>
                                        <a:schemeClr val="accent2"/>
                                      </p:to>
                                    </p:animClr>
                                    <p:set>
                                      <p:cBhvr>
                                        <p:cTn id="106" dur="500" fill="hold"/>
                                        <p:tgtEl>
                                          <p:spTgt spid="14"/>
                                        </p:tgtEl>
                                        <p:attrNameLst>
                                          <p:attrName>fill.type</p:attrName>
                                        </p:attrNameLst>
                                      </p:cBhvr>
                                      <p:to>
                                        <p:strVal val="solid"/>
                                      </p:to>
                                    </p:set>
                                    <p:set>
                                      <p:cBhvr>
                                        <p:cTn id="107" dur="500" fill="hold"/>
                                        <p:tgtEl>
                                          <p:spTgt spid="14"/>
                                        </p:tgtEl>
                                        <p:attrNameLst>
                                          <p:attrName>fill.on</p:attrName>
                                        </p:attrNameLst>
                                      </p:cBhvr>
                                      <p:to>
                                        <p:strVal val="true"/>
                                      </p:to>
                                    </p:set>
                                  </p:childTnLst>
                                </p:cTn>
                              </p:par>
                              <p:par>
                                <p:cTn id="108" presetID="19" presetClass="emph" presetSubtype="0" fill="hold" grpId="1" nodeType="withEffect">
                                  <p:stCondLst>
                                    <p:cond delay="0"/>
                                  </p:stCondLst>
                                  <p:childTnLst>
                                    <p:animClr clrSpc="rgb" dir="cw">
                                      <p:cBhvr override="childStyle">
                                        <p:cTn id="109" dur="500" fill="hold"/>
                                        <p:tgtEl>
                                          <p:spTgt spid="5"/>
                                        </p:tgtEl>
                                        <p:attrNameLst>
                                          <p:attrName>style.color</p:attrName>
                                        </p:attrNameLst>
                                      </p:cBhvr>
                                      <p:to>
                                        <a:schemeClr val="accent2"/>
                                      </p:to>
                                    </p:animClr>
                                    <p:animClr clrSpc="rgb" dir="cw">
                                      <p:cBhvr>
                                        <p:cTn id="110" dur="500" fill="hold"/>
                                        <p:tgtEl>
                                          <p:spTgt spid="5"/>
                                        </p:tgtEl>
                                        <p:attrNameLst>
                                          <p:attrName>fillcolor</p:attrName>
                                        </p:attrNameLst>
                                      </p:cBhvr>
                                      <p:to>
                                        <a:schemeClr val="accent2"/>
                                      </p:to>
                                    </p:animClr>
                                    <p:set>
                                      <p:cBhvr>
                                        <p:cTn id="111" dur="500" fill="hold"/>
                                        <p:tgtEl>
                                          <p:spTgt spid="5"/>
                                        </p:tgtEl>
                                        <p:attrNameLst>
                                          <p:attrName>fill.type</p:attrName>
                                        </p:attrNameLst>
                                      </p:cBhvr>
                                      <p:to>
                                        <p:strVal val="solid"/>
                                      </p:to>
                                    </p:set>
                                    <p:set>
                                      <p:cBhvr>
                                        <p:cTn id="112" dur="500" fill="hold"/>
                                        <p:tgtEl>
                                          <p:spTgt spid="5"/>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anim calcmode="lin" valueType="num">
                                      <p:cBhvr additive="base">
                                        <p:cTn id="117" dur="2000" fill="hold"/>
                                        <p:tgtEl>
                                          <p:spTgt spid="16"/>
                                        </p:tgtEl>
                                        <p:attrNameLst>
                                          <p:attrName>ppt_x</p:attrName>
                                        </p:attrNameLst>
                                      </p:cBhvr>
                                      <p:tavLst>
                                        <p:tav tm="0">
                                          <p:val>
                                            <p:strVal val="1+#ppt_w/2"/>
                                          </p:val>
                                        </p:tav>
                                        <p:tav tm="100000">
                                          <p:val>
                                            <p:strVal val="#ppt_x"/>
                                          </p:val>
                                        </p:tav>
                                      </p:tavLst>
                                    </p:anim>
                                    <p:anim calcmode="lin" valueType="num">
                                      <p:cBhvr additive="base">
                                        <p:cTn id="118" dur="2000" fill="hold"/>
                                        <p:tgtEl>
                                          <p:spTgt spid="16"/>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additive="base">
                                        <p:cTn id="121" dur="2000" fill="hold"/>
                                        <p:tgtEl>
                                          <p:spTgt spid="15"/>
                                        </p:tgtEl>
                                        <p:attrNameLst>
                                          <p:attrName>ppt_x</p:attrName>
                                        </p:attrNameLst>
                                      </p:cBhvr>
                                      <p:tavLst>
                                        <p:tav tm="0">
                                          <p:val>
                                            <p:strVal val="1+#ppt_w/2"/>
                                          </p:val>
                                        </p:tav>
                                        <p:tav tm="100000">
                                          <p:val>
                                            <p:strVal val="#ppt_x"/>
                                          </p:val>
                                        </p:tav>
                                      </p:tavLst>
                                    </p:anim>
                                    <p:anim calcmode="lin" valueType="num">
                                      <p:cBhvr additive="base">
                                        <p:cTn id="122"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9" presetClass="emph" presetSubtype="0" fill="hold" grpId="1" nodeType="clickEffect">
                                  <p:stCondLst>
                                    <p:cond delay="0"/>
                                  </p:stCondLst>
                                  <p:childTnLst>
                                    <p:animClr clrSpc="rgb" dir="cw">
                                      <p:cBhvr override="childStyle">
                                        <p:cTn id="126" dur="500" fill="hold"/>
                                        <p:tgtEl>
                                          <p:spTgt spid="16"/>
                                        </p:tgtEl>
                                        <p:attrNameLst>
                                          <p:attrName>style.color</p:attrName>
                                        </p:attrNameLst>
                                      </p:cBhvr>
                                      <p:to>
                                        <a:schemeClr val="accent2"/>
                                      </p:to>
                                    </p:animClr>
                                    <p:animClr clrSpc="rgb" dir="cw">
                                      <p:cBhvr>
                                        <p:cTn id="127" dur="500" fill="hold"/>
                                        <p:tgtEl>
                                          <p:spTgt spid="16"/>
                                        </p:tgtEl>
                                        <p:attrNameLst>
                                          <p:attrName>fillcolor</p:attrName>
                                        </p:attrNameLst>
                                      </p:cBhvr>
                                      <p:to>
                                        <a:schemeClr val="accent2"/>
                                      </p:to>
                                    </p:animClr>
                                    <p:set>
                                      <p:cBhvr>
                                        <p:cTn id="128" dur="500" fill="hold"/>
                                        <p:tgtEl>
                                          <p:spTgt spid="16"/>
                                        </p:tgtEl>
                                        <p:attrNameLst>
                                          <p:attrName>fill.type</p:attrName>
                                        </p:attrNameLst>
                                      </p:cBhvr>
                                      <p:to>
                                        <p:strVal val="solid"/>
                                      </p:to>
                                    </p:set>
                                    <p:set>
                                      <p:cBhvr>
                                        <p:cTn id="129" dur="500" fill="hold"/>
                                        <p:tgtEl>
                                          <p:spTgt spid="16"/>
                                        </p:tgtEl>
                                        <p:attrNameLst>
                                          <p:attrName>fill.on</p:attrName>
                                        </p:attrNameLst>
                                      </p:cBhvr>
                                      <p:to>
                                        <p:strVal val="true"/>
                                      </p:to>
                                    </p:set>
                                  </p:childTnLst>
                                </p:cTn>
                              </p:par>
                              <p:par>
                                <p:cTn id="130" presetID="19" presetClass="emph" presetSubtype="0" fill="hold" grpId="1" nodeType="withEffect">
                                  <p:stCondLst>
                                    <p:cond delay="0"/>
                                  </p:stCondLst>
                                  <p:childTnLst>
                                    <p:animClr clrSpc="rgb" dir="cw">
                                      <p:cBhvr override="childStyle">
                                        <p:cTn id="131" dur="500" fill="hold"/>
                                        <p:tgtEl>
                                          <p:spTgt spid="15"/>
                                        </p:tgtEl>
                                        <p:attrNameLst>
                                          <p:attrName>style.color</p:attrName>
                                        </p:attrNameLst>
                                      </p:cBhvr>
                                      <p:to>
                                        <a:schemeClr val="accent2"/>
                                      </p:to>
                                    </p:animClr>
                                    <p:animClr clrSpc="rgb" dir="cw">
                                      <p:cBhvr>
                                        <p:cTn id="132" dur="500" fill="hold"/>
                                        <p:tgtEl>
                                          <p:spTgt spid="15"/>
                                        </p:tgtEl>
                                        <p:attrNameLst>
                                          <p:attrName>fillcolor</p:attrName>
                                        </p:attrNameLst>
                                      </p:cBhvr>
                                      <p:to>
                                        <a:schemeClr val="accent2"/>
                                      </p:to>
                                    </p:animClr>
                                    <p:set>
                                      <p:cBhvr>
                                        <p:cTn id="133" dur="500" fill="hold"/>
                                        <p:tgtEl>
                                          <p:spTgt spid="15"/>
                                        </p:tgtEl>
                                        <p:attrNameLst>
                                          <p:attrName>fill.type</p:attrName>
                                        </p:attrNameLst>
                                      </p:cBhvr>
                                      <p:to>
                                        <p:strVal val="solid"/>
                                      </p:to>
                                    </p:set>
                                    <p:set>
                                      <p:cBhvr>
                                        <p:cTn id="134" dur="500" fill="hold"/>
                                        <p:tgtEl>
                                          <p:spTgt spid="15"/>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18"/>
                                        </p:tgtEl>
                                        <p:attrNameLst>
                                          <p:attrName>style.visibility</p:attrName>
                                        </p:attrNameLst>
                                      </p:cBhvr>
                                      <p:to>
                                        <p:strVal val="visible"/>
                                      </p:to>
                                    </p:set>
                                    <p:anim calcmode="lin" valueType="num">
                                      <p:cBhvr additive="base">
                                        <p:cTn id="139" dur="2000" fill="hold"/>
                                        <p:tgtEl>
                                          <p:spTgt spid="18"/>
                                        </p:tgtEl>
                                        <p:attrNameLst>
                                          <p:attrName>ppt_x</p:attrName>
                                        </p:attrNameLst>
                                      </p:cBhvr>
                                      <p:tavLst>
                                        <p:tav tm="0">
                                          <p:val>
                                            <p:strVal val="1+#ppt_w/2"/>
                                          </p:val>
                                        </p:tav>
                                        <p:tav tm="100000">
                                          <p:val>
                                            <p:strVal val="#ppt_x"/>
                                          </p:val>
                                        </p:tav>
                                      </p:tavLst>
                                    </p:anim>
                                    <p:anim calcmode="lin" valueType="num">
                                      <p:cBhvr additive="base">
                                        <p:cTn id="140" dur="2000" fill="hold"/>
                                        <p:tgtEl>
                                          <p:spTgt spid="18"/>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additive="base">
                                        <p:cTn id="143" dur="2000" fill="hold"/>
                                        <p:tgtEl>
                                          <p:spTgt spid="17"/>
                                        </p:tgtEl>
                                        <p:attrNameLst>
                                          <p:attrName>ppt_x</p:attrName>
                                        </p:attrNameLst>
                                      </p:cBhvr>
                                      <p:tavLst>
                                        <p:tav tm="0">
                                          <p:val>
                                            <p:strVal val="1+#ppt_w/2"/>
                                          </p:val>
                                        </p:tav>
                                        <p:tav tm="100000">
                                          <p:val>
                                            <p:strVal val="#ppt_x"/>
                                          </p:val>
                                        </p:tav>
                                      </p:tavLst>
                                    </p:anim>
                                    <p:anim calcmode="lin" valueType="num">
                                      <p:cBhvr additive="base">
                                        <p:cTn id="144"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9" presetClass="emph" presetSubtype="0" fill="hold" grpId="1" nodeType="clickEffect">
                                  <p:stCondLst>
                                    <p:cond delay="0"/>
                                  </p:stCondLst>
                                  <p:childTnLst>
                                    <p:animClr clrSpc="rgb" dir="cw">
                                      <p:cBhvr override="childStyle">
                                        <p:cTn id="148" dur="500" fill="hold"/>
                                        <p:tgtEl>
                                          <p:spTgt spid="18"/>
                                        </p:tgtEl>
                                        <p:attrNameLst>
                                          <p:attrName>style.color</p:attrName>
                                        </p:attrNameLst>
                                      </p:cBhvr>
                                      <p:to>
                                        <a:schemeClr val="accent2"/>
                                      </p:to>
                                    </p:animClr>
                                    <p:animClr clrSpc="rgb" dir="cw">
                                      <p:cBhvr>
                                        <p:cTn id="149" dur="500" fill="hold"/>
                                        <p:tgtEl>
                                          <p:spTgt spid="18"/>
                                        </p:tgtEl>
                                        <p:attrNameLst>
                                          <p:attrName>fillcolor</p:attrName>
                                        </p:attrNameLst>
                                      </p:cBhvr>
                                      <p:to>
                                        <a:schemeClr val="accent2"/>
                                      </p:to>
                                    </p:animClr>
                                    <p:set>
                                      <p:cBhvr>
                                        <p:cTn id="150" dur="500" fill="hold"/>
                                        <p:tgtEl>
                                          <p:spTgt spid="18"/>
                                        </p:tgtEl>
                                        <p:attrNameLst>
                                          <p:attrName>fill.type</p:attrName>
                                        </p:attrNameLst>
                                      </p:cBhvr>
                                      <p:to>
                                        <p:strVal val="solid"/>
                                      </p:to>
                                    </p:set>
                                    <p:set>
                                      <p:cBhvr>
                                        <p:cTn id="151" dur="500" fill="hold"/>
                                        <p:tgtEl>
                                          <p:spTgt spid="18"/>
                                        </p:tgtEl>
                                        <p:attrNameLst>
                                          <p:attrName>fill.on</p:attrName>
                                        </p:attrNameLst>
                                      </p:cBhvr>
                                      <p:to>
                                        <p:strVal val="true"/>
                                      </p:to>
                                    </p:set>
                                  </p:childTnLst>
                                </p:cTn>
                              </p:par>
                              <p:par>
                                <p:cTn id="152" presetID="19" presetClass="emph" presetSubtype="0" fill="hold" grpId="1" nodeType="withEffect">
                                  <p:stCondLst>
                                    <p:cond delay="0"/>
                                  </p:stCondLst>
                                  <p:childTnLst>
                                    <p:animClr clrSpc="rgb" dir="cw">
                                      <p:cBhvr override="childStyle">
                                        <p:cTn id="153" dur="500" fill="hold"/>
                                        <p:tgtEl>
                                          <p:spTgt spid="17"/>
                                        </p:tgtEl>
                                        <p:attrNameLst>
                                          <p:attrName>style.color</p:attrName>
                                        </p:attrNameLst>
                                      </p:cBhvr>
                                      <p:to>
                                        <a:schemeClr val="accent2"/>
                                      </p:to>
                                    </p:animClr>
                                    <p:animClr clrSpc="rgb" dir="cw">
                                      <p:cBhvr>
                                        <p:cTn id="154" dur="500" fill="hold"/>
                                        <p:tgtEl>
                                          <p:spTgt spid="17"/>
                                        </p:tgtEl>
                                        <p:attrNameLst>
                                          <p:attrName>fillcolor</p:attrName>
                                        </p:attrNameLst>
                                      </p:cBhvr>
                                      <p:to>
                                        <a:schemeClr val="accent2"/>
                                      </p:to>
                                    </p:animClr>
                                    <p:set>
                                      <p:cBhvr>
                                        <p:cTn id="155" dur="500" fill="hold"/>
                                        <p:tgtEl>
                                          <p:spTgt spid="17"/>
                                        </p:tgtEl>
                                        <p:attrNameLst>
                                          <p:attrName>fill.type</p:attrName>
                                        </p:attrNameLst>
                                      </p:cBhvr>
                                      <p:to>
                                        <p:strVal val="solid"/>
                                      </p:to>
                                    </p:set>
                                    <p:set>
                                      <p:cBhvr>
                                        <p:cTn id="156" dur="500" fill="hold"/>
                                        <p:tgtEl>
                                          <p:spTgt spid="17"/>
                                        </p:tgtEl>
                                        <p:attrNameLst>
                                          <p:attrName>fill.on</p:attrName>
                                        </p:attrNameLst>
                                      </p:cBhvr>
                                      <p:to>
                                        <p:strVal val="true"/>
                                      </p:to>
                                    </p:set>
                                  </p:childTnLst>
                                </p:cTn>
                              </p:par>
                            </p:childTnLst>
                          </p:cTn>
                        </p:par>
                      </p:childTnLst>
                    </p:cTn>
                  </p:par>
                  <p:par>
                    <p:cTn id="157" fill="hold">
                      <p:stCondLst>
                        <p:cond delay="indefinite"/>
                      </p:stCondLst>
                      <p:childTnLst>
                        <p:par>
                          <p:cTn id="158" fill="hold">
                            <p:stCondLst>
                              <p:cond delay="0"/>
                            </p:stCondLst>
                            <p:childTnLst>
                              <p:par>
                                <p:cTn id="159" presetID="2" presetClass="entr" presetSubtype="2" fill="hold" grpId="0" nodeType="clickEffect">
                                  <p:stCondLst>
                                    <p:cond delay="0"/>
                                  </p:stCondLst>
                                  <p:childTnLst>
                                    <p:set>
                                      <p:cBhvr>
                                        <p:cTn id="160" dur="1" fill="hold">
                                          <p:stCondLst>
                                            <p:cond delay="0"/>
                                          </p:stCondLst>
                                        </p:cTn>
                                        <p:tgtEl>
                                          <p:spTgt spid="20"/>
                                        </p:tgtEl>
                                        <p:attrNameLst>
                                          <p:attrName>style.visibility</p:attrName>
                                        </p:attrNameLst>
                                      </p:cBhvr>
                                      <p:to>
                                        <p:strVal val="visible"/>
                                      </p:to>
                                    </p:set>
                                    <p:anim calcmode="lin" valueType="num">
                                      <p:cBhvr additive="base">
                                        <p:cTn id="161" dur="2000" fill="hold"/>
                                        <p:tgtEl>
                                          <p:spTgt spid="20"/>
                                        </p:tgtEl>
                                        <p:attrNameLst>
                                          <p:attrName>ppt_x</p:attrName>
                                        </p:attrNameLst>
                                      </p:cBhvr>
                                      <p:tavLst>
                                        <p:tav tm="0">
                                          <p:val>
                                            <p:strVal val="1+#ppt_w/2"/>
                                          </p:val>
                                        </p:tav>
                                        <p:tav tm="100000">
                                          <p:val>
                                            <p:strVal val="#ppt_x"/>
                                          </p:val>
                                        </p:tav>
                                      </p:tavLst>
                                    </p:anim>
                                    <p:anim calcmode="lin" valueType="num">
                                      <p:cBhvr additive="base">
                                        <p:cTn id="162" dur="2000" fill="hold"/>
                                        <p:tgtEl>
                                          <p:spTgt spid="20"/>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19"/>
                                        </p:tgtEl>
                                        <p:attrNameLst>
                                          <p:attrName>style.visibility</p:attrName>
                                        </p:attrNameLst>
                                      </p:cBhvr>
                                      <p:to>
                                        <p:strVal val="visible"/>
                                      </p:to>
                                    </p:set>
                                    <p:anim calcmode="lin" valueType="num">
                                      <p:cBhvr additive="base">
                                        <p:cTn id="165" dur="2000" fill="hold"/>
                                        <p:tgtEl>
                                          <p:spTgt spid="19"/>
                                        </p:tgtEl>
                                        <p:attrNameLst>
                                          <p:attrName>ppt_x</p:attrName>
                                        </p:attrNameLst>
                                      </p:cBhvr>
                                      <p:tavLst>
                                        <p:tav tm="0">
                                          <p:val>
                                            <p:strVal val="1+#ppt_w/2"/>
                                          </p:val>
                                        </p:tav>
                                        <p:tav tm="100000">
                                          <p:val>
                                            <p:strVal val="#ppt_x"/>
                                          </p:val>
                                        </p:tav>
                                      </p:tavLst>
                                    </p:anim>
                                    <p:anim calcmode="lin" valueType="num">
                                      <p:cBhvr additive="base">
                                        <p:cTn id="166"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19" presetClass="emph" presetSubtype="0" fill="hold" grpId="1" nodeType="clickEffect">
                                  <p:stCondLst>
                                    <p:cond delay="0"/>
                                  </p:stCondLst>
                                  <p:childTnLst>
                                    <p:animClr clrSpc="rgb" dir="cw">
                                      <p:cBhvr override="childStyle">
                                        <p:cTn id="170" dur="500" fill="hold"/>
                                        <p:tgtEl>
                                          <p:spTgt spid="20"/>
                                        </p:tgtEl>
                                        <p:attrNameLst>
                                          <p:attrName>style.color</p:attrName>
                                        </p:attrNameLst>
                                      </p:cBhvr>
                                      <p:to>
                                        <a:schemeClr val="accent2"/>
                                      </p:to>
                                    </p:animClr>
                                    <p:animClr clrSpc="rgb" dir="cw">
                                      <p:cBhvr>
                                        <p:cTn id="171" dur="500" fill="hold"/>
                                        <p:tgtEl>
                                          <p:spTgt spid="20"/>
                                        </p:tgtEl>
                                        <p:attrNameLst>
                                          <p:attrName>fillcolor</p:attrName>
                                        </p:attrNameLst>
                                      </p:cBhvr>
                                      <p:to>
                                        <a:schemeClr val="accent2"/>
                                      </p:to>
                                    </p:animClr>
                                    <p:set>
                                      <p:cBhvr>
                                        <p:cTn id="172" dur="500" fill="hold"/>
                                        <p:tgtEl>
                                          <p:spTgt spid="20"/>
                                        </p:tgtEl>
                                        <p:attrNameLst>
                                          <p:attrName>fill.type</p:attrName>
                                        </p:attrNameLst>
                                      </p:cBhvr>
                                      <p:to>
                                        <p:strVal val="solid"/>
                                      </p:to>
                                    </p:set>
                                    <p:set>
                                      <p:cBhvr>
                                        <p:cTn id="173" dur="500" fill="hold"/>
                                        <p:tgtEl>
                                          <p:spTgt spid="20"/>
                                        </p:tgtEl>
                                        <p:attrNameLst>
                                          <p:attrName>fill.on</p:attrName>
                                        </p:attrNameLst>
                                      </p:cBhvr>
                                      <p:to>
                                        <p:strVal val="true"/>
                                      </p:to>
                                    </p:set>
                                  </p:childTnLst>
                                </p:cTn>
                              </p:par>
                              <p:par>
                                <p:cTn id="174" presetID="19" presetClass="emph" presetSubtype="0" fill="hold" grpId="1" nodeType="withEffect">
                                  <p:stCondLst>
                                    <p:cond delay="0"/>
                                  </p:stCondLst>
                                  <p:childTnLst>
                                    <p:animClr clrSpc="rgb" dir="cw">
                                      <p:cBhvr override="childStyle">
                                        <p:cTn id="175" dur="500" fill="hold"/>
                                        <p:tgtEl>
                                          <p:spTgt spid="19"/>
                                        </p:tgtEl>
                                        <p:attrNameLst>
                                          <p:attrName>style.color</p:attrName>
                                        </p:attrNameLst>
                                      </p:cBhvr>
                                      <p:to>
                                        <a:schemeClr val="accent2"/>
                                      </p:to>
                                    </p:animClr>
                                    <p:animClr clrSpc="rgb" dir="cw">
                                      <p:cBhvr>
                                        <p:cTn id="176" dur="500" fill="hold"/>
                                        <p:tgtEl>
                                          <p:spTgt spid="19"/>
                                        </p:tgtEl>
                                        <p:attrNameLst>
                                          <p:attrName>fillcolor</p:attrName>
                                        </p:attrNameLst>
                                      </p:cBhvr>
                                      <p:to>
                                        <a:schemeClr val="accent2"/>
                                      </p:to>
                                    </p:animClr>
                                    <p:set>
                                      <p:cBhvr>
                                        <p:cTn id="177" dur="500" fill="hold"/>
                                        <p:tgtEl>
                                          <p:spTgt spid="19"/>
                                        </p:tgtEl>
                                        <p:attrNameLst>
                                          <p:attrName>fill.type</p:attrName>
                                        </p:attrNameLst>
                                      </p:cBhvr>
                                      <p:to>
                                        <p:strVal val="solid"/>
                                      </p:to>
                                    </p:set>
                                    <p:set>
                                      <p:cBhvr>
                                        <p:cTn id="178" dur="5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bdelbari\Desktop\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b="5506"/>
          <a:stretch/>
        </p:blipFill>
        <p:spPr bwMode="auto">
          <a:xfrm flipH="1">
            <a:off x="4558746" y="2"/>
            <a:ext cx="4572000" cy="6845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bdelbari\Desktop\عروض باور بوانت لعبد الله\صور مساعدة في البحوث\خلفيات بوور بوانت\0b282ff55f6aaf8bc965996defee3b81.jpg"/>
          <p:cNvPicPr>
            <a:picLocks noChangeAspect="1" noChangeArrowheads="1"/>
          </p:cNvPicPr>
          <p:nvPr/>
        </p:nvPicPr>
        <p:blipFill rotWithShape="1">
          <a:blip r:embed="rId2">
            <a:extLst>
              <a:ext uri="{28A0092B-C50C-407E-A947-70E740481C1C}">
                <a14:useLocalDpi xmlns:a14="http://schemas.microsoft.com/office/drawing/2010/main" val="0"/>
              </a:ext>
            </a:extLst>
          </a:blip>
          <a:srcRect b="5506"/>
          <a:stretch/>
        </p:blipFill>
        <p:spPr bwMode="auto">
          <a:xfrm>
            <a:off x="1" y="0"/>
            <a:ext cx="4572000" cy="6905137"/>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مستدير الزوايا 3"/>
          <p:cNvSpPr/>
          <p:nvPr/>
        </p:nvSpPr>
        <p:spPr>
          <a:xfrm>
            <a:off x="781876" y="2064010"/>
            <a:ext cx="7553739" cy="2717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6600" dirty="0">
                <a:solidFill>
                  <a:srgbClr val="C00000"/>
                </a:solidFill>
                <a:cs typeface="Al-Hadith1" pitchFamily="2" charset="-78"/>
              </a:rPr>
              <a:t>مثال عن تسيير مقطع في الرياضيات</a:t>
            </a:r>
            <a:endParaRPr lang="fr-FR" sz="6600" dirty="0">
              <a:solidFill>
                <a:srgbClr val="C00000"/>
              </a:solidFill>
              <a:cs typeface="Al-Hadith1" pitchFamily="2" charset="-78"/>
            </a:endParaRPr>
          </a:p>
        </p:txBody>
      </p:sp>
    </p:spTree>
    <p:extLst>
      <p:ext uri="{BB962C8B-B14F-4D97-AF65-F5344CB8AC3E}">
        <p14:creationId xmlns:p14="http://schemas.microsoft.com/office/powerpoint/2010/main" val="2730736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تفتيش من الكمبيوتر المحمول\كل ما يهم التفتيش\عروض باور بوانت لعبد الله\صور مساعدة في البحوث\صور جديدة لباور بوانت\shof_9b86a1f01a2a3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238539" y="291548"/>
            <a:ext cx="8666922" cy="638754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t"/>
          <a:lstStyle/>
          <a:p>
            <a:pPr algn="just" rtl="1"/>
            <a:r>
              <a:rPr lang="ar-DZ" sz="2800" dirty="0">
                <a:solidFill>
                  <a:schemeClr val="tx1"/>
                </a:solidFill>
              </a:rPr>
              <a:t>     </a:t>
            </a:r>
            <a:r>
              <a:rPr lang="ar-DZ" sz="3600" b="1" dirty="0">
                <a:solidFill>
                  <a:srgbClr val="C00000"/>
                </a:solidFill>
              </a:rPr>
              <a:t>- </a:t>
            </a:r>
            <a:r>
              <a:rPr lang="ar-DZ" sz="3600" b="1" u="sng" dirty="0">
                <a:solidFill>
                  <a:srgbClr val="C00000"/>
                </a:solidFill>
              </a:rPr>
              <a:t>الميادين المستهدفة</a:t>
            </a:r>
            <a:r>
              <a:rPr lang="ar-DZ" sz="3600" b="1" dirty="0">
                <a:solidFill>
                  <a:srgbClr val="C00000"/>
                </a:solidFill>
              </a:rPr>
              <a:t>:</a:t>
            </a:r>
          </a:p>
          <a:p>
            <a:pPr algn="just" rtl="1"/>
            <a:r>
              <a:rPr lang="ar-DZ" sz="3200" b="1" dirty="0">
                <a:solidFill>
                  <a:schemeClr val="tx1"/>
                </a:solidFill>
              </a:rPr>
              <a:t>1 – الأعداد والحساب.</a:t>
            </a:r>
          </a:p>
          <a:p>
            <a:pPr algn="just" rtl="1"/>
            <a:r>
              <a:rPr lang="ar-DZ" sz="3200" b="1" dirty="0">
                <a:solidFill>
                  <a:schemeClr val="tx1"/>
                </a:solidFill>
              </a:rPr>
              <a:t>2 – الفضاء والهندسة.</a:t>
            </a:r>
          </a:p>
          <a:p>
            <a:pPr algn="just" rtl="1"/>
            <a:endParaRPr lang="ar-DZ" sz="3200" b="1" dirty="0">
              <a:solidFill>
                <a:schemeClr val="tx1"/>
              </a:solidFill>
            </a:endParaRPr>
          </a:p>
          <a:p>
            <a:pPr algn="just" rtl="1"/>
            <a:r>
              <a:rPr lang="ar-DZ" sz="3200" b="1" dirty="0">
                <a:solidFill>
                  <a:schemeClr val="tx1"/>
                </a:solidFill>
              </a:rPr>
              <a:t>    </a:t>
            </a:r>
            <a:r>
              <a:rPr lang="ar-DZ" sz="3600" b="1" dirty="0">
                <a:solidFill>
                  <a:srgbClr val="C00000"/>
                </a:solidFill>
              </a:rPr>
              <a:t>- </a:t>
            </a:r>
            <a:r>
              <a:rPr lang="ar-DZ" sz="3600" b="1" u="sng" dirty="0">
                <a:solidFill>
                  <a:srgbClr val="C00000"/>
                </a:solidFill>
              </a:rPr>
              <a:t>مستوى الكفاءة الشاملة المستهدف في هذا المقطع</a:t>
            </a:r>
            <a:r>
              <a:rPr lang="ar-DZ" sz="3600" b="1" dirty="0">
                <a:solidFill>
                  <a:srgbClr val="C00000"/>
                </a:solidFill>
              </a:rPr>
              <a:t>: </a:t>
            </a:r>
          </a:p>
          <a:p>
            <a:pPr algn="just" rtl="1"/>
            <a:r>
              <a:rPr lang="ar-DZ" sz="3600" b="1" dirty="0">
                <a:solidFill>
                  <a:srgbClr val="C00000"/>
                </a:solidFill>
              </a:rPr>
              <a:t>     </a:t>
            </a:r>
            <a:r>
              <a:rPr lang="ar-DZ" sz="3200" b="1" dirty="0">
                <a:solidFill>
                  <a:schemeClr val="tx1"/>
                </a:solidFill>
              </a:rPr>
              <a:t>يحل مشكلات بتجنيد معارفه المتعلقة بالأعداد الطبيعية الأصغر من 7 (قراءة وكتابة، مقارنة وترتيبا)، ويحدد موقعه أو موقع شيء في الفضاء القريب (فوق – تحت، أمام – وراء – بين).</a:t>
            </a:r>
          </a:p>
          <a:p>
            <a:pPr algn="just" rtl="1"/>
            <a:r>
              <a:rPr lang="ar-DZ" sz="3200" b="1" dirty="0">
                <a:solidFill>
                  <a:schemeClr val="tx1"/>
                </a:solidFill>
              </a:rPr>
              <a:t>   </a:t>
            </a:r>
            <a:r>
              <a:rPr lang="ar-DZ" sz="3600" b="1" dirty="0">
                <a:solidFill>
                  <a:srgbClr val="C00000"/>
                </a:solidFill>
              </a:rPr>
              <a:t>- </a:t>
            </a:r>
            <a:r>
              <a:rPr lang="ar-DZ" sz="3600" b="1" u="sng" dirty="0">
                <a:solidFill>
                  <a:srgbClr val="C00000"/>
                </a:solidFill>
              </a:rPr>
              <a:t>المدة</a:t>
            </a:r>
            <a:r>
              <a:rPr lang="ar-DZ" sz="3600" b="1" dirty="0">
                <a:solidFill>
                  <a:srgbClr val="C00000"/>
                </a:solidFill>
              </a:rPr>
              <a:t>: </a:t>
            </a:r>
            <a:r>
              <a:rPr lang="ar-DZ" sz="3200" b="1" dirty="0">
                <a:solidFill>
                  <a:schemeClr val="tx1"/>
                </a:solidFill>
              </a:rPr>
              <a:t>4 أسابيع.</a:t>
            </a:r>
          </a:p>
          <a:p>
            <a:pPr algn="just" rtl="1"/>
            <a:endParaRPr lang="fr-FR" sz="2800" dirty="0">
              <a:solidFill>
                <a:schemeClr val="tx1"/>
              </a:solidFill>
            </a:endParaRPr>
          </a:p>
        </p:txBody>
      </p:sp>
    </p:spTree>
    <p:extLst>
      <p:ext uri="{BB962C8B-B14F-4D97-AF65-F5344CB8AC3E}">
        <p14:creationId xmlns:p14="http://schemas.microsoft.com/office/powerpoint/2010/main" val="3456172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anim calcmode="lin" valueType="num">
                                      <p:cBhvr>
                                        <p:cTn id="13"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anim calcmode="lin" valueType="num">
                                      <p:cBhvr>
                                        <p:cTn id="18"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2000"/>
                                        <p:tgtEl>
                                          <p:spTgt spid="2">
                                            <p:txEl>
                                              <p:pRg st="4" end="4"/>
                                            </p:txEl>
                                          </p:spTgt>
                                        </p:tgtEl>
                                      </p:cBhvr>
                                    </p:animEffect>
                                    <p:anim calcmode="lin" valueType="num">
                                      <p:cBhvr>
                                        <p:cTn id="25"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6"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2000"/>
                                        <p:tgtEl>
                                          <p:spTgt spid="2">
                                            <p:txEl>
                                              <p:pRg st="5" end="5"/>
                                            </p:txEl>
                                          </p:spTgt>
                                        </p:tgtEl>
                                      </p:cBhvr>
                                    </p:animEffect>
                                    <p:anim calcmode="lin" valueType="num">
                                      <p:cBhvr>
                                        <p:cTn id="32"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3"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2000"/>
                                        <p:tgtEl>
                                          <p:spTgt spid="2">
                                            <p:txEl>
                                              <p:pRg st="6" end="6"/>
                                            </p:txEl>
                                          </p:spTgt>
                                        </p:tgtEl>
                                      </p:cBhvr>
                                    </p:animEffect>
                                    <p:anim calcmode="lin" valueType="num">
                                      <p:cBhvr>
                                        <p:cTn id="39"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40"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تفتيش من الكمبيوتر المحمول\كل ما يهم التفتيش\عروض باور بوانت لعبد الله\صور مساعدة في البحوث\صور جديدة لباور بوانت\shof_9b86a1f01a2a3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مستدير الزوايا 3"/>
          <p:cNvSpPr/>
          <p:nvPr/>
        </p:nvSpPr>
        <p:spPr>
          <a:xfrm>
            <a:off x="795130" y="63704"/>
            <a:ext cx="7553739" cy="5458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r>
              <a:rPr lang="ar-DZ" sz="4000" dirty="0">
                <a:solidFill>
                  <a:srgbClr val="C00000"/>
                </a:solidFill>
                <a:cs typeface="Al-Hadith1" pitchFamily="2" charset="-78"/>
              </a:rPr>
              <a:t>مخطط المقطع</a:t>
            </a:r>
            <a:endParaRPr lang="fr-FR" sz="4000" dirty="0">
              <a:solidFill>
                <a:srgbClr val="C00000"/>
              </a:solidFill>
              <a:cs typeface="Al-Hadith1" pitchFamily="2" charset="-78"/>
            </a:endParaRPr>
          </a:p>
        </p:txBody>
      </p:sp>
      <p:graphicFrame>
        <p:nvGraphicFramePr>
          <p:cNvPr id="2" name="Tableau 1"/>
          <p:cNvGraphicFramePr>
            <a:graphicFrameLocks noGrp="1"/>
          </p:cNvGraphicFramePr>
          <p:nvPr>
            <p:extLst>
              <p:ext uri="{D42A27DB-BD31-4B8C-83A1-F6EECF244321}">
                <p14:modId xmlns:p14="http://schemas.microsoft.com/office/powerpoint/2010/main" val="4256610060"/>
              </p:ext>
            </p:extLst>
          </p:nvPr>
        </p:nvGraphicFramePr>
        <p:xfrm>
          <a:off x="53008" y="594565"/>
          <a:ext cx="9051235" cy="6291990"/>
        </p:xfrm>
        <a:graphic>
          <a:graphicData uri="http://schemas.openxmlformats.org/drawingml/2006/table">
            <a:tbl>
              <a:tblPr firstRow="1" bandRow="1">
                <a:tableStyleId>{9DCAF9ED-07DC-4A11-8D7F-57B35C25682E}</a:tableStyleId>
              </a:tblPr>
              <a:tblGrid>
                <a:gridCol w="6970644">
                  <a:extLst>
                    <a:ext uri="{9D8B030D-6E8A-4147-A177-3AD203B41FA5}">
                      <a16:colId xmlns:a16="http://schemas.microsoft.com/office/drawing/2014/main" val="1184807743"/>
                    </a:ext>
                  </a:extLst>
                </a:gridCol>
                <a:gridCol w="1489266">
                  <a:extLst>
                    <a:ext uri="{9D8B030D-6E8A-4147-A177-3AD203B41FA5}">
                      <a16:colId xmlns:a16="http://schemas.microsoft.com/office/drawing/2014/main" val="1418388047"/>
                    </a:ext>
                  </a:extLst>
                </a:gridCol>
                <a:gridCol w="591325">
                  <a:extLst>
                    <a:ext uri="{9D8B030D-6E8A-4147-A177-3AD203B41FA5}">
                      <a16:colId xmlns:a16="http://schemas.microsoft.com/office/drawing/2014/main" val="446488635"/>
                    </a:ext>
                  </a:extLst>
                </a:gridCol>
              </a:tblGrid>
              <a:tr h="677648">
                <a:tc>
                  <a:txBody>
                    <a:bodyPr/>
                    <a:lstStyle/>
                    <a:p>
                      <a:pPr algn="ctr" rtl="1"/>
                      <a:r>
                        <a:rPr lang="ar-DZ" sz="2400" dirty="0"/>
                        <a:t>الوضعيات</a:t>
                      </a:r>
                      <a:endParaRPr lang="fr-FR" sz="2400" dirty="0"/>
                    </a:p>
                  </a:txBody>
                  <a:tcPr anchor="ctr">
                    <a:lnR w="12700" cap="flat" cmpd="sng" algn="ctr">
                      <a:solidFill>
                        <a:schemeClr val="tx1"/>
                      </a:solidFill>
                      <a:prstDash val="solid"/>
                      <a:round/>
                      <a:headEnd type="none" w="med" len="med"/>
                      <a:tailEnd type="none" w="med" len="med"/>
                    </a:lnR>
                  </a:tcPr>
                </a:tc>
                <a:tc>
                  <a:txBody>
                    <a:bodyPr/>
                    <a:lstStyle/>
                    <a:p>
                      <a:pPr algn="ctr" rtl="1"/>
                      <a:r>
                        <a:rPr lang="ar-DZ" sz="2400" dirty="0"/>
                        <a:t>الميادين</a:t>
                      </a:r>
                      <a:endParaRPr lang="fr-FR"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1"/>
                      <a:r>
                        <a:rPr lang="ar-DZ" sz="1600" dirty="0"/>
                        <a:t>الأسابيع</a:t>
                      </a:r>
                      <a:endParaRPr lang="fr-FR" sz="1600" dirty="0"/>
                    </a:p>
                  </a:txBody>
                  <a:tcPr vert="vert27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11541266"/>
                  </a:ext>
                </a:extLst>
              </a:tr>
              <a:tr h="709687">
                <a:tc>
                  <a:txBody>
                    <a:bodyPr/>
                    <a:lstStyle/>
                    <a:p>
                      <a:pPr algn="just" rtl="1"/>
                      <a:r>
                        <a:rPr lang="ar-DZ" sz="2000" b="1" dirty="0"/>
                        <a:t>- عرض الوضعية </a:t>
                      </a:r>
                      <a:r>
                        <a:rPr lang="ar-DZ" sz="2000" b="1" dirty="0" err="1"/>
                        <a:t>الانطلاقية</a:t>
                      </a:r>
                      <a:r>
                        <a:rPr lang="ar-DZ" sz="2000" b="1" dirty="0"/>
                        <a:t> (الأم)</a:t>
                      </a:r>
                      <a:endParaRPr lang="fr-FR" sz="2000" b="1" dirty="0"/>
                    </a:p>
                  </a:txBody>
                  <a:tcPr anchor="ctr">
                    <a:lnR w="12700" cap="flat" cmpd="sng" algn="ctr">
                      <a:solidFill>
                        <a:schemeClr val="tx1"/>
                      </a:solidFill>
                      <a:prstDash val="solid"/>
                      <a:round/>
                      <a:headEnd type="none" w="med" len="med"/>
                      <a:tailEnd type="none" w="med" len="med"/>
                    </a:lnR>
                  </a:tcPr>
                </a:tc>
                <a:tc>
                  <a:txBody>
                    <a:bodyPr/>
                    <a:lstStyle/>
                    <a:p>
                      <a:pPr algn="ctr" rtl="1"/>
                      <a:r>
                        <a:rPr lang="ar-DZ" sz="1600" b="1" dirty="0"/>
                        <a:t>الأعداد والحساب</a:t>
                      </a:r>
                    </a:p>
                    <a:p>
                      <a:pPr algn="ctr" rtl="1"/>
                      <a:r>
                        <a:rPr lang="ar-DZ" sz="1600" b="1" dirty="0"/>
                        <a:t>الفضاء والهندسة </a:t>
                      </a:r>
                    </a:p>
                    <a:p>
                      <a:pPr algn="ctr" rtl="1"/>
                      <a:r>
                        <a:rPr lang="ar-DZ" sz="1600" b="1" dirty="0"/>
                        <a:t>الإنسان</a:t>
                      </a:r>
                      <a:r>
                        <a:rPr lang="ar-DZ" sz="1600" b="1" baseline="0" dirty="0"/>
                        <a:t> والصحة</a:t>
                      </a:r>
                      <a:endParaRPr lang="fr-FR"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5">
                  <a:txBody>
                    <a:bodyPr/>
                    <a:lstStyle/>
                    <a:p>
                      <a:pPr algn="ctr" rtl="1"/>
                      <a:r>
                        <a:rPr lang="ar-DZ" sz="2800" b="1" dirty="0"/>
                        <a:t>01</a:t>
                      </a:r>
                      <a:endParaRPr lang="fr-FR" sz="2800" b="1"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11443984"/>
                  </a:ext>
                </a:extLst>
              </a:tr>
              <a:tr h="369605">
                <a:tc>
                  <a:txBody>
                    <a:bodyPr/>
                    <a:lstStyle/>
                    <a:p>
                      <a:pPr algn="just" rtl="1"/>
                      <a:r>
                        <a:rPr lang="ar-DZ" sz="2000" b="1" dirty="0"/>
                        <a:t>- </a:t>
                      </a:r>
                      <a:r>
                        <a:rPr lang="ar-DZ" sz="1800" b="1" dirty="0"/>
                        <a:t>وضعيات تعلمية بسيطة</a:t>
                      </a:r>
                      <a:r>
                        <a:rPr lang="ar-DZ" sz="1800" b="1" baseline="0" dirty="0"/>
                        <a:t> لإرساء الموارد: الاعداد من 1الى 5(1)(قراءة وكتابة وعدا).</a:t>
                      </a:r>
                      <a:endParaRPr lang="fr-FR" sz="2000" b="1" dirty="0"/>
                    </a:p>
                  </a:txBody>
                  <a:tcPr>
                    <a:lnR w="12700" cap="flat" cmpd="sng" algn="ctr">
                      <a:solidFill>
                        <a:schemeClr val="tx1"/>
                      </a:solidFill>
                      <a:prstDash val="solid"/>
                      <a:round/>
                      <a:headEnd type="none" w="med" len="med"/>
                      <a:tailEnd type="none" w="med" len="med"/>
                    </a:lnR>
                  </a:tcPr>
                </a:tc>
                <a:tc>
                  <a:txBody>
                    <a:bodyPr/>
                    <a:lstStyle/>
                    <a:p>
                      <a:pPr algn="ctr" rtl="1"/>
                      <a:r>
                        <a:rPr lang="ar-DZ" sz="1800" b="1" dirty="0"/>
                        <a:t>الأعداد والحساب</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rtl="1"/>
                      <a:endParaRPr lang="fr-FR" dirty="0"/>
                    </a:p>
                  </a:txBody>
                  <a:tcPr/>
                </a:tc>
                <a:extLst>
                  <a:ext uri="{0D108BD9-81ED-4DB2-BD59-A6C34878D82A}">
                    <a16:rowId xmlns:a16="http://schemas.microsoft.com/office/drawing/2014/main" val="227708352"/>
                  </a:ext>
                </a:extLst>
              </a:tr>
              <a:tr h="369605">
                <a:tc>
                  <a:txBody>
                    <a:bodyPr/>
                    <a:lstStyle/>
                    <a:p>
                      <a:pPr algn="just" rtl="1"/>
                      <a:r>
                        <a:rPr lang="ar-DZ" sz="2000" b="1" dirty="0"/>
                        <a:t>تعيين مواقع في الفضاء(1)</a:t>
                      </a:r>
                      <a:endParaRPr lang="fr-FR" sz="2000" b="1" dirty="0"/>
                    </a:p>
                  </a:txBody>
                  <a:tcPr>
                    <a:lnR w="12700" cap="flat" cmpd="sng" algn="ctr">
                      <a:solidFill>
                        <a:schemeClr val="tx1"/>
                      </a:solidFill>
                      <a:prstDash val="solid"/>
                      <a:round/>
                      <a:headEnd type="none" w="med" len="med"/>
                      <a:tailEnd type="none" w="med" len="med"/>
                    </a:lnR>
                  </a:tcPr>
                </a:tc>
                <a:tc>
                  <a:txBody>
                    <a:bodyPr/>
                    <a:lstStyle/>
                    <a:p>
                      <a:pPr algn="ctr" rtl="1"/>
                      <a:r>
                        <a:rPr lang="ar-DZ" sz="1800" b="1" dirty="0"/>
                        <a:t>الفضاء</a:t>
                      </a:r>
                      <a:r>
                        <a:rPr lang="ar-DZ" sz="1800" b="1" baseline="0" dirty="0"/>
                        <a:t> والهندسة</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rtl="1"/>
                      <a:endParaRPr lang="fr-FR" dirty="0"/>
                    </a:p>
                  </a:txBody>
                  <a:tcPr/>
                </a:tc>
                <a:extLst>
                  <a:ext uri="{0D108BD9-81ED-4DB2-BD59-A6C34878D82A}">
                    <a16:rowId xmlns:a16="http://schemas.microsoft.com/office/drawing/2014/main" val="2814313475"/>
                  </a:ext>
                </a:extLst>
              </a:tr>
              <a:tr h="2644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DZ" sz="2000" b="1" dirty="0"/>
                        <a:t>الأعداد من 1 إلى 5 (2)</a:t>
                      </a:r>
                      <a:r>
                        <a:rPr lang="ar-DZ" sz="2000" b="1" baseline="0" dirty="0"/>
                        <a:t> – قراءة وكتابة وعدا ومقارنة وترتيبا.</a:t>
                      </a:r>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الأعداد والحساب</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fr-FR"/>
                    </a:p>
                  </a:txBody>
                  <a:tcPr/>
                </a:tc>
                <a:extLst>
                  <a:ext uri="{0D108BD9-81ED-4DB2-BD59-A6C34878D82A}">
                    <a16:rowId xmlns:a16="http://schemas.microsoft.com/office/drawing/2014/main" val="206973867"/>
                  </a:ext>
                </a:extLst>
              </a:tr>
              <a:tr h="148422">
                <a:tc>
                  <a:txBody>
                    <a:bodyPr/>
                    <a:lstStyle/>
                    <a:p>
                      <a:pPr algn="just" rtl="1"/>
                      <a:r>
                        <a:rPr lang="ar-DZ" sz="2000" b="1" dirty="0"/>
                        <a:t>- الحواس (1)</a:t>
                      </a:r>
                      <a:endParaRPr lang="fr-FR" sz="20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الإنسان</a:t>
                      </a:r>
                      <a:r>
                        <a:rPr lang="ar-DZ" sz="1800" b="1" baseline="0" dirty="0"/>
                        <a:t> والصحة</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rtl="1"/>
                      <a:endParaRPr lang="fr-FR" sz="2800" b="1"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63522101"/>
                  </a:ext>
                </a:extLst>
              </a:tr>
              <a:tr h="891869">
                <a:tc>
                  <a:txBody>
                    <a:bodyPr/>
                    <a:lstStyle/>
                    <a:p>
                      <a:pPr marL="285750" marR="0" indent="-285750" algn="just" defTabSz="914400" rtl="1" eaLnBrk="1" fontAlgn="auto" latinLnBrk="0" hangingPunct="1">
                        <a:lnSpc>
                          <a:spcPct val="100000"/>
                        </a:lnSpc>
                        <a:spcBef>
                          <a:spcPts val="0"/>
                        </a:spcBef>
                        <a:spcAft>
                          <a:spcPts val="0"/>
                        </a:spcAft>
                        <a:buClrTx/>
                        <a:buSzTx/>
                        <a:buFontTx/>
                        <a:buChar char="-"/>
                        <a:tabLst/>
                        <a:defRPr/>
                      </a:pPr>
                      <a:r>
                        <a:rPr lang="ar-DZ" sz="2000" b="1" dirty="0"/>
                        <a:t>الأعداد من 6 إلى 9 (1) </a:t>
                      </a:r>
                      <a:r>
                        <a:rPr lang="ar-DZ" sz="2000" b="1" baseline="0" dirty="0"/>
                        <a:t>- (قراءة وكتابة وعدا).</a:t>
                      </a:r>
                    </a:p>
                    <a:p>
                      <a:pPr marL="285750" marR="0" indent="-285750" algn="just" defTabSz="914400" rtl="1" eaLnBrk="1" fontAlgn="auto" latinLnBrk="0" hangingPunct="1">
                        <a:lnSpc>
                          <a:spcPct val="100000"/>
                        </a:lnSpc>
                        <a:spcBef>
                          <a:spcPts val="0"/>
                        </a:spcBef>
                        <a:spcAft>
                          <a:spcPts val="0"/>
                        </a:spcAft>
                        <a:buClrTx/>
                        <a:buSzTx/>
                        <a:buFontTx/>
                        <a:buChar char="-"/>
                        <a:tabLst/>
                        <a:defRPr/>
                      </a:pPr>
                      <a:r>
                        <a:rPr lang="ar-DZ" sz="2000" b="1" dirty="0"/>
                        <a:t>الأعداد من 6 إلى 9 (2)</a:t>
                      </a:r>
                      <a:r>
                        <a:rPr lang="ar-DZ" sz="2000" b="1" baseline="0" dirty="0"/>
                        <a:t> – مقارنة وترتيبا.</a:t>
                      </a:r>
                    </a:p>
                    <a:p>
                      <a:pPr marL="285750" marR="0" indent="-285750" algn="just" defTabSz="914400" rtl="1" eaLnBrk="1" fontAlgn="auto" latinLnBrk="0" hangingPunct="1">
                        <a:lnSpc>
                          <a:spcPct val="100000"/>
                        </a:lnSpc>
                        <a:spcBef>
                          <a:spcPts val="0"/>
                        </a:spcBef>
                        <a:spcAft>
                          <a:spcPts val="0"/>
                        </a:spcAft>
                        <a:buClrTx/>
                        <a:buSzTx/>
                        <a:buFontTx/>
                        <a:buChar char="-"/>
                        <a:tabLst/>
                        <a:defRPr/>
                      </a:pPr>
                      <a:r>
                        <a:rPr lang="ar-DZ" sz="2000" b="1" baseline="0" dirty="0"/>
                        <a:t>الأعداد من 1 إلى 9 .  - مقارنة وترتيبا.</a:t>
                      </a:r>
                    </a:p>
                  </a:txBody>
                  <a:tcPr>
                    <a:lnR w="12700" cap="flat" cmpd="sng" algn="ctr">
                      <a:solidFill>
                        <a:schemeClr val="tx1"/>
                      </a:solidFill>
                      <a:prstDash val="solid"/>
                      <a:round/>
                      <a:headEnd type="none" w="med" len="med"/>
                      <a:tailEnd type="none" w="med" len="med"/>
                    </a:lnR>
                  </a:tcPr>
                </a:tc>
                <a:tc>
                  <a:txBody>
                    <a:bodyPr/>
                    <a:lstStyle/>
                    <a:p>
                      <a:pPr algn="ctr" rtl="1"/>
                      <a:r>
                        <a:rPr lang="ar-DZ" sz="1800" b="1" dirty="0"/>
                        <a:t>الأعداد والحساب</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rtl="1"/>
                      <a:r>
                        <a:rPr lang="ar-DZ" sz="2800" b="1" dirty="0"/>
                        <a:t>02</a:t>
                      </a:r>
                      <a:endParaRPr lang="fr-FR" sz="28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700415"/>
                  </a:ext>
                </a:extLst>
              </a:tr>
              <a:tr h="0">
                <a:tc>
                  <a:txBody>
                    <a:bodyPr/>
                    <a:lstStyle/>
                    <a:p>
                      <a:pPr marL="285750" indent="-285750" algn="just" rtl="1">
                        <a:buFontTx/>
                        <a:buChar char="-"/>
                      </a:pPr>
                      <a:r>
                        <a:rPr lang="ar-DZ" sz="2000" b="1" baseline="0" dirty="0"/>
                        <a:t>الحواس (2)</a:t>
                      </a:r>
                      <a:endParaRPr lang="fr-FR" sz="20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الإنسان</a:t>
                      </a:r>
                      <a:r>
                        <a:rPr lang="ar-DZ" sz="1800" b="1" baseline="0" dirty="0"/>
                        <a:t> والصحة</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rtl="1"/>
                      <a:endParaRPr lang="fr-FR" sz="28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501245"/>
                  </a:ext>
                </a:extLst>
              </a:tr>
              <a:tr h="165649">
                <a:tc>
                  <a:txBody>
                    <a:bodyPr/>
                    <a:lstStyle/>
                    <a:p>
                      <a:pPr marL="342900" marR="0" indent="-342900" algn="just" defTabSz="914400" rtl="1" eaLnBrk="1" fontAlgn="auto" latinLnBrk="0" hangingPunct="1">
                        <a:lnSpc>
                          <a:spcPct val="100000"/>
                        </a:lnSpc>
                        <a:spcBef>
                          <a:spcPts val="0"/>
                        </a:spcBef>
                        <a:spcAft>
                          <a:spcPts val="0"/>
                        </a:spcAft>
                        <a:buClrTx/>
                        <a:buSzTx/>
                        <a:buFontTx/>
                        <a:buChar char="-"/>
                        <a:tabLst/>
                        <a:defRPr/>
                      </a:pPr>
                      <a:r>
                        <a:rPr lang="ar-DZ" sz="2000" b="1" dirty="0"/>
                        <a:t>تعيين مواقع في الفضاء(2)</a:t>
                      </a:r>
                      <a:endParaRPr lang="fr-FR" sz="20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الفضاء والهندسة</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2800" b="1" dirty="0"/>
                        <a:t>03</a:t>
                      </a:r>
                      <a:endParaRPr lang="fr-FR" sz="28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73363489"/>
                  </a:ext>
                </a:extLst>
              </a:tr>
              <a:tr h="797058">
                <a:tc>
                  <a:txBody>
                    <a:bodyPr/>
                    <a:lstStyle/>
                    <a:p>
                      <a:pPr marL="342900" indent="-342900" algn="just" rtl="1">
                        <a:buFontTx/>
                        <a:buChar char="-"/>
                      </a:pPr>
                      <a:r>
                        <a:rPr lang="ar-DZ" sz="2000" b="1" dirty="0"/>
                        <a:t>تشكيل كميات.</a:t>
                      </a:r>
                    </a:p>
                    <a:p>
                      <a:pPr marL="342900" indent="-342900" algn="just" rtl="1">
                        <a:buFontTx/>
                        <a:buChar char="-"/>
                      </a:pPr>
                      <a:r>
                        <a:rPr lang="ar-DZ" sz="2000" b="1" dirty="0"/>
                        <a:t>العدد 0.</a:t>
                      </a:r>
                    </a:p>
                    <a:p>
                      <a:pPr marL="342900" indent="-342900" algn="just" rtl="1">
                        <a:buFontTx/>
                        <a:buChar char="-"/>
                      </a:pPr>
                      <a:r>
                        <a:rPr lang="ar-DZ" sz="2000" b="1" dirty="0"/>
                        <a:t>عد كميات صغيرة.</a:t>
                      </a:r>
                      <a:endParaRPr lang="fr-FR" sz="2000" b="1" dirty="0"/>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الأعداد والحساب</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rtl="1"/>
                      <a:endParaRPr lang="fr-FR" sz="2400" b="1"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8171069"/>
                  </a:ext>
                </a:extLst>
              </a:tr>
              <a:tr h="402262">
                <a:tc>
                  <a:txBody>
                    <a:bodyPr/>
                    <a:lstStyle/>
                    <a:p>
                      <a:pPr marL="342900" marR="0" indent="-342900" algn="just" defTabSz="914400" rtl="1" eaLnBrk="1" fontAlgn="auto" latinLnBrk="0" hangingPunct="1">
                        <a:lnSpc>
                          <a:spcPct val="100000"/>
                        </a:lnSpc>
                        <a:spcBef>
                          <a:spcPts val="0"/>
                        </a:spcBef>
                        <a:spcAft>
                          <a:spcPts val="0"/>
                        </a:spcAft>
                        <a:buClrTx/>
                        <a:buSzTx/>
                        <a:buFontTx/>
                        <a:buChar char="-"/>
                        <a:tabLst/>
                        <a:defRPr/>
                      </a:pPr>
                      <a:r>
                        <a:rPr lang="ar-DZ" sz="2000" b="1" dirty="0"/>
                        <a:t>أنا أتحرك وأتنقل.</a:t>
                      </a:r>
                      <a:endParaRPr lang="fr-FR" sz="20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الإنسان</a:t>
                      </a:r>
                      <a:r>
                        <a:rPr lang="ar-DZ" sz="1800" b="1" baseline="0" dirty="0"/>
                        <a:t> والصحة</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rtl="1"/>
                      <a:endParaRPr lang="fr-FR" sz="24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64317704"/>
                  </a:ext>
                </a:extLst>
              </a:tr>
            </a:tbl>
          </a:graphicData>
        </a:graphic>
      </p:graphicFrame>
    </p:spTree>
    <p:extLst>
      <p:ext uri="{BB962C8B-B14F-4D97-AF65-F5344CB8AC3E}">
        <p14:creationId xmlns:p14="http://schemas.microsoft.com/office/powerpoint/2010/main" val="137499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3"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3)">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تفتيش من الكمبيوتر المحمول\كل ما يهم التفتيش\عروض باور بوانت لعبد الله\صور مساعدة في البحوث\صور جديدة لباور بوانت\shof_9b86a1f01a2a3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extLst/>
          </p:nvPr>
        </p:nvGraphicFramePr>
        <p:xfrm>
          <a:off x="53008" y="-54787"/>
          <a:ext cx="9051235" cy="6899503"/>
        </p:xfrm>
        <a:graphic>
          <a:graphicData uri="http://schemas.openxmlformats.org/drawingml/2006/table">
            <a:tbl>
              <a:tblPr firstRow="1" bandRow="1">
                <a:tableStyleId>{9DCAF9ED-07DC-4A11-8D7F-57B35C25682E}</a:tableStyleId>
              </a:tblPr>
              <a:tblGrid>
                <a:gridCol w="6970644">
                  <a:extLst>
                    <a:ext uri="{9D8B030D-6E8A-4147-A177-3AD203B41FA5}">
                      <a16:colId xmlns:a16="http://schemas.microsoft.com/office/drawing/2014/main" val="1184807743"/>
                    </a:ext>
                  </a:extLst>
                </a:gridCol>
                <a:gridCol w="1489266">
                  <a:extLst>
                    <a:ext uri="{9D8B030D-6E8A-4147-A177-3AD203B41FA5}">
                      <a16:colId xmlns:a16="http://schemas.microsoft.com/office/drawing/2014/main" val="1418388047"/>
                    </a:ext>
                  </a:extLst>
                </a:gridCol>
                <a:gridCol w="591325">
                  <a:extLst>
                    <a:ext uri="{9D8B030D-6E8A-4147-A177-3AD203B41FA5}">
                      <a16:colId xmlns:a16="http://schemas.microsoft.com/office/drawing/2014/main" val="446488635"/>
                    </a:ext>
                  </a:extLst>
                </a:gridCol>
              </a:tblGrid>
              <a:tr h="558368">
                <a:tc>
                  <a:txBody>
                    <a:bodyPr/>
                    <a:lstStyle/>
                    <a:p>
                      <a:pPr algn="ctr" rtl="1"/>
                      <a:r>
                        <a:rPr lang="ar-DZ" sz="2400" dirty="0"/>
                        <a:t>الوضعيات</a:t>
                      </a:r>
                      <a:endParaRPr lang="fr-FR" sz="2400" dirty="0"/>
                    </a:p>
                  </a:txBody>
                  <a:tcPr anchor="ctr">
                    <a:lnR w="12700" cap="flat" cmpd="sng" algn="ctr">
                      <a:solidFill>
                        <a:schemeClr val="tx1"/>
                      </a:solidFill>
                      <a:prstDash val="solid"/>
                      <a:round/>
                      <a:headEnd type="none" w="med" len="med"/>
                      <a:tailEnd type="none" w="med" len="med"/>
                    </a:lnR>
                  </a:tcPr>
                </a:tc>
                <a:tc>
                  <a:txBody>
                    <a:bodyPr/>
                    <a:lstStyle/>
                    <a:p>
                      <a:pPr algn="ctr" rtl="1"/>
                      <a:r>
                        <a:rPr lang="ar-DZ" sz="2400" dirty="0"/>
                        <a:t>الميادين</a:t>
                      </a:r>
                      <a:endParaRPr lang="fr-FR"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1"/>
                      <a:r>
                        <a:rPr lang="ar-DZ" sz="1400" dirty="0"/>
                        <a:t>الأسابيع</a:t>
                      </a:r>
                      <a:endParaRPr lang="fr-FR" sz="1400" dirty="0"/>
                    </a:p>
                  </a:txBody>
                  <a:tcPr vert="vert27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11541266"/>
                  </a:ext>
                </a:extLst>
              </a:tr>
              <a:tr h="895811">
                <a:tc>
                  <a:txBody>
                    <a:bodyPr/>
                    <a:lstStyle/>
                    <a:p>
                      <a:pPr marL="342900" indent="-342900" algn="just" rtl="1">
                        <a:buFontTx/>
                        <a:buChar char="-"/>
                      </a:pPr>
                      <a:r>
                        <a:rPr lang="ar-DZ" sz="2000" b="1" dirty="0"/>
                        <a:t>العدد 10.</a:t>
                      </a:r>
                    </a:p>
                    <a:p>
                      <a:pPr marL="342900" indent="-342900" algn="just" rtl="1">
                        <a:buFontTx/>
                        <a:buChar char="-"/>
                      </a:pPr>
                      <a:r>
                        <a:rPr lang="ar-DZ" sz="2000" b="1" dirty="0"/>
                        <a:t>استعمال العدد لتذكر كمية .</a:t>
                      </a:r>
                    </a:p>
                    <a:p>
                      <a:pPr marL="342900" indent="-342900" algn="just" rtl="1">
                        <a:buFontTx/>
                        <a:buChar char="-"/>
                      </a:pPr>
                      <a:r>
                        <a:rPr lang="ar-DZ" sz="2000" b="1" dirty="0"/>
                        <a:t>استعمال العدد لتعيين رتبة.</a:t>
                      </a:r>
                      <a:endParaRPr lang="fr-FR" sz="20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الأعداد والحساب</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rtl="1"/>
                      <a:r>
                        <a:rPr lang="ar-DZ" sz="2800" b="1" dirty="0"/>
                        <a:t>04</a:t>
                      </a:r>
                      <a:endParaRPr lang="fr-FR" sz="28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1443984"/>
                  </a:ext>
                </a:extLst>
              </a:tr>
              <a:tr h="299469">
                <a:tc>
                  <a:txBody>
                    <a:bodyPr/>
                    <a:lstStyle/>
                    <a:p>
                      <a:pPr marL="285750" indent="-285750" algn="just" rtl="1">
                        <a:buFontTx/>
                        <a:buChar char="-"/>
                      </a:pPr>
                      <a:r>
                        <a:rPr lang="ar-DZ" sz="2000" b="1" dirty="0"/>
                        <a:t>استخراج معلومات</a:t>
                      </a:r>
                      <a:endParaRPr lang="ar-DZ" sz="2000" b="1" baseline="0" dirty="0"/>
                    </a:p>
                  </a:txBody>
                  <a:tcPr>
                    <a:lnR w="12700" cap="flat" cmpd="sng" algn="ctr">
                      <a:solidFill>
                        <a:schemeClr val="tx1"/>
                      </a:solidFill>
                      <a:prstDash val="solid"/>
                      <a:round/>
                      <a:headEnd type="none" w="med" len="med"/>
                      <a:tailEnd type="none" w="med" len="med"/>
                    </a:lnR>
                  </a:tcPr>
                </a:tc>
                <a:tc>
                  <a:txBody>
                    <a:bodyPr/>
                    <a:lstStyle/>
                    <a:p>
                      <a:pPr algn="ctr" rtl="1"/>
                      <a:r>
                        <a:rPr lang="ar-DZ" sz="1800" b="1" dirty="0"/>
                        <a:t>تنظيم معطيات</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fr-FR"/>
                    </a:p>
                  </a:txBody>
                  <a:tcPr/>
                </a:tc>
                <a:extLst>
                  <a:ext uri="{0D108BD9-81ED-4DB2-BD59-A6C34878D82A}">
                    <a16:rowId xmlns:a16="http://schemas.microsoft.com/office/drawing/2014/main" val="2879716253"/>
                  </a:ext>
                </a:extLst>
              </a:tr>
              <a:tr h="353803">
                <a:tc>
                  <a:txBody>
                    <a:bodyPr/>
                    <a:lstStyle/>
                    <a:p>
                      <a:pPr algn="just" rtl="1"/>
                      <a:r>
                        <a:rPr lang="ar-DZ" sz="2000" b="1" dirty="0"/>
                        <a:t>- كيف أتحرك.</a:t>
                      </a:r>
                      <a:endParaRPr lang="fr-FR" sz="20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الإنسان</a:t>
                      </a:r>
                      <a:r>
                        <a:rPr lang="ar-DZ" sz="1800" b="1" baseline="0" dirty="0"/>
                        <a:t> والصحة</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rtl="1"/>
                      <a:endParaRPr lang="fr-FR" dirty="0"/>
                    </a:p>
                  </a:txBody>
                  <a:tcPr/>
                </a:tc>
                <a:extLst>
                  <a:ext uri="{0D108BD9-81ED-4DB2-BD59-A6C34878D82A}">
                    <a16:rowId xmlns:a16="http://schemas.microsoft.com/office/drawing/2014/main" val="227708352"/>
                  </a:ext>
                </a:extLst>
              </a:tr>
              <a:tr h="395917">
                <a:tc>
                  <a:txBody>
                    <a:bodyPr/>
                    <a:lstStyle/>
                    <a:p>
                      <a:pPr marL="285750" indent="-285750" algn="just" rtl="1">
                        <a:buFontTx/>
                        <a:buChar char="-"/>
                      </a:pPr>
                      <a:r>
                        <a:rPr lang="ar-DZ" sz="2000" b="1" baseline="0" dirty="0"/>
                        <a:t>تعيين مواقع في الفضاء (3)</a:t>
                      </a:r>
                      <a:endParaRPr lang="fr-FR" sz="20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الفضاء والهندسة</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4">
                  <a:txBody>
                    <a:bodyPr/>
                    <a:lstStyle/>
                    <a:p>
                      <a:pPr algn="ctr" rtl="1"/>
                      <a:r>
                        <a:rPr lang="ar-DZ" sz="2800" b="1" dirty="0"/>
                        <a:t>05</a:t>
                      </a:r>
                      <a:endParaRPr lang="fr-FR" sz="28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4313475"/>
                  </a:ext>
                </a:extLst>
              </a:tr>
              <a:tr h="198747">
                <a:tc>
                  <a:txBody>
                    <a:bodyPr/>
                    <a:lstStyle/>
                    <a:p>
                      <a:pPr marL="285750" indent="-285750" algn="just" rtl="1">
                        <a:buFontTx/>
                        <a:buChar char="-"/>
                      </a:pPr>
                      <a:r>
                        <a:rPr lang="ar-DZ" sz="2000" b="1" dirty="0"/>
                        <a:t>متتالية</a:t>
                      </a:r>
                      <a:r>
                        <a:rPr lang="ar-DZ" sz="2000" b="1" baseline="0" dirty="0"/>
                        <a:t> الأعداد إلى 10.</a:t>
                      </a:r>
                      <a:endParaRPr lang="fr-FR" sz="20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الأعداد والحساب</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fr-FR"/>
                    </a:p>
                  </a:txBody>
                  <a:tcPr/>
                </a:tc>
                <a:extLst>
                  <a:ext uri="{0D108BD9-81ED-4DB2-BD59-A6C34878D82A}">
                    <a16:rowId xmlns:a16="http://schemas.microsoft.com/office/drawing/2014/main" val="4198373630"/>
                  </a:ext>
                </a:extLst>
              </a:tr>
              <a:tr h="557881">
                <a:tc>
                  <a:txBody>
                    <a:bodyPr/>
                    <a:lstStyle/>
                    <a:p>
                      <a:pPr marL="285750" indent="-285750" algn="just" rtl="1">
                        <a:buFontTx/>
                        <a:buChar char="-"/>
                      </a:pPr>
                      <a:r>
                        <a:rPr lang="ar-DZ" sz="2000" b="1" dirty="0"/>
                        <a:t>مقارنة الأطوال (1).</a:t>
                      </a:r>
                    </a:p>
                    <a:p>
                      <a:pPr marL="285750" indent="-285750" algn="just" rtl="1">
                        <a:buFontTx/>
                        <a:buChar char="-"/>
                      </a:pPr>
                      <a:r>
                        <a:rPr lang="ar-DZ" sz="2000" b="1" dirty="0"/>
                        <a:t>مقارنة الأطوال (2).</a:t>
                      </a:r>
                      <a:endParaRPr lang="fr-FR" sz="20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المقادير والقياس</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fr-FR"/>
                    </a:p>
                  </a:txBody>
                  <a:tcPr/>
                </a:tc>
                <a:extLst>
                  <a:ext uri="{0D108BD9-81ED-4DB2-BD59-A6C34878D82A}">
                    <a16:rowId xmlns:a16="http://schemas.microsoft.com/office/drawing/2014/main" val="3487397098"/>
                  </a:ext>
                </a:extLst>
              </a:tr>
              <a:tr h="395917">
                <a:tc>
                  <a:txBody>
                    <a:bodyPr/>
                    <a:lstStyle/>
                    <a:p>
                      <a:pPr algn="just" rtl="1"/>
                      <a:r>
                        <a:rPr lang="ar-DZ" sz="2000" b="1" dirty="0"/>
                        <a:t>- أتحرك وأحافظ على صحتي.</a:t>
                      </a:r>
                      <a:endParaRPr lang="fr-FR" sz="2000" b="1"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الإنسان</a:t>
                      </a:r>
                      <a:r>
                        <a:rPr lang="ar-DZ" sz="1800" b="1" baseline="0" dirty="0"/>
                        <a:t> والصحة</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rtl="1"/>
                      <a:endParaRPr lang="fr-FR" sz="2800" b="1"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63522101"/>
                  </a:ext>
                </a:extLst>
              </a:tr>
              <a:tr h="397535">
                <a:tc>
                  <a:txBody>
                    <a:bodyPr/>
                    <a:lstStyle/>
                    <a:p>
                      <a:pPr marL="285750" indent="-285750" algn="just" rtl="1">
                        <a:buFontTx/>
                        <a:buChar char="-"/>
                      </a:pPr>
                      <a:r>
                        <a:rPr lang="ar-DZ" sz="2000" b="1" baseline="0" dirty="0"/>
                        <a:t>المسالك (1)</a:t>
                      </a:r>
                    </a:p>
                  </a:txBody>
                  <a:tcPr>
                    <a:lnR w="12700" cap="flat" cmpd="sng" algn="ctr">
                      <a:solidFill>
                        <a:schemeClr val="tx1"/>
                      </a:solidFill>
                      <a:prstDash val="solid"/>
                      <a:round/>
                      <a:headEnd type="none" w="med" len="med"/>
                      <a:tailEnd type="none" w="med" len="med"/>
                    </a:lnR>
                  </a:tcPr>
                </a:tc>
                <a:tc>
                  <a:txBody>
                    <a:bodyPr/>
                    <a:lstStyle/>
                    <a:p>
                      <a:pPr algn="ctr" rtl="1"/>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rtl="1"/>
                      <a:r>
                        <a:rPr lang="ar-DZ" sz="2800" b="1" dirty="0"/>
                        <a:t>06</a:t>
                      </a:r>
                      <a:endParaRPr lang="fr-FR" sz="28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700415"/>
                  </a:ext>
                </a:extLst>
              </a:tr>
              <a:tr h="395917">
                <a:tc>
                  <a:txBody>
                    <a:bodyPr/>
                    <a:lstStyle/>
                    <a:p>
                      <a:pPr marL="285750" indent="-285750" algn="r" rtl="1">
                        <a:buFontTx/>
                        <a:buChar char="-"/>
                      </a:pPr>
                      <a:r>
                        <a:rPr lang="ar-DZ" b="1" dirty="0"/>
                        <a:t>وضعيات جمع</a:t>
                      </a:r>
                      <a:r>
                        <a:rPr lang="ar-DZ" b="1" baseline="0" dirty="0"/>
                        <a:t> و/أو طرح (1).</a:t>
                      </a:r>
                    </a:p>
                    <a:p>
                      <a:pPr marL="285750" indent="-285750" algn="r" rtl="1">
                        <a:buFontTx/>
                        <a:buChar char="-"/>
                      </a:pPr>
                      <a:r>
                        <a:rPr lang="ar-DZ" b="1" baseline="0" dirty="0"/>
                        <a:t>الرمزان + و = </a:t>
                      </a:r>
                    </a:p>
                    <a:p>
                      <a:pPr marL="285750" indent="-285750" algn="r" rtl="1">
                        <a:buFontTx/>
                        <a:buChar char="-"/>
                      </a:pPr>
                      <a:r>
                        <a:rPr lang="ar-DZ" b="1" baseline="0" dirty="0"/>
                        <a:t>الرمزان – و =</a:t>
                      </a:r>
                    </a:p>
                    <a:p>
                      <a:pPr marL="285750" indent="-285750" algn="r" rtl="1">
                        <a:buFontTx/>
                        <a:buChar char="-"/>
                      </a:pPr>
                      <a:r>
                        <a:rPr lang="ar-DZ" b="1" baseline="0" dirty="0"/>
                        <a:t>الكتابات المختلفة لعدد.</a:t>
                      </a:r>
                      <a:endParaRPr lang="fr-FR" b="1" dirty="0"/>
                    </a:p>
                  </a:txBody>
                  <a:tcPr>
                    <a:lnR w="12700" cap="flat" cmpd="sng" algn="ctr">
                      <a:solidFill>
                        <a:schemeClr val="tx1"/>
                      </a:solidFill>
                      <a:prstDash val="solid"/>
                      <a:round/>
                      <a:headEnd type="none" w="med" len="med"/>
                      <a:tailEnd type="none" w="med" len="med"/>
                    </a:lnR>
                  </a:tcPr>
                </a:tc>
                <a:tc>
                  <a:txBody>
                    <a:bodyPr/>
                    <a:lstStyle/>
                    <a:p>
                      <a:pPr algn="r" rtl="1"/>
                      <a:endParaRPr lang="fr-FR"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rtl="1"/>
                      <a:endParaRPr lang="fr-FR" sz="28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501245"/>
                  </a:ext>
                </a:extLst>
              </a:tr>
              <a:tr h="372386">
                <a:tc>
                  <a:txBody>
                    <a:bodyPr/>
                    <a:lstStyle/>
                    <a:p>
                      <a:pPr marL="285750" indent="-285750" algn="just" rtl="1">
                        <a:buFontTx/>
                        <a:buChar char="-"/>
                      </a:pPr>
                      <a:r>
                        <a:rPr lang="ar-DZ" sz="2000" b="1" dirty="0"/>
                        <a:t>أصنف أغذيتي</a:t>
                      </a:r>
                      <a:r>
                        <a:rPr lang="ar-DZ" sz="2000" b="1" baseline="0" dirty="0"/>
                        <a:t> </a:t>
                      </a:r>
                    </a:p>
                    <a:p>
                      <a:pPr marL="285750" indent="-285750" algn="just" rtl="1">
                        <a:buFontTx/>
                        <a:buChar char="-"/>
                      </a:pPr>
                      <a:r>
                        <a:rPr lang="ar-DZ" sz="2000" b="1" baseline="0" dirty="0"/>
                        <a:t>أغذيتي متنوعة.</a:t>
                      </a:r>
                      <a:endParaRPr lang="fr-FR" sz="20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DZ" sz="1800" b="1" dirty="0"/>
                        <a:t>الإنسان</a:t>
                      </a:r>
                      <a:r>
                        <a:rPr lang="ar-DZ" sz="1800" b="1" baseline="0" dirty="0"/>
                        <a:t> والصحة</a:t>
                      </a:r>
                      <a:endParaRPr lang="fr-FR"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rtl="1"/>
                      <a:endParaRPr lang="fr-FR" sz="28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949737"/>
                  </a:ext>
                </a:extLst>
              </a:tr>
              <a:tr h="267694">
                <a:tc gridSpan="3">
                  <a:txBody>
                    <a:bodyPr/>
                    <a:lstStyle/>
                    <a:p>
                      <a:pPr algn="ctr" rtl="1"/>
                      <a:r>
                        <a:rPr lang="ar-DZ" sz="1800" b="1" dirty="0"/>
                        <a:t>07 : أسبوع الإدماج: أجند معارفي</a:t>
                      </a:r>
                      <a:r>
                        <a:rPr lang="ar-DZ" sz="1800" b="1" baseline="0" dirty="0"/>
                        <a:t> (1،2) – الحصيلة1 (ر) – الحصيلة2 (تع) – الرياضيات في حياتنا اليومية.</a:t>
                      </a:r>
                      <a:endParaRPr lang="fr-FR" sz="1800" b="1" dirty="0"/>
                    </a:p>
                  </a:txBody>
                  <a:tcPr>
                    <a:lnT w="12700" cap="flat" cmpd="sng" algn="ctr">
                      <a:solidFill>
                        <a:schemeClr val="tx1"/>
                      </a:solidFill>
                      <a:prstDash val="solid"/>
                      <a:round/>
                      <a:headEnd type="none" w="med" len="med"/>
                      <a:tailEnd type="none" w="med" len="med"/>
                    </a:lnT>
                  </a:tcPr>
                </a:tc>
                <a:tc hMerge="1">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endParaRPr lang="fr-FR" sz="18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911512"/>
                  </a:ext>
                </a:extLst>
              </a:tr>
            </a:tbl>
          </a:graphicData>
        </a:graphic>
      </p:graphicFrame>
    </p:spTree>
    <p:extLst>
      <p:ext uri="{BB962C8B-B14F-4D97-AF65-F5344CB8AC3E}">
        <p14:creationId xmlns:p14="http://schemas.microsoft.com/office/powerpoint/2010/main" val="2237680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تفتيش من الكمبيوتر المحمول\كل ما يهم التفتيش\عروض باور بوانت لعبد الله\صور مساعدة في البحوث\صور جديدة لباور بوانت\shof_9b86a1f01a2a3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Étiquette 2"/>
          <p:cNvSpPr/>
          <p:nvPr/>
        </p:nvSpPr>
        <p:spPr>
          <a:xfrm>
            <a:off x="662608" y="1878496"/>
            <a:ext cx="7818783" cy="3127513"/>
          </a:xfrm>
          <a:prstGeom prst="plaque">
            <a:avLst>
              <a:gd name="adj" fmla="val 2258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5400" dirty="0">
                <a:solidFill>
                  <a:srgbClr val="C00000"/>
                </a:solidFill>
                <a:cs typeface="Al-Hadith1" pitchFamily="2" charset="-78"/>
              </a:rPr>
              <a:t>الوضعية المشكلة </a:t>
            </a:r>
            <a:r>
              <a:rPr lang="ar-DZ" sz="5400" dirty="0" err="1">
                <a:solidFill>
                  <a:srgbClr val="C00000"/>
                </a:solidFill>
                <a:cs typeface="Al-Hadith1" pitchFamily="2" charset="-78"/>
              </a:rPr>
              <a:t>الانطلاقية</a:t>
            </a:r>
            <a:r>
              <a:rPr lang="ar-DZ" sz="5400" dirty="0">
                <a:solidFill>
                  <a:srgbClr val="C00000"/>
                </a:solidFill>
                <a:cs typeface="Al-Hadith1" pitchFamily="2" charset="-78"/>
              </a:rPr>
              <a:t> "الوضعية الأم"</a:t>
            </a:r>
            <a:endParaRPr lang="fr-FR" sz="5400" dirty="0">
              <a:solidFill>
                <a:srgbClr val="C00000"/>
              </a:solidFill>
              <a:cs typeface="Al-Hadith1" pitchFamily="2" charset="-78"/>
            </a:endParaRPr>
          </a:p>
        </p:txBody>
      </p:sp>
    </p:spTree>
    <p:extLst>
      <p:ext uri="{BB962C8B-B14F-4D97-AF65-F5344CB8AC3E}">
        <p14:creationId xmlns:p14="http://schemas.microsoft.com/office/powerpoint/2010/main" val="3811524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عروض باور بوانت لعبد الله\صور مساعدة في البحوث\خلفيات بوور بوانت\a708776442bce172a58734dc143b4f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p:cNvGrpSpPr>
            <a:grpSpLocks/>
          </p:cNvGrpSpPr>
          <p:nvPr/>
        </p:nvGrpSpPr>
        <p:grpSpPr bwMode="auto">
          <a:xfrm>
            <a:off x="0" y="-22009"/>
            <a:ext cx="9144000" cy="6880008"/>
            <a:chOff x="705" y="1714"/>
            <a:chExt cx="15290" cy="9500"/>
          </a:xfrm>
        </p:grpSpPr>
        <p:pic>
          <p:nvPicPr>
            <p:cNvPr id="15" name="Imag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 y="1714"/>
              <a:ext cx="15193" cy="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7" y="5066"/>
              <a:ext cx="566"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8" y="5217"/>
              <a:ext cx="566"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 y="5250"/>
              <a:ext cx="566"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3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3" y="1714"/>
              <a:ext cx="2404" cy="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2226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2178</TotalTime>
  <Words>930</Words>
  <Application>Microsoft Office PowerPoint</Application>
  <PresentationFormat>Affichage à l'écran (4:3)</PresentationFormat>
  <Paragraphs>159</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Al-Hadith1</vt:lpstr>
      <vt:lpstr>Arial</vt:lpstr>
      <vt:lpstr>Bernard MT Condensed</vt:lpstr>
      <vt:lpstr>Calibri</vt:lpstr>
      <vt:lpstr>Calibri Light</vt:lpstr>
      <vt:lpstr>SKR HEAD1</vt:lpstr>
      <vt:lpstr>Times New Roman</vt:lpstr>
      <vt:lpstr>نسق Office</vt:lpstr>
      <vt:lpstr>بسم الله الرحمن الرحيم</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p</dc:creator>
  <cp:lastModifiedBy>Client</cp:lastModifiedBy>
  <cp:revision>336</cp:revision>
  <dcterms:created xsi:type="dcterms:W3CDTF">2016-05-14T15:38:35Z</dcterms:created>
  <dcterms:modified xsi:type="dcterms:W3CDTF">2016-07-13T23:32:41Z</dcterms:modified>
</cp:coreProperties>
</file>