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8" r:id="rId3"/>
    <p:sldId id="281" r:id="rId4"/>
    <p:sldId id="280" r:id="rId5"/>
    <p:sldId id="279" r:id="rId6"/>
    <p:sldId id="278" r:id="rId7"/>
    <p:sldId id="277" r:id="rId8"/>
    <p:sldId id="276" r:id="rId9"/>
    <p:sldId id="275" r:id="rId10"/>
    <p:sldId id="27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71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21/08/2016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976664"/>
          </a:xfrm>
        </p:spPr>
        <p:txBody>
          <a:bodyPr/>
          <a:lstStyle/>
          <a:p>
            <a:pPr algn="ctr" rtl="1"/>
            <a:r>
              <a:rPr lang="ar-DZ" b="1" dirty="0" smtClean="0">
                <a:cs typeface="Arabic Transparent" pitchFamily="2" charset="-78"/>
              </a:rPr>
              <a:t>ملاحظات منهجية :</a:t>
            </a:r>
          </a:p>
          <a:p>
            <a:pPr marL="342900" indent="-342900" algn="r" rtl="1">
              <a:buFontTx/>
              <a:buChar char="-"/>
            </a:pPr>
            <a:r>
              <a:rPr lang="ar-DZ" sz="2400" dirty="0" smtClean="0"/>
              <a:t>كيفية تنفيذ وحدة جزئية :</a:t>
            </a:r>
          </a:p>
          <a:p>
            <a:pPr marL="342900" indent="-342900" algn="r" rtl="1">
              <a:buFontTx/>
              <a:buChar char="-"/>
            </a:pPr>
            <a:r>
              <a:rPr lang="ar-DZ" sz="2400" dirty="0" smtClean="0"/>
              <a:t>1- فهم ال</a:t>
            </a:r>
            <a:r>
              <a:rPr lang="ar-DZ" sz="2400" b="1" dirty="0" smtClean="0"/>
              <a:t>منطوق والتعبير الشفوي : 90 د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تقدم في حصة واحدة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نبدأ بعرض الوضعية المشكلة </a:t>
            </a:r>
            <a:r>
              <a:rPr lang="ar-DZ" sz="2400" b="1" dirty="0" smtClean="0"/>
              <a:t>الانطلاقية </a:t>
            </a:r>
            <a:r>
              <a:rPr lang="ar-DZ" sz="2400" b="1" dirty="0" smtClean="0"/>
              <a:t>في بداية المقطع التعلمي ولها 4 مهمات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كل مهمة تتحول إلى وضعية جزئية تقدم كل أسبوع</a:t>
            </a:r>
            <a:endParaRPr lang="fr-FR" sz="2400" b="1" dirty="0" smtClean="0"/>
          </a:p>
          <a:p>
            <a:pPr marL="342900" indent="-342900" algn="r" rtl="1">
              <a:buFontTx/>
              <a:buChar char="-"/>
            </a:pPr>
            <a:r>
              <a:rPr lang="ar-DZ" b="1" dirty="0" smtClean="0"/>
              <a:t>تستغرق عرض الوضعية </a:t>
            </a:r>
            <a:r>
              <a:rPr lang="ar-DZ" b="1" dirty="0" smtClean="0"/>
              <a:t>الانطلاقية </a:t>
            </a:r>
            <a:r>
              <a:rPr lang="ar-DZ" b="1" dirty="0" smtClean="0"/>
              <a:t>حوالي 10 دقائق حسب مستوى التلاميذ </a:t>
            </a:r>
          </a:p>
          <a:p>
            <a:pPr marL="342900" indent="-342900" algn="r" rtl="1">
              <a:buFontTx/>
              <a:buChar char="-"/>
            </a:pPr>
            <a:r>
              <a:rPr lang="ar-DZ" b="1" dirty="0" smtClean="0"/>
              <a:t>الدليل شرح كيفية تقديم الوضعية </a:t>
            </a:r>
            <a:r>
              <a:rPr lang="ar-DZ" b="1" dirty="0" smtClean="0"/>
              <a:t>الانطلاقية </a:t>
            </a:r>
            <a:endParaRPr lang="ar-DZ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425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3275856" y="2564904"/>
            <a:ext cx="2376264" cy="882119"/>
          </a:xfrm>
        </p:spPr>
        <p:txBody>
          <a:bodyPr>
            <a:normAutofit fontScale="92500"/>
          </a:bodyPr>
          <a:lstStyle/>
          <a:p>
            <a:r>
              <a:rPr lang="ar-DZ" sz="5400" dirty="0" smtClean="0">
                <a:solidFill>
                  <a:srgbClr val="FF0000"/>
                </a:solidFill>
              </a:rPr>
              <a:t>بالتوفيق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4" name="Sous-titre 1"/>
          <p:cNvSpPr txBox="1">
            <a:spLocks/>
          </p:cNvSpPr>
          <p:nvPr/>
        </p:nvSpPr>
        <p:spPr>
          <a:xfrm>
            <a:off x="-108520" y="5805264"/>
            <a:ext cx="2376264" cy="882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DZ" sz="5400" dirty="0" smtClean="0">
                <a:solidFill>
                  <a:schemeClr val="bg2">
                    <a:lumMod val="50000"/>
                  </a:schemeClr>
                </a:solidFill>
              </a:rPr>
              <a:t>ر. بن حملة</a:t>
            </a:r>
          </a:p>
          <a:p>
            <a:pPr algn="r"/>
            <a:r>
              <a:rPr lang="ar-DZ" sz="5400" dirty="0" smtClean="0">
                <a:solidFill>
                  <a:schemeClr val="bg2">
                    <a:lumMod val="50000"/>
                  </a:schemeClr>
                </a:solidFill>
              </a:rPr>
              <a:t>أوت 2016</a:t>
            </a:r>
            <a:endParaRPr lang="fr-FR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976664"/>
          </a:xfrm>
        </p:spPr>
        <p:txBody>
          <a:bodyPr/>
          <a:lstStyle/>
          <a:p>
            <a:pPr algn="ctr" rtl="1"/>
            <a:r>
              <a:rPr lang="ar-DZ" b="1" dirty="0" smtClean="0">
                <a:cs typeface="Arabic Transparent" pitchFamily="2" charset="-78"/>
              </a:rPr>
              <a:t>ملاحظات منهجية :</a:t>
            </a:r>
          </a:p>
          <a:p>
            <a:pPr algn="r" rtl="1"/>
            <a:r>
              <a:rPr lang="ar-DZ" dirty="0" smtClean="0"/>
              <a:t>- </a:t>
            </a:r>
            <a:r>
              <a:rPr lang="ar-DZ" sz="2400" b="1" dirty="0" smtClean="0"/>
              <a:t>عندما تطرح التساؤلات لا يجيب عنها التلاميذ وإن أجابوا نؤجل تقويم الأجوبة </a:t>
            </a:r>
          </a:p>
          <a:p>
            <a:pPr algn="r" rtl="1"/>
            <a:r>
              <a:rPr lang="ar-DZ" sz="2400" b="1" dirty="0"/>
              <a:t> </a:t>
            </a:r>
            <a:r>
              <a:rPr lang="ar-DZ" sz="2400" b="1" dirty="0" smtClean="0"/>
              <a:t>- الإجابة مرحلية عبر الوحدات والتفصيل من خلال الوحدات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فلسفة الوضعية الأم هي استفزاز </a:t>
            </a:r>
            <a:r>
              <a:rPr lang="ar-DZ" sz="2400" b="1" dirty="0" smtClean="0"/>
              <a:t>حتى </a:t>
            </a:r>
            <a:r>
              <a:rPr lang="ar-DZ" sz="2400" b="1" dirty="0" smtClean="0"/>
              <a:t>يدرك التلميذ أن موارده ناقصة غير كافية </a:t>
            </a:r>
            <a:r>
              <a:rPr lang="ar-DZ" sz="2400" b="1" dirty="0"/>
              <a:t>.</a:t>
            </a:r>
            <a:endParaRPr lang="ar-DZ" sz="2400" b="1" dirty="0" smtClean="0"/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وبعد </a:t>
            </a:r>
            <a:r>
              <a:rPr lang="ar-DZ" sz="2400" b="1" dirty="0" smtClean="0"/>
              <a:t>الانتهاء </a:t>
            </a:r>
            <a:r>
              <a:rPr lang="ar-DZ" sz="2400" b="1" dirty="0" smtClean="0"/>
              <a:t>من عرض الوضعية الأم نشرع في :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عرض المنطوق :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>
                <a:solidFill>
                  <a:schemeClr val="tx1"/>
                </a:solidFill>
              </a:rPr>
              <a:t> </a:t>
            </a:r>
            <a:r>
              <a:rPr lang="ar-DZ" sz="2400" b="1" dirty="0" smtClean="0">
                <a:solidFill>
                  <a:schemeClr val="tx1"/>
                </a:solidFill>
              </a:rPr>
              <a:t>يمكن للأستاذ أن يكيّف النّص مع مستوى التلاميذ بشرط احترام التراكيب والصيغ الموجودة في المنطوق,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المحافظة على مواصفات المنطوق ( الرجوع إلى الوثيقة المرافقة)</a:t>
            </a:r>
            <a:endParaRPr lang="ar-DZ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52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976664"/>
          </a:xfrm>
        </p:spPr>
        <p:txBody>
          <a:bodyPr/>
          <a:lstStyle/>
          <a:p>
            <a:pPr algn="ctr" rtl="1"/>
            <a:r>
              <a:rPr lang="ar-DZ" b="1" dirty="0" smtClean="0">
                <a:cs typeface="Arabic Transparent" pitchFamily="2" charset="-78"/>
              </a:rPr>
              <a:t>ملاحظات منهجية :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البحث في الموانع </a:t>
            </a:r>
            <a:r>
              <a:rPr lang="ar-DZ" sz="2400" b="1" dirty="0" err="1" smtClean="0"/>
              <a:t>الديداكتيكية</a:t>
            </a:r>
            <a:r>
              <a:rPr lang="ar-DZ" sz="2400" b="1" dirty="0" smtClean="0"/>
              <a:t> لفهم المنطوق ( موانع فهم المنطوق) برمجة الفشل.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التعبير الشفوي : 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يمكن أن يدعم بمشهد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ألاحظ وأعبر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يمكن تجزئة المشهد </a:t>
            </a: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2-الحصة الثانية : 45د 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أستعمل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يتم فيها إعادة ترتيب </a:t>
            </a:r>
            <a:r>
              <a:rPr lang="ar-DZ" sz="2400" b="1" dirty="0" err="1" smtClean="0">
                <a:solidFill>
                  <a:schemeClr val="tx1"/>
                </a:solidFill>
              </a:rPr>
              <a:t>ةتراكيب</a:t>
            </a:r>
            <a:r>
              <a:rPr lang="ar-DZ" sz="2400" b="1" dirty="0" smtClean="0">
                <a:solidFill>
                  <a:schemeClr val="tx1"/>
                </a:solidFill>
              </a:rPr>
              <a:t> أحداث القصة </a:t>
            </a:r>
            <a:r>
              <a:rPr lang="ar-DZ" sz="2400" b="1" dirty="0" err="1" smtClean="0">
                <a:solidFill>
                  <a:schemeClr val="tx1"/>
                </a:solidFill>
              </a:rPr>
              <a:t>بإعتماد</a:t>
            </a:r>
            <a:r>
              <a:rPr lang="ar-DZ" sz="2400" b="1" dirty="0" smtClean="0">
                <a:solidFill>
                  <a:schemeClr val="tx1"/>
                </a:solidFill>
              </a:rPr>
              <a:t> المنطوق والمشهد مع استعمال الصيّغ </a:t>
            </a:r>
          </a:p>
          <a:p>
            <a:pPr marL="342900" indent="-342900" algn="r" rtl="1">
              <a:buFontTx/>
              <a:buChar char="-"/>
            </a:pP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endParaRPr lang="ar-DZ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112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976664"/>
          </a:xfrm>
        </p:spPr>
        <p:txBody>
          <a:bodyPr/>
          <a:lstStyle/>
          <a:p>
            <a:pPr algn="ctr" rtl="1"/>
            <a:r>
              <a:rPr lang="ar-DZ" b="1" dirty="0" smtClean="0">
                <a:cs typeface="Arabic Transparent" pitchFamily="2" charset="-78"/>
              </a:rPr>
              <a:t>ملاحظات منهجية :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مسرحة الأحداث وتحويل المنطوق إلى حوار .</a:t>
            </a: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3- الحصة الثالثة ( ألاحظ وأعبر 45د) :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التدريب على الإنتاج الشفوي بناء على </a:t>
            </a:r>
            <a:r>
              <a:rPr lang="ar-DZ" sz="2400" b="1" dirty="0" smtClean="0">
                <a:solidFill>
                  <a:schemeClr val="tx1"/>
                </a:solidFill>
              </a:rPr>
              <a:t>المنطوق 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التعبير عن الحدث القبلي والحدث البعدي </a:t>
            </a:r>
            <a:r>
              <a:rPr lang="ar-DZ" sz="2400" b="1" dirty="0" smtClean="0">
                <a:solidFill>
                  <a:schemeClr val="tx1"/>
                </a:solidFill>
              </a:rPr>
              <a:t>ثم معا .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نكون </a:t>
            </a:r>
            <a:r>
              <a:rPr lang="ar-DZ" sz="2400" b="1" dirty="0" smtClean="0">
                <a:solidFill>
                  <a:schemeClr val="tx1"/>
                </a:solidFill>
              </a:rPr>
              <a:t>قد انتهينا من فهم المنطوق والتعبير الشفوي .</a:t>
            </a: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4- الحصة الرابعة ( فهم المكتوب يبدأ من أيقونة أبني وأقرأ</a:t>
            </a:r>
            <a:r>
              <a:rPr lang="ar-DZ" sz="2400" b="1" dirty="0" smtClean="0">
                <a:solidFill>
                  <a:srgbClr val="FF0000"/>
                </a:solidFill>
              </a:rPr>
              <a:t>)..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جملتان مأخوذتان من النص المنطوق (نصيّص)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جملتان نص </a:t>
            </a:r>
            <a:r>
              <a:rPr lang="ar-DZ" sz="2400" b="1" dirty="0" smtClean="0">
                <a:solidFill>
                  <a:schemeClr val="tx1"/>
                </a:solidFill>
              </a:rPr>
              <a:t>قصير. </a:t>
            </a:r>
            <a:endParaRPr lang="ar-DZ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77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976664"/>
          </a:xfrm>
        </p:spPr>
        <p:txBody>
          <a:bodyPr/>
          <a:lstStyle/>
          <a:p>
            <a:pPr algn="ctr" rtl="1"/>
            <a:r>
              <a:rPr lang="ar-DZ" b="1" dirty="0" smtClean="0">
                <a:cs typeface="Arabic Transparent" pitchFamily="2" charset="-78"/>
              </a:rPr>
              <a:t>ملاحظات منهجية :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انطلاقا </a:t>
            </a:r>
            <a:r>
              <a:rPr lang="ar-DZ" sz="2400" b="1" dirty="0" smtClean="0"/>
              <a:t>من نشاط ألاحظ </a:t>
            </a:r>
            <a:r>
              <a:rPr lang="ar-DZ" sz="2400" b="1" dirty="0" smtClean="0"/>
              <a:t>و من فهم </a:t>
            </a:r>
            <a:r>
              <a:rPr lang="ar-DZ" sz="2400" b="1" dirty="0" smtClean="0"/>
              <a:t>المنطوق يتوصل التلاميذ إلى استنتاج هاتين الجملتين ( </a:t>
            </a:r>
            <a:r>
              <a:rPr lang="ar-DZ" sz="2400" b="1" dirty="0" smtClean="0"/>
              <a:t>أرجع </a:t>
            </a:r>
            <a:r>
              <a:rPr lang="ar-DZ" sz="2400" b="1" dirty="0" smtClean="0"/>
              <a:t>إلى المخطط – القراءة الإجمالية)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قراءة </a:t>
            </a:r>
            <a:r>
              <a:rPr lang="ar-DZ" sz="2400" b="1" dirty="0" smtClean="0"/>
              <a:t>الجملتين </a:t>
            </a:r>
            <a:r>
              <a:rPr lang="ar-DZ" sz="2400" b="1" dirty="0" smtClean="0"/>
              <a:t>قراءة إجمالية .</a:t>
            </a: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5- الحصة الخامسة ( 45د)</a:t>
            </a:r>
            <a:r>
              <a:rPr lang="ar-DZ" sz="2400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محفوظات ( تقديم وتحفيظ)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المحفوظات متعلقة بالمحور .</a:t>
            </a: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6- الحصة السادسة : أكتشف ( تجريد الحرف)</a:t>
            </a:r>
            <a:r>
              <a:rPr lang="ar-DZ" sz="2400" b="1" dirty="0" smtClean="0"/>
              <a:t>: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تؤخذ الجملتين من النصيّص </a:t>
            </a:r>
            <a:r>
              <a:rPr lang="ar-DZ" sz="2400" b="1" dirty="0" smtClean="0"/>
              <a:t>الصغير. </a:t>
            </a:r>
            <a:endParaRPr lang="ar-DZ" sz="2400" b="1" dirty="0" smtClean="0"/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ينجز على السبورة </a:t>
            </a:r>
            <a:endParaRPr lang="ar-DZ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04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976664"/>
          </a:xfrm>
        </p:spPr>
        <p:txBody>
          <a:bodyPr/>
          <a:lstStyle/>
          <a:p>
            <a:pPr algn="ctr" rtl="1"/>
            <a:r>
              <a:rPr lang="ar-DZ" b="1" dirty="0" smtClean="0">
                <a:cs typeface="Arabic Transparent" pitchFamily="2" charset="-78"/>
              </a:rPr>
              <a:t>ملاحظات منهجية :</a:t>
            </a:r>
          </a:p>
          <a:p>
            <a:pPr algn="r" rtl="1"/>
            <a:r>
              <a:rPr lang="ar-DZ" dirty="0" smtClean="0"/>
              <a:t>- </a:t>
            </a:r>
            <a:r>
              <a:rPr lang="ar-DZ" sz="2400" b="1" dirty="0" smtClean="0"/>
              <a:t>أكتب الجملة كلية ثم أضعها في إطار ثم تقطيع ثم ,,,,,,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أكتشف وأتعرف تقدم في 90د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نتجنب الكتابة في الفضاء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نستعمل كراس القسم في محطة </a:t>
            </a:r>
            <a:r>
              <a:rPr lang="ar-DZ" sz="2400" b="1" dirty="0" smtClean="0">
                <a:solidFill>
                  <a:srgbClr val="FF0000"/>
                </a:solidFill>
              </a:rPr>
              <a:t>أتعرف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7- الحصة السابعة ( أقرأ وأثبت):45د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تثبيت الحرف الأول بالحركات والمدود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ثم دفتر الأنشطة أثبت رقم 01</a:t>
            </a: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8- الحصة الثامنة والتاسعة :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بنفس الكيفية مع الحصتين السابقتين </a:t>
            </a: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endParaRPr lang="ar-DZ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973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976664"/>
          </a:xfrm>
        </p:spPr>
        <p:txBody>
          <a:bodyPr/>
          <a:lstStyle/>
          <a:p>
            <a:pPr algn="ctr" rtl="1"/>
            <a:r>
              <a:rPr lang="ar-DZ" b="1" dirty="0" smtClean="0">
                <a:cs typeface="Arabic Transparent" pitchFamily="2" charset="-78"/>
              </a:rPr>
              <a:t>ملاحظات منهجية :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10- الحصة العاشرة ( 45د) 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ألعاب قرائية ( أدمج)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في الوثيقة جاءت بعنوان ألعاب قرائية ولن نجدها في الكتاب .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نراجع الحرفين والحركات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يقترح المعلم لعبة .</a:t>
            </a: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11- الحصة 11 :45د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/>
              <a:t>محفوظات استظهار ومسرحة </a:t>
            </a: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12- الحصة 12: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في المخطط  ( إنتاج) تعبير كتابي 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تنجز في دفتر الأنشطة</a:t>
            </a: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endParaRPr lang="ar-DZ" sz="2400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919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976664"/>
          </a:xfrm>
        </p:spPr>
        <p:txBody>
          <a:bodyPr/>
          <a:lstStyle/>
          <a:p>
            <a:pPr algn="ctr" rtl="1"/>
            <a:r>
              <a:rPr lang="ar-DZ" b="1" dirty="0" smtClean="0">
                <a:cs typeface="Arabic Transparent" pitchFamily="2" charset="-78"/>
              </a:rPr>
              <a:t>ملاحظات منهجية :</a:t>
            </a:r>
          </a:p>
          <a:p>
            <a:pPr marL="342900" indent="-342900" algn="r" rtl="1">
              <a:buFontTx/>
              <a:buChar char="-"/>
            </a:pPr>
            <a:r>
              <a:rPr lang="ar-DZ" sz="2400" dirty="0" smtClean="0">
                <a:solidFill>
                  <a:srgbClr val="FF0000"/>
                </a:solidFill>
              </a:rPr>
              <a:t>الأسبوع الرابع :(الإدماج والتقويم)</a:t>
            </a:r>
            <a:endParaRPr lang="ar-DZ" sz="2400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dirty="0" smtClean="0">
                <a:solidFill>
                  <a:schemeClr val="tx1"/>
                </a:solidFill>
              </a:rPr>
              <a:t>أسبوع مرن </a:t>
            </a:r>
          </a:p>
          <a:p>
            <a:pPr marL="342900" indent="-342900" algn="r" rtl="1">
              <a:buFontTx/>
              <a:buChar char="-"/>
            </a:pPr>
            <a:r>
              <a:rPr lang="ar-DZ" sz="2400" dirty="0" smtClean="0">
                <a:solidFill>
                  <a:schemeClr val="tx1"/>
                </a:solidFill>
              </a:rPr>
              <a:t>1- نجيب فيه على الوضعية الأم </a:t>
            </a:r>
          </a:p>
          <a:p>
            <a:pPr marL="342900" indent="-342900" algn="r" rtl="1">
              <a:buFontTx/>
              <a:buChar char="-"/>
            </a:pPr>
            <a:r>
              <a:rPr lang="ar-DZ" sz="2400" dirty="0" smtClean="0">
                <a:solidFill>
                  <a:schemeClr val="tx1"/>
                </a:solidFill>
              </a:rPr>
              <a:t>2- ينجز فيه المشروع ( يتضمن ت شفوي </a:t>
            </a:r>
            <a:r>
              <a:rPr lang="ar-DZ" sz="2400" dirty="0" err="1" smtClean="0">
                <a:solidFill>
                  <a:schemeClr val="tx1"/>
                </a:solidFill>
              </a:rPr>
              <a:t>وت</a:t>
            </a:r>
            <a:r>
              <a:rPr lang="ar-DZ" sz="2400" dirty="0" smtClean="0">
                <a:solidFill>
                  <a:schemeClr val="tx1"/>
                </a:solidFill>
              </a:rPr>
              <a:t> كتابي) </a:t>
            </a:r>
          </a:p>
          <a:p>
            <a:pPr marL="342900" indent="-342900" algn="r" rtl="1">
              <a:buFontTx/>
              <a:buChar char="-"/>
            </a:pPr>
            <a:r>
              <a:rPr lang="ar-DZ" sz="2400" dirty="0" smtClean="0">
                <a:solidFill>
                  <a:schemeClr val="tx1"/>
                </a:solidFill>
              </a:rPr>
              <a:t>3- أدمج </a:t>
            </a:r>
          </a:p>
          <a:p>
            <a:pPr marL="342900" indent="-342900" algn="r" rtl="1">
              <a:buFontTx/>
              <a:buChar char="-"/>
            </a:pPr>
            <a:r>
              <a:rPr lang="ar-DZ" sz="2400" dirty="0" smtClean="0">
                <a:solidFill>
                  <a:schemeClr val="tx1"/>
                </a:solidFill>
              </a:rPr>
              <a:t>4- أدعم وأقوّم الموجود في دفتر الأنشطة </a:t>
            </a:r>
          </a:p>
          <a:p>
            <a:pPr marL="342900" indent="-342900" algn="r" rtl="1">
              <a:buFontTx/>
              <a:buChar char="-"/>
            </a:pPr>
            <a:r>
              <a:rPr lang="ar-DZ" sz="2400" dirty="0" smtClean="0">
                <a:solidFill>
                  <a:schemeClr val="tx1"/>
                </a:solidFill>
              </a:rPr>
              <a:t>5- ممكن مراجعة نصوص الصيّغ ومراجعة الحروف </a:t>
            </a:r>
          </a:p>
          <a:p>
            <a:pPr marL="342900" indent="-342900" algn="r" rtl="1">
              <a:buFontTx/>
              <a:buChar char="-"/>
            </a:pPr>
            <a:r>
              <a:rPr lang="ar-DZ" sz="2400" dirty="0" smtClean="0">
                <a:solidFill>
                  <a:schemeClr val="tx1"/>
                </a:solidFill>
              </a:rPr>
              <a:t>6- الحصة 11و12 في هذا الأسبوع للمعالجة </a:t>
            </a:r>
            <a:endParaRPr lang="ar-DZ" sz="2400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أدمج مكتسباتي في نهاية كل فصل :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تتضمن ت شفوي والتواصل والقراءة والكتابة وأنشطة التربية الإسلامية والمدنية</a:t>
            </a:r>
            <a:endParaRPr lang="ar-DZ" sz="2400" b="1" dirty="0" smtClean="0">
              <a:solidFill>
                <a:srgbClr val="FF0000"/>
              </a:solidFill>
            </a:endParaRPr>
          </a:p>
          <a:p>
            <a:pPr marL="342900" indent="-342900" algn="r" rtl="1">
              <a:buFontTx/>
              <a:buChar char="-"/>
            </a:pPr>
            <a:endParaRPr lang="ar-DZ" sz="2400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endParaRPr lang="ar-DZ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662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976664"/>
          </a:xfrm>
        </p:spPr>
        <p:txBody>
          <a:bodyPr/>
          <a:lstStyle/>
          <a:p>
            <a:pPr algn="ctr" rtl="1"/>
            <a:r>
              <a:rPr lang="ar-DZ" b="1" dirty="0" smtClean="0">
                <a:cs typeface="Arabic Transparent" pitchFamily="2" charset="-78"/>
              </a:rPr>
              <a:t>ملاحظات منهجية :</a:t>
            </a: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rgbClr val="FF0000"/>
                </a:solidFill>
              </a:rPr>
              <a:t>ألوّن ( في دفتر النشاط) :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marL="342900" indent="-34290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هو نشاط يهدف إلى بيان أهمية معرفة ما وتأكيدها وترسيخها في ذهن المتعلم </a:t>
            </a:r>
            <a:r>
              <a:rPr lang="ar-DZ" sz="2400" b="1" smtClean="0">
                <a:solidFill>
                  <a:schemeClr val="tx1"/>
                </a:solidFill>
              </a:rPr>
              <a:t>بنشاط ومهارات التلوين ,</a:t>
            </a:r>
            <a:endParaRPr lang="ar-DZ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016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487</TotalTime>
  <Words>530</Words>
  <Application>Microsoft Office PowerPoint</Application>
  <PresentationFormat>Affichage à l'écran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Arabic Transparent</vt:lpstr>
      <vt:lpstr>Georgia</vt:lpstr>
      <vt:lpstr>Tahoma</vt:lpstr>
      <vt:lpstr>Trebuchet MS</vt:lpstr>
      <vt:lpstr>Sillage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acp</dc:creator>
  <cp:lastModifiedBy>benhamla58@gmail.com</cp:lastModifiedBy>
  <cp:revision>40</cp:revision>
  <dcterms:created xsi:type="dcterms:W3CDTF">2015-03-24T08:34:48Z</dcterms:created>
  <dcterms:modified xsi:type="dcterms:W3CDTF">2016-08-21T13:55:21Z</dcterms:modified>
</cp:coreProperties>
</file>