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79" r:id="rId11"/>
    <p:sldId id="280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42986A-707C-4DCE-A26F-6B0B0958CA20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0C10EB8-5393-400C-ADB7-777BCC9269F0}">
      <dgm:prSet phldrT="[Texte]"/>
      <dgm:spPr/>
      <dgm:t>
        <a:bodyPr/>
        <a:lstStyle/>
        <a:p>
          <a:r>
            <a:rPr lang="ar-SA" dirty="0" smtClean="0"/>
            <a:t>أنواع الوظائف في المؤسسة </a:t>
          </a:r>
          <a:endParaRPr lang="fr-FR" dirty="0"/>
        </a:p>
      </dgm:t>
    </dgm:pt>
    <dgm:pt modelId="{8239C463-9464-4957-8E25-1B8AC653F760}" type="parTrans" cxnId="{A168803B-3142-4422-8F80-36D7D9FEFCF9}">
      <dgm:prSet/>
      <dgm:spPr/>
      <dgm:t>
        <a:bodyPr/>
        <a:lstStyle/>
        <a:p>
          <a:endParaRPr lang="fr-FR"/>
        </a:p>
      </dgm:t>
    </dgm:pt>
    <dgm:pt modelId="{368A9E76-BBCB-4FD0-90C2-D8F16C8AB08A}" type="sibTrans" cxnId="{A168803B-3142-4422-8F80-36D7D9FEFCF9}">
      <dgm:prSet/>
      <dgm:spPr/>
      <dgm:t>
        <a:bodyPr/>
        <a:lstStyle/>
        <a:p>
          <a:endParaRPr lang="fr-FR"/>
        </a:p>
      </dgm:t>
    </dgm:pt>
    <dgm:pt modelId="{819CF9F4-3613-4460-B868-F380E3AF5672}">
      <dgm:prSet phldrT="[Texte]"/>
      <dgm:spPr/>
      <dgm:t>
        <a:bodyPr/>
        <a:lstStyle/>
        <a:p>
          <a:r>
            <a:rPr lang="ar-SA" dirty="0" smtClean="0"/>
            <a:t>وظيفة الأمن</a:t>
          </a:r>
          <a:endParaRPr lang="fr-FR" dirty="0"/>
        </a:p>
      </dgm:t>
    </dgm:pt>
    <dgm:pt modelId="{CF7B8020-752B-4868-A481-5F52F7C7ED57}" type="parTrans" cxnId="{460A64E4-4EE9-48A2-AE75-338C3EEFDA9A}">
      <dgm:prSet/>
      <dgm:spPr/>
      <dgm:t>
        <a:bodyPr/>
        <a:lstStyle/>
        <a:p>
          <a:endParaRPr lang="fr-FR"/>
        </a:p>
      </dgm:t>
    </dgm:pt>
    <dgm:pt modelId="{AE045EFF-6334-4016-8F8D-F26AA15C6A84}" type="sibTrans" cxnId="{460A64E4-4EE9-48A2-AE75-338C3EEFDA9A}">
      <dgm:prSet/>
      <dgm:spPr/>
      <dgm:t>
        <a:bodyPr/>
        <a:lstStyle/>
        <a:p>
          <a:endParaRPr lang="fr-FR"/>
        </a:p>
      </dgm:t>
    </dgm:pt>
    <dgm:pt modelId="{940565B4-B0B4-4800-8EA6-1055A5D6EDA9}">
      <dgm:prSet phldrT="[Texte]"/>
      <dgm:spPr/>
      <dgm:t>
        <a:bodyPr/>
        <a:lstStyle/>
        <a:p>
          <a:r>
            <a:rPr lang="ar-SA" dirty="0" smtClean="0"/>
            <a:t>وظيفة الإنتاج</a:t>
          </a:r>
          <a:endParaRPr lang="fr-FR" dirty="0"/>
        </a:p>
      </dgm:t>
    </dgm:pt>
    <dgm:pt modelId="{E25508D5-781D-49BB-8660-92011B5AC2A7}" type="parTrans" cxnId="{C4D8CC1B-E809-4FE6-AE31-3398AC9CFB1B}">
      <dgm:prSet/>
      <dgm:spPr/>
      <dgm:t>
        <a:bodyPr/>
        <a:lstStyle/>
        <a:p>
          <a:endParaRPr lang="fr-FR"/>
        </a:p>
      </dgm:t>
    </dgm:pt>
    <dgm:pt modelId="{EFE4007E-8F5D-4B64-A248-146301245283}" type="sibTrans" cxnId="{C4D8CC1B-E809-4FE6-AE31-3398AC9CFB1B}">
      <dgm:prSet/>
      <dgm:spPr/>
      <dgm:t>
        <a:bodyPr/>
        <a:lstStyle/>
        <a:p>
          <a:endParaRPr lang="fr-FR"/>
        </a:p>
      </dgm:t>
    </dgm:pt>
    <dgm:pt modelId="{48A615A6-83E0-43E3-8EC4-93117BFBDD61}">
      <dgm:prSet phldrT="[Texte]"/>
      <dgm:spPr/>
      <dgm:t>
        <a:bodyPr/>
        <a:lstStyle/>
        <a:p>
          <a:r>
            <a:rPr lang="ar-SA" dirty="0" smtClean="0"/>
            <a:t>الوظيفة التجارية</a:t>
          </a:r>
          <a:endParaRPr lang="fr-FR" dirty="0"/>
        </a:p>
      </dgm:t>
    </dgm:pt>
    <dgm:pt modelId="{1CE64753-E68F-4468-B4C9-E8EDC149557A}" type="parTrans" cxnId="{276295AC-3E18-4DD0-AA9B-2E12AF86F92E}">
      <dgm:prSet/>
      <dgm:spPr/>
      <dgm:t>
        <a:bodyPr/>
        <a:lstStyle/>
        <a:p>
          <a:endParaRPr lang="fr-FR"/>
        </a:p>
      </dgm:t>
    </dgm:pt>
    <dgm:pt modelId="{29B59AB9-CDAF-4DC7-A46A-669E4A2C2226}" type="sibTrans" cxnId="{276295AC-3E18-4DD0-AA9B-2E12AF86F92E}">
      <dgm:prSet/>
      <dgm:spPr/>
      <dgm:t>
        <a:bodyPr/>
        <a:lstStyle/>
        <a:p>
          <a:endParaRPr lang="fr-FR"/>
        </a:p>
      </dgm:t>
    </dgm:pt>
    <dgm:pt modelId="{C53BE26C-0E6C-4DEE-BFC4-4419D80F22E3}">
      <dgm:prSet phldrT="[Texte]"/>
      <dgm:spPr/>
      <dgm:t>
        <a:bodyPr/>
        <a:lstStyle/>
        <a:p>
          <a:r>
            <a:rPr lang="ar-SA" dirty="0" smtClean="0"/>
            <a:t>الوظيفة المالية </a:t>
          </a:r>
          <a:endParaRPr lang="fr-FR" dirty="0"/>
        </a:p>
      </dgm:t>
    </dgm:pt>
    <dgm:pt modelId="{62A7298F-663E-4B67-B706-79AFCE76A3E4}" type="parTrans" cxnId="{F8349ABC-8E22-44E4-A6BE-857D32671DC5}">
      <dgm:prSet/>
      <dgm:spPr/>
      <dgm:t>
        <a:bodyPr/>
        <a:lstStyle/>
        <a:p>
          <a:endParaRPr lang="fr-FR"/>
        </a:p>
      </dgm:t>
    </dgm:pt>
    <dgm:pt modelId="{6660CC49-718A-4491-A619-89CA2E96D862}" type="sibTrans" cxnId="{F8349ABC-8E22-44E4-A6BE-857D32671DC5}">
      <dgm:prSet/>
      <dgm:spPr/>
      <dgm:t>
        <a:bodyPr/>
        <a:lstStyle/>
        <a:p>
          <a:endParaRPr lang="fr-FR"/>
        </a:p>
      </dgm:t>
    </dgm:pt>
    <dgm:pt modelId="{7E67DCE0-ADC5-4C05-8CE4-7419123357CF}">
      <dgm:prSet phldrT="[Texte]"/>
      <dgm:spPr/>
      <dgm:t>
        <a:bodyPr/>
        <a:lstStyle/>
        <a:p>
          <a:r>
            <a:rPr lang="ar-SA" dirty="0" smtClean="0"/>
            <a:t>الوظيفة الإدارية </a:t>
          </a:r>
          <a:endParaRPr lang="fr-FR" dirty="0"/>
        </a:p>
      </dgm:t>
    </dgm:pt>
    <dgm:pt modelId="{D7474C56-D734-4C09-8E7C-1F93E31C6249}" type="parTrans" cxnId="{F2F07A65-DCA0-4BA4-8D6F-46D735561DF8}">
      <dgm:prSet/>
      <dgm:spPr/>
      <dgm:t>
        <a:bodyPr/>
        <a:lstStyle/>
        <a:p>
          <a:endParaRPr lang="fr-FR"/>
        </a:p>
      </dgm:t>
    </dgm:pt>
    <dgm:pt modelId="{6733CB57-1DE8-40B5-A812-0A744A76F10E}" type="sibTrans" cxnId="{F2F07A65-DCA0-4BA4-8D6F-46D735561DF8}">
      <dgm:prSet/>
      <dgm:spPr/>
      <dgm:t>
        <a:bodyPr/>
        <a:lstStyle/>
        <a:p>
          <a:endParaRPr lang="fr-FR"/>
        </a:p>
      </dgm:t>
    </dgm:pt>
    <dgm:pt modelId="{3014D64C-BD6D-42D1-B3D4-E37A17CBCA57}" type="pres">
      <dgm:prSet presAssocID="{5942986A-707C-4DCE-A26F-6B0B0958CA2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4442A4E3-8AF0-4202-8EFA-B38F6DAE00E4}" type="pres">
      <dgm:prSet presAssocID="{40C10EB8-5393-400C-ADB7-777BCC9269F0}" presName="hierRoot1" presStyleCnt="0"/>
      <dgm:spPr/>
    </dgm:pt>
    <dgm:pt modelId="{DA0DB141-BC61-4F7B-A9B3-A6B77940A15C}" type="pres">
      <dgm:prSet presAssocID="{40C10EB8-5393-400C-ADB7-777BCC9269F0}" presName="composite" presStyleCnt="0"/>
      <dgm:spPr/>
    </dgm:pt>
    <dgm:pt modelId="{0064B4C6-CBFE-4DE7-B5E9-47620F3B2A54}" type="pres">
      <dgm:prSet presAssocID="{40C10EB8-5393-400C-ADB7-777BCC9269F0}" presName="background" presStyleLbl="node0" presStyleIdx="0" presStyleCnt="1"/>
      <dgm:spPr/>
    </dgm:pt>
    <dgm:pt modelId="{D685DE0A-88DB-431A-A07F-650F4985F538}" type="pres">
      <dgm:prSet presAssocID="{40C10EB8-5393-400C-ADB7-777BCC9269F0}" presName="text" presStyleLbl="fgAcc0" presStyleIdx="0" presStyleCnt="1" custScaleX="222388" custLinFactNeighborY="-2708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E083D3C-3052-4DCC-9F68-8883A0829E0A}" type="pres">
      <dgm:prSet presAssocID="{40C10EB8-5393-400C-ADB7-777BCC9269F0}" presName="hierChild2" presStyleCnt="0"/>
      <dgm:spPr/>
    </dgm:pt>
    <dgm:pt modelId="{5480EB69-55B7-45AC-9FCC-384278537D6E}" type="pres">
      <dgm:prSet presAssocID="{CF7B8020-752B-4868-A481-5F52F7C7ED57}" presName="Name10" presStyleLbl="parChTrans1D2" presStyleIdx="0" presStyleCnt="5"/>
      <dgm:spPr/>
      <dgm:t>
        <a:bodyPr/>
        <a:lstStyle/>
        <a:p>
          <a:endParaRPr lang="fr-FR"/>
        </a:p>
      </dgm:t>
    </dgm:pt>
    <dgm:pt modelId="{0ED46434-E661-4109-953C-3524ADC2D909}" type="pres">
      <dgm:prSet presAssocID="{819CF9F4-3613-4460-B868-F380E3AF5672}" presName="hierRoot2" presStyleCnt="0"/>
      <dgm:spPr/>
    </dgm:pt>
    <dgm:pt modelId="{77FF4E6D-51F4-4C94-8736-A41334723ADF}" type="pres">
      <dgm:prSet presAssocID="{819CF9F4-3613-4460-B868-F380E3AF5672}" presName="composite2" presStyleCnt="0"/>
      <dgm:spPr/>
    </dgm:pt>
    <dgm:pt modelId="{AACA4BD8-77D0-49A8-9782-F63075800041}" type="pres">
      <dgm:prSet presAssocID="{819CF9F4-3613-4460-B868-F380E3AF5672}" presName="background2" presStyleLbl="node2" presStyleIdx="0" presStyleCnt="5"/>
      <dgm:spPr/>
    </dgm:pt>
    <dgm:pt modelId="{6ACA88DA-44A3-4158-A0F7-00DBBB67A9EB}" type="pres">
      <dgm:prSet presAssocID="{819CF9F4-3613-4460-B868-F380E3AF5672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051E5AB-0C5F-4B04-AB69-B5454BA621F5}" type="pres">
      <dgm:prSet presAssocID="{819CF9F4-3613-4460-B868-F380E3AF5672}" presName="hierChild3" presStyleCnt="0"/>
      <dgm:spPr/>
    </dgm:pt>
    <dgm:pt modelId="{E4AF6D72-C782-42FF-9062-B33B2A02423D}" type="pres">
      <dgm:prSet presAssocID="{E25508D5-781D-49BB-8660-92011B5AC2A7}" presName="Name10" presStyleLbl="parChTrans1D2" presStyleIdx="1" presStyleCnt="5"/>
      <dgm:spPr/>
      <dgm:t>
        <a:bodyPr/>
        <a:lstStyle/>
        <a:p>
          <a:endParaRPr lang="fr-FR"/>
        </a:p>
      </dgm:t>
    </dgm:pt>
    <dgm:pt modelId="{8C4D12A5-7DAD-4240-A332-A072ACD21476}" type="pres">
      <dgm:prSet presAssocID="{940565B4-B0B4-4800-8EA6-1055A5D6EDA9}" presName="hierRoot2" presStyleCnt="0"/>
      <dgm:spPr/>
    </dgm:pt>
    <dgm:pt modelId="{2F15485C-5509-4E59-9D7E-7D1076233047}" type="pres">
      <dgm:prSet presAssocID="{940565B4-B0B4-4800-8EA6-1055A5D6EDA9}" presName="composite2" presStyleCnt="0"/>
      <dgm:spPr/>
    </dgm:pt>
    <dgm:pt modelId="{29BB3795-BC2B-41E1-BD3E-7D6E0EB42406}" type="pres">
      <dgm:prSet presAssocID="{940565B4-B0B4-4800-8EA6-1055A5D6EDA9}" presName="background2" presStyleLbl="node2" presStyleIdx="1" presStyleCnt="5"/>
      <dgm:spPr/>
    </dgm:pt>
    <dgm:pt modelId="{2DF0765E-83AA-487E-81A8-872A6E30257C}" type="pres">
      <dgm:prSet presAssocID="{940565B4-B0B4-4800-8EA6-1055A5D6EDA9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D050690-90A2-47B4-8D4D-6D82E1BCD85B}" type="pres">
      <dgm:prSet presAssocID="{940565B4-B0B4-4800-8EA6-1055A5D6EDA9}" presName="hierChild3" presStyleCnt="0"/>
      <dgm:spPr/>
    </dgm:pt>
    <dgm:pt modelId="{C6AE3346-B0B0-47A7-A330-5785EC2F0BA1}" type="pres">
      <dgm:prSet presAssocID="{1CE64753-E68F-4468-B4C9-E8EDC149557A}" presName="Name10" presStyleLbl="parChTrans1D2" presStyleIdx="2" presStyleCnt="5"/>
      <dgm:spPr/>
      <dgm:t>
        <a:bodyPr/>
        <a:lstStyle/>
        <a:p>
          <a:endParaRPr lang="fr-FR"/>
        </a:p>
      </dgm:t>
    </dgm:pt>
    <dgm:pt modelId="{826ECD4A-10E8-43BB-950F-E6F2CFCF7134}" type="pres">
      <dgm:prSet presAssocID="{48A615A6-83E0-43E3-8EC4-93117BFBDD61}" presName="hierRoot2" presStyleCnt="0"/>
      <dgm:spPr/>
    </dgm:pt>
    <dgm:pt modelId="{B43C662C-F4D9-4520-BE21-417BD9B634E8}" type="pres">
      <dgm:prSet presAssocID="{48A615A6-83E0-43E3-8EC4-93117BFBDD61}" presName="composite2" presStyleCnt="0"/>
      <dgm:spPr/>
    </dgm:pt>
    <dgm:pt modelId="{FB07507C-1883-4D57-8D2A-554A07C41E82}" type="pres">
      <dgm:prSet presAssocID="{48A615A6-83E0-43E3-8EC4-93117BFBDD61}" presName="background2" presStyleLbl="node2" presStyleIdx="2" presStyleCnt="5"/>
      <dgm:spPr/>
    </dgm:pt>
    <dgm:pt modelId="{0648E52F-EBE9-440E-9E7A-466BCE5838C4}" type="pres">
      <dgm:prSet presAssocID="{48A615A6-83E0-43E3-8EC4-93117BFBDD61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729461E-8AB4-4074-8FCB-87E354403B84}" type="pres">
      <dgm:prSet presAssocID="{48A615A6-83E0-43E3-8EC4-93117BFBDD61}" presName="hierChild3" presStyleCnt="0"/>
      <dgm:spPr/>
    </dgm:pt>
    <dgm:pt modelId="{493EBBCD-56A4-405D-8F43-F6CE0DF3CF9B}" type="pres">
      <dgm:prSet presAssocID="{62A7298F-663E-4B67-B706-79AFCE76A3E4}" presName="Name10" presStyleLbl="parChTrans1D2" presStyleIdx="3" presStyleCnt="5"/>
      <dgm:spPr/>
      <dgm:t>
        <a:bodyPr/>
        <a:lstStyle/>
        <a:p>
          <a:endParaRPr lang="fr-FR"/>
        </a:p>
      </dgm:t>
    </dgm:pt>
    <dgm:pt modelId="{0B3951C3-E3AD-4419-A8E2-28F09CA7EC15}" type="pres">
      <dgm:prSet presAssocID="{C53BE26C-0E6C-4DEE-BFC4-4419D80F22E3}" presName="hierRoot2" presStyleCnt="0"/>
      <dgm:spPr/>
    </dgm:pt>
    <dgm:pt modelId="{C7C0D75C-5757-4775-A235-C6FC4B7537B5}" type="pres">
      <dgm:prSet presAssocID="{C53BE26C-0E6C-4DEE-BFC4-4419D80F22E3}" presName="composite2" presStyleCnt="0"/>
      <dgm:spPr/>
    </dgm:pt>
    <dgm:pt modelId="{1A6787A6-340F-458E-BBD5-16F044A8CC4E}" type="pres">
      <dgm:prSet presAssocID="{C53BE26C-0E6C-4DEE-BFC4-4419D80F22E3}" presName="background2" presStyleLbl="node2" presStyleIdx="3" presStyleCnt="5"/>
      <dgm:spPr/>
    </dgm:pt>
    <dgm:pt modelId="{378EBAD1-494B-4F3D-8052-706E661D14A2}" type="pres">
      <dgm:prSet presAssocID="{C53BE26C-0E6C-4DEE-BFC4-4419D80F22E3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783493F-37A5-49B2-9626-84DC3E2AC7AD}" type="pres">
      <dgm:prSet presAssocID="{C53BE26C-0E6C-4DEE-BFC4-4419D80F22E3}" presName="hierChild3" presStyleCnt="0"/>
      <dgm:spPr/>
    </dgm:pt>
    <dgm:pt modelId="{B6313BDC-77B2-4D64-BEA0-E5DCF35F0D02}" type="pres">
      <dgm:prSet presAssocID="{D7474C56-D734-4C09-8E7C-1F93E31C6249}" presName="Name10" presStyleLbl="parChTrans1D2" presStyleIdx="4" presStyleCnt="5"/>
      <dgm:spPr/>
      <dgm:t>
        <a:bodyPr/>
        <a:lstStyle/>
        <a:p>
          <a:endParaRPr lang="fr-FR"/>
        </a:p>
      </dgm:t>
    </dgm:pt>
    <dgm:pt modelId="{44ECAFA4-793B-47F3-8B45-610ABFEC8AF8}" type="pres">
      <dgm:prSet presAssocID="{7E67DCE0-ADC5-4C05-8CE4-7419123357CF}" presName="hierRoot2" presStyleCnt="0"/>
      <dgm:spPr/>
    </dgm:pt>
    <dgm:pt modelId="{B03A02C8-8A05-40F5-9F01-E6A9361C8E74}" type="pres">
      <dgm:prSet presAssocID="{7E67DCE0-ADC5-4C05-8CE4-7419123357CF}" presName="composite2" presStyleCnt="0"/>
      <dgm:spPr/>
    </dgm:pt>
    <dgm:pt modelId="{A2644F76-5945-4DE3-867F-4281CE15FF47}" type="pres">
      <dgm:prSet presAssocID="{7E67DCE0-ADC5-4C05-8CE4-7419123357CF}" presName="background2" presStyleLbl="node2" presStyleIdx="4" presStyleCnt="5"/>
      <dgm:spPr/>
    </dgm:pt>
    <dgm:pt modelId="{623BC3BD-9F38-4D92-A094-C548A0C81902}" type="pres">
      <dgm:prSet presAssocID="{7E67DCE0-ADC5-4C05-8CE4-7419123357CF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2F2ECA0-F084-48BB-BA78-2E0E388F2C69}" type="pres">
      <dgm:prSet presAssocID="{7E67DCE0-ADC5-4C05-8CE4-7419123357CF}" presName="hierChild3" presStyleCnt="0"/>
      <dgm:spPr/>
    </dgm:pt>
  </dgm:ptLst>
  <dgm:cxnLst>
    <dgm:cxn modelId="{E5BB15C2-6C10-4CFF-A8FD-A0AE081C0EE1}" type="presOf" srcId="{1CE64753-E68F-4468-B4C9-E8EDC149557A}" destId="{C6AE3346-B0B0-47A7-A330-5785EC2F0BA1}" srcOrd="0" destOrd="0" presId="urn:microsoft.com/office/officeart/2005/8/layout/hierarchy1"/>
    <dgm:cxn modelId="{F8349ABC-8E22-44E4-A6BE-857D32671DC5}" srcId="{40C10EB8-5393-400C-ADB7-777BCC9269F0}" destId="{C53BE26C-0E6C-4DEE-BFC4-4419D80F22E3}" srcOrd="3" destOrd="0" parTransId="{62A7298F-663E-4B67-B706-79AFCE76A3E4}" sibTransId="{6660CC49-718A-4491-A619-89CA2E96D862}"/>
    <dgm:cxn modelId="{460A64E4-4EE9-48A2-AE75-338C3EEFDA9A}" srcId="{40C10EB8-5393-400C-ADB7-777BCC9269F0}" destId="{819CF9F4-3613-4460-B868-F380E3AF5672}" srcOrd="0" destOrd="0" parTransId="{CF7B8020-752B-4868-A481-5F52F7C7ED57}" sibTransId="{AE045EFF-6334-4016-8F8D-F26AA15C6A84}"/>
    <dgm:cxn modelId="{F79E3769-01D6-4662-9E01-C3CD427EBC5D}" type="presOf" srcId="{E25508D5-781D-49BB-8660-92011B5AC2A7}" destId="{E4AF6D72-C782-42FF-9062-B33B2A02423D}" srcOrd="0" destOrd="0" presId="urn:microsoft.com/office/officeart/2005/8/layout/hierarchy1"/>
    <dgm:cxn modelId="{9EE458E4-4804-4B02-9A95-656AD06477FC}" type="presOf" srcId="{40C10EB8-5393-400C-ADB7-777BCC9269F0}" destId="{D685DE0A-88DB-431A-A07F-650F4985F538}" srcOrd="0" destOrd="0" presId="urn:microsoft.com/office/officeart/2005/8/layout/hierarchy1"/>
    <dgm:cxn modelId="{C4D8CC1B-E809-4FE6-AE31-3398AC9CFB1B}" srcId="{40C10EB8-5393-400C-ADB7-777BCC9269F0}" destId="{940565B4-B0B4-4800-8EA6-1055A5D6EDA9}" srcOrd="1" destOrd="0" parTransId="{E25508D5-781D-49BB-8660-92011B5AC2A7}" sibTransId="{EFE4007E-8F5D-4B64-A248-146301245283}"/>
    <dgm:cxn modelId="{8F001E8C-680B-40D1-87B9-9D454EA96127}" type="presOf" srcId="{CF7B8020-752B-4868-A481-5F52F7C7ED57}" destId="{5480EB69-55B7-45AC-9FCC-384278537D6E}" srcOrd="0" destOrd="0" presId="urn:microsoft.com/office/officeart/2005/8/layout/hierarchy1"/>
    <dgm:cxn modelId="{5722A3BC-A49A-4119-B6BA-84667E26978F}" type="presOf" srcId="{48A615A6-83E0-43E3-8EC4-93117BFBDD61}" destId="{0648E52F-EBE9-440E-9E7A-466BCE5838C4}" srcOrd="0" destOrd="0" presId="urn:microsoft.com/office/officeart/2005/8/layout/hierarchy1"/>
    <dgm:cxn modelId="{DCF4D9C5-9905-4CA2-9883-865B3ADDA7DA}" type="presOf" srcId="{819CF9F4-3613-4460-B868-F380E3AF5672}" destId="{6ACA88DA-44A3-4158-A0F7-00DBBB67A9EB}" srcOrd="0" destOrd="0" presId="urn:microsoft.com/office/officeart/2005/8/layout/hierarchy1"/>
    <dgm:cxn modelId="{91D5D28D-9EA4-48B1-BFE8-CEC4EAFA8041}" type="presOf" srcId="{5942986A-707C-4DCE-A26F-6B0B0958CA20}" destId="{3014D64C-BD6D-42D1-B3D4-E37A17CBCA57}" srcOrd="0" destOrd="0" presId="urn:microsoft.com/office/officeart/2005/8/layout/hierarchy1"/>
    <dgm:cxn modelId="{F2F07A65-DCA0-4BA4-8D6F-46D735561DF8}" srcId="{40C10EB8-5393-400C-ADB7-777BCC9269F0}" destId="{7E67DCE0-ADC5-4C05-8CE4-7419123357CF}" srcOrd="4" destOrd="0" parTransId="{D7474C56-D734-4C09-8E7C-1F93E31C6249}" sibTransId="{6733CB57-1DE8-40B5-A812-0A744A76F10E}"/>
    <dgm:cxn modelId="{435AA7BF-E2D7-4351-A9EB-D8FC4BCAFB20}" type="presOf" srcId="{D7474C56-D734-4C09-8E7C-1F93E31C6249}" destId="{B6313BDC-77B2-4D64-BEA0-E5DCF35F0D02}" srcOrd="0" destOrd="0" presId="urn:microsoft.com/office/officeart/2005/8/layout/hierarchy1"/>
    <dgm:cxn modelId="{40EB649E-45E4-42CF-819E-3161CF5414B7}" type="presOf" srcId="{62A7298F-663E-4B67-B706-79AFCE76A3E4}" destId="{493EBBCD-56A4-405D-8F43-F6CE0DF3CF9B}" srcOrd="0" destOrd="0" presId="urn:microsoft.com/office/officeart/2005/8/layout/hierarchy1"/>
    <dgm:cxn modelId="{A42F1954-CF64-439E-B3C5-A6108092EEA5}" type="presOf" srcId="{940565B4-B0B4-4800-8EA6-1055A5D6EDA9}" destId="{2DF0765E-83AA-487E-81A8-872A6E30257C}" srcOrd="0" destOrd="0" presId="urn:microsoft.com/office/officeart/2005/8/layout/hierarchy1"/>
    <dgm:cxn modelId="{F9C70165-B0EF-4161-89E1-D09D349AA267}" type="presOf" srcId="{C53BE26C-0E6C-4DEE-BFC4-4419D80F22E3}" destId="{378EBAD1-494B-4F3D-8052-706E661D14A2}" srcOrd="0" destOrd="0" presId="urn:microsoft.com/office/officeart/2005/8/layout/hierarchy1"/>
    <dgm:cxn modelId="{C484F862-FA9E-46DB-89AC-2EB1365ADF07}" type="presOf" srcId="{7E67DCE0-ADC5-4C05-8CE4-7419123357CF}" destId="{623BC3BD-9F38-4D92-A094-C548A0C81902}" srcOrd="0" destOrd="0" presId="urn:microsoft.com/office/officeart/2005/8/layout/hierarchy1"/>
    <dgm:cxn modelId="{276295AC-3E18-4DD0-AA9B-2E12AF86F92E}" srcId="{40C10EB8-5393-400C-ADB7-777BCC9269F0}" destId="{48A615A6-83E0-43E3-8EC4-93117BFBDD61}" srcOrd="2" destOrd="0" parTransId="{1CE64753-E68F-4468-B4C9-E8EDC149557A}" sibTransId="{29B59AB9-CDAF-4DC7-A46A-669E4A2C2226}"/>
    <dgm:cxn modelId="{A168803B-3142-4422-8F80-36D7D9FEFCF9}" srcId="{5942986A-707C-4DCE-A26F-6B0B0958CA20}" destId="{40C10EB8-5393-400C-ADB7-777BCC9269F0}" srcOrd="0" destOrd="0" parTransId="{8239C463-9464-4957-8E25-1B8AC653F760}" sibTransId="{368A9E76-BBCB-4FD0-90C2-D8F16C8AB08A}"/>
    <dgm:cxn modelId="{BFECB7C1-8263-4B22-8453-D6128EED296F}" type="presParOf" srcId="{3014D64C-BD6D-42D1-B3D4-E37A17CBCA57}" destId="{4442A4E3-8AF0-4202-8EFA-B38F6DAE00E4}" srcOrd="0" destOrd="0" presId="urn:microsoft.com/office/officeart/2005/8/layout/hierarchy1"/>
    <dgm:cxn modelId="{D498C8BD-7588-42A3-933E-975970157AF1}" type="presParOf" srcId="{4442A4E3-8AF0-4202-8EFA-B38F6DAE00E4}" destId="{DA0DB141-BC61-4F7B-A9B3-A6B77940A15C}" srcOrd="0" destOrd="0" presId="urn:microsoft.com/office/officeart/2005/8/layout/hierarchy1"/>
    <dgm:cxn modelId="{D2DC9884-C900-46C7-BB22-ACC2AE3A9D81}" type="presParOf" srcId="{DA0DB141-BC61-4F7B-A9B3-A6B77940A15C}" destId="{0064B4C6-CBFE-4DE7-B5E9-47620F3B2A54}" srcOrd="0" destOrd="0" presId="urn:microsoft.com/office/officeart/2005/8/layout/hierarchy1"/>
    <dgm:cxn modelId="{7D410F7F-B0D4-4908-90A7-805D90C76CE2}" type="presParOf" srcId="{DA0DB141-BC61-4F7B-A9B3-A6B77940A15C}" destId="{D685DE0A-88DB-431A-A07F-650F4985F538}" srcOrd="1" destOrd="0" presId="urn:microsoft.com/office/officeart/2005/8/layout/hierarchy1"/>
    <dgm:cxn modelId="{493C8EB9-9916-42C0-A8FD-C9861F111897}" type="presParOf" srcId="{4442A4E3-8AF0-4202-8EFA-B38F6DAE00E4}" destId="{DE083D3C-3052-4DCC-9F68-8883A0829E0A}" srcOrd="1" destOrd="0" presId="urn:microsoft.com/office/officeart/2005/8/layout/hierarchy1"/>
    <dgm:cxn modelId="{F81D665D-3092-404C-AD54-EA56E0693C89}" type="presParOf" srcId="{DE083D3C-3052-4DCC-9F68-8883A0829E0A}" destId="{5480EB69-55B7-45AC-9FCC-384278537D6E}" srcOrd="0" destOrd="0" presId="urn:microsoft.com/office/officeart/2005/8/layout/hierarchy1"/>
    <dgm:cxn modelId="{46926F15-20FD-49E8-B524-DC7333E32CDB}" type="presParOf" srcId="{DE083D3C-3052-4DCC-9F68-8883A0829E0A}" destId="{0ED46434-E661-4109-953C-3524ADC2D909}" srcOrd="1" destOrd="0" presId="urn:microsoft.com/office/officeart/2005/8/layout/hierarchy1"/>
    <dgm:cxn modelId="{84ABB895-303B-4488-9296-4AEE04FD664C}" type="presParOf" srcId="{0ED46434-E661-4109-953C-3524ADC2D909}" destId="{77FF4E6D-51F4-4C94-8736-A41334723ADF}" srcOrd="0" destOrd="0" presId="urn:microsoft.com/office/officeart/2005/8/layout/hierarchy1"/>
    <dgm:cxn modelId="{F1BC51FA-E206-4F33-B5F8-FE61A975A8C1}" type="presParOf" srcId="{77FF4E6D-51F4-4C94-8736-A41334723ADF}" destId="{AACA4BD8-77D0-49A8-9782-F63075800041}" srcOrd="0" destOrd="0" presId="urn:microsoft.com/office/officeart/2005/8/layout/hierarchy1"/>
    <dgm:cxn modelId="{5EBE4738-E512-4BDE-89B7-3465D35BC450}" type="presParOf" srcId="{77FF4E6D-51F4-4C94-8736-A41334723ADF}" destId="{6ACA88DA-44A3-4158-A0F7-00DBBB67A9EB}" srcOrd="1" destOrd="0" presId="urn:microsoft.com/office/officeart/2005/8/layout/hierarchy1"/>
    <dgm:cxn modelId="{F18AA46B-9249-43CB-9F54-955EDDF1143C}" type="presParOf" srcId="{0ED46434-E661-4109-953C-3524ADC2D909}" destId="{F051E5AB-0C5F-4B04-AB69-B5454BA621F5}" srcOrd="1" destOrd="0" presId="urn:microsoft.com/office/officeart/2005/8/layout/hierarchy1"/>
    <dgm:cxn modelId="{72835D6A-D62A-4EED-8D43-71E0306214D6}" type="presParOf" srcId="{DE083D3C-3052-4DCC-9F68-8883A0829E0A}" destId="{E4AF6D72-C782-42FF-9062-B33B2A02423D}" srcOrd="2" destOrd="0" presId="urn:microsoft.com/office/officeart/2005/8/layout/hierarchy1"/>
    <dgm:cxn modelId="{4350559F-5E21-4FF0-BAAD-6563C102B7C6}" type="presParOf" srcId="{DE083D3C-3052-4DCC-9F68-8883A0829E0A}" destId="{8C4D12A5-7DAD-4240-A332-A072ACD21476}" srcOrd="3" destOrd="0" presId="urn:microsoft.com/office/officeart/2005/8/layout/hierarchy1"/>
    <dgm:cxn modelId="{99EC2290-A29F-4201-AC2A-F7E2C6F99CEA}" type="presParOf" srcId="{8C4D12A5-7DAD-4240-A332-A072ACD21476}" destId="{2F15485C-5509-4E59-9D7E-7D1076233047}" srcOrd="0" destOrd="0" presId="urn:microsoft.com/office/officeart/2005/8/layout/hierarchy1"/>
    <dgm:cxn modelId="{99E29FEF-0BE0-4724-AE2E-E320DE15AC1F}" type="presParOf" srcId="{2F15485C-5509-4E59-9D7E-7D1076233047}" destId="{29BB3795-BC2B-41E1-BD3E-7D6E0EB42406}" srcOrd="0" destOrd="0" presId="urn:microsoft.com/office/officeart/2005/8/layout/hierarchy1"/>
    <dgm:cxn modelId="{10BBCD6E-8CCF-4305-8DF4-59B679C06858}" type="presParOf" srcId="{2F15485C-5509-4E59-9D7E-7D1076233047}" destId="{2DF0765E-83AA-487E-81A8-872A6E30257C}" srcOrd="1" destOrd="0" presId="urn:microsoft.com/office/officeart/2005/8/layout/hierarchy1"/>
    <dgm:cxn modelId="{DCF3F6FD-B221-4389-BE5D-17DA5C61D1E0}" type="presParOf" srcId="{8C4D12A5-7DAD-4240-A332-A072ACD21476}" destId="{ED050690-90A2-47B4-8D4D-6D82E1BCD85B}" srcOrd="1" destOrd="0" presId="urn:microsoft.com/office/officeart/2005/8/layout/hierarchy1"/>
    <dgm:cxn modelId="{562078F1-CC16-4A5D-9F45-272F97F870CC}" type="presParOf" srcId="{DE083D3C-3052-4DCC-9F68-8883A0829E0A}" destId="{C6AE3346-B0B0-47A7-A330-5785EC2F0BA1}" srcOrd="4" destOrd="0" presId="urn:microsoft.com/office/officeart/2005/8/layout/hierarchy1"/>
    <dgm:cxn modelId="{B554F291-1C80-47E9-B42F-6819E2A05BD1}" type="presParOf" srcId="{DE083D3C-3052-4DCC-9F68-8883A0829E0A}" destId="{826ECD4A-10E8-43BB-950F-E6F2CFCF7134}" srcOrd="5" destOrd="0" presId="urn:microsoft.com/office/officeart/2005/8/layout/hierarchy1"/>
    <dgm:cxn modelId="{532C3274-D309-4CE9-AA34-617B87DA646E}" type="presParOf" srcId="{826ECD4A-10E8-43BB-950F-E6F2CFCF7134}" destId="{B43C662C-F4D9-4520-BE21-417BD9B634E8}" srcOrd="0" destOrd="0" presId="urn:microsoft.com/office/officeart/2005/8/layout/hierarchy1"/>
    <dgm:cxn modelId="{36399FDD-3CF7-42E9-BC3D-1DDFF59AE7A8}" type="presParOf" srcId="{B43C662C-F4D9-4520-BE21-417BD9B634E8}" destId="{FB07507C-1883-4D57-8D2A-554A07C41E82}" srcOrd="0" destOrd="0" presId="urn:microsoft.com/office/officeart/2005/8/layout/hierarchy1"/>
    <dgm:cxn modelId="{9034CDBB-A34C-40E9-A6E8-9110E081AEBA}" type="presParOf" srcId="{B43C662C-F4D9-4520-BE21-417BD9B634E8}" destId="{0648E52F-EBE9-440E-9E7A-466BCE5838C4}" srcOrd="1" destOrd="0" presId="urn:microsoft.com/office/officeart/2005/8/layout/hierarchy1"/>
    <dgm:cxn modelId="{A13D623D-8DF1-487B-A6D1-2B0A42CFD2BE}" type="presParOf" srcId="{826ECD4A-10E8-43BB-950F-E6F2CFCF7134}" destId="{0729461E-8AB4-4074-8FCB-87E354403B84}" srcOrd="1" destOrd="0" presId="urn:microsoft.com/office/officeart/2005/8/layout/hierarchy1"/>
    <dgm:cxn modelId="{C60A2A84-F281-4FE8-A62A-F3F259CF1791}" type="presParOf" srcId="{DE083D3C-3052-4DCC-9F68-8883A0829E0A}" destId="{493EBBCD-56A4-405D-8F43-F6CE0DF3CF9B}" srcOrd="6" destOrd="0" presId="urn:microsoft.com/office/officeart/2005/8/layout/hierarchy1"/>
    <dgm:cxn modelId="{D8148B48-6704-4C76-920A-E856093428CE}" type="presParOf" srcId="{DE083D3C-3052-4DCC-9F68-8883A0829E0A}" destId="{0B3951C3-E3AD-4419-A8E2-28F09CA7EC15}" srcOrd="7" destOrd="0" presId="urn:microsoft.com/office/officeart/2005/8/layout/hierarchy1"/>
    <dgm:cxn modelId="{922194A9-803F-4E88-A9D0-AF981F731937}" type="presParOf" srcId="{0B3951C3-E3AD-4419-A8E2-28F09CA7EC15}" destId="{C7C0D75C-5757-4775-A235-C6FC4B7537B5}" srcOrd="0" destOrd="0" presId="urn:microsoft.com/office/officeart/2005/8/layout/hierarchy1"/>
    <dgm:cxn modelId="{30375651-E860-4999-B53B-521C9B281BD3}" type="presParOf" srcId="{C7C0D75C-5757-4775-A235-C6FC4B7537B5}" destId="{1A6787A6-340F-458E-BBD5-16F044A8CC4E}" srcOrd="0" destOrd="0" presId="urn:microsoft.com/office/officeart/2005/8/layout/hierarchy1"/>
    <dgm:cxn modelId="{EA1DCED2-C187-4D10-AF5C-130FCEAB5581}" type="presParOf" srcId="{C7C0D75C-5757-4775-A235-C6FC4B7537B5}" destId="{378EBAD1-494B-4F3D-8052-706E661D14A2}" srcOrd="1" destOrd="0" presId="urn:microsoft.com/office/officeart/2005/8/layout/hierarchy1"/>
    <dgm:cxn modelId="{C06121FC-A943-4427-ADCB-CDDA5D029DB0}" type="presParOf" srcId="{0B3951C3-E3AD-4419-A8E2-28F09CA7EC15}" destId="{D783493F-37A5-49B2-9626-84DC3E2AC7AD}" srcOrd="1" destOrd="0" presId="urn:microsoft.com/office/officeart/2005/8/layout/hierarchy1"/>
    <dgm:cxn modelId="{38DEF227-9D2F-4271-B3D0-91C0A5E69009}" type="presParOf" srcId="{DE083D3C-3052-4DCC-9F68-8883A0829E0A}" destId="{B6313BDC-77B2-4D64-BEA0-E5DCF35F0D02}" srcOrd="8" destOrd="0" presId="urn:microsoft.com/office/officeart/2005/8/layout/hierarchy1"/>
    <dgm:cxn modelId="{86D51372-D0B1-45D3-A550-DDAA8CF7947C}" type="presParOf" srcId="{DE083D3C-3052-4DCC-9F68-8883A0829E0A}" destId="{44ECAFA4-793B-47F3-8B45-610ABFEC8AF8}" srcOrd="9" destOrd="0" presId="urn:microsoft.com/office/officeart/2005/8/layout/hierarchy1"/>
    <dgm:cxn modelId="{6DEC16CC-04A3-4ECC-AA23-3B194895DB5B}" type="presParOf" srcId="{44ECAFA4-793B-47F3-8B45-610ABFEC8AF8}" destId="{B03A02C8-8A05-40F5-9F01-E6A9361C8E74}" srcOrd="0" destOrd="0" presId="urn:microsoft.com/office/officeart/2005/8/layout/hierarchy1"/>
    <dgm:cxn modelId="{9B653422-A80F-46F0-9E6B-D1F5B8DBC667}" type="presParOf" srcId="{B03A02C8-8A05-40F5-9F01-E6A9361C8E74}" destId="{A2644F76-5945-4DE3-867F-4281CE15FF47}" srcOrd="0" destOrd="0" presId="urn:microsoft.com/office/officeart/2005/8/layout/hierarchy1"/>
    <dgm:cxn modelId="{958CAA5E-DD68-40AD-9026-D5B1DBDE2D81}" type="presParOf" srcId="{B03A02C8-8A05-40F5-9F01-E6A9361C8E74}" destId="{623BC3BD-9F38-4D92-A094-C548A0C81902}" srcOrd="1" destOrd="0" presId="urn:microsoft.com/office/officeart/2005/8/layout/hierarchy1"/>
    <dgm:cxn modelId="{766BA696-1D42-4225-963A-ED52DBD1AA73}" type="presParOf" srcId="{44ECAFA4-793B-47F3-8B45-610ABFEC8AF8}" destId="{42F2ECA0-F084-48BB-BA78-2E0E388F2C69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9D7B-D751-4E9F-BF03-A81069CC7532}" type="datetimeFigureOut">
              <a:rPr lang="fr-FR" smtClean="0"/>
              <a:pPr/>
              <a:t>23/01/2015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FAB7-9A8F-46E2-B1F3-E0F8FC0FAF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9D7B-D751-4E9F-BF03-A81069CC7532}" type="datetimeFigureOut">
              <a:rPr lang="fr-FR" smtClean="0"/>
              <a:pPr/>
              <a:t>23/01/2015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FAB7-9A8F-46E2-B1F3-E0F8FC0FAF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9D7B-D751-4E9F-BF03-A81069CC7532}" type="datetimeFigureOut">
              <a:rPr lang="fr-FR" smtClean="0"/>
              <a:pPr/>
              <a:t>23/01/2015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FAB7-9A8F-46E2-B1F3-E0F8FC0FAF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9D7B-D751-4E9F-BF03-A81069CC7532}" type="datetimeFigureOut">
              <a:rPr lang="fr-FR" smtClean="0"/>
              <a:pPr/>
              <a:t>23/01/2015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FAB7-9A8F-46E2-B1F3-E0F8FC0FAF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9D7B-D751-4E9F-BF03-A81069CC7532}" type="datetimeFigureOut">
              <a:rPr lang="fr-FR" smtClean="0"/>
              <a:pPr/>
              <a:t>23/01/2015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FAB7-9A8F-46E2-B1F3-E0F8FC0FAF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9D7B-D751-4E9F-BF03-A81069CC7532}" type="datetimeFigureOut">
              <a:rPr lang="fr-FR" smtClean="0"/>
              <a:pPr/>
              <a:t>23/01/2015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FAB7-9A8F-46E2-B1F3-E0F8FC0FAF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9D7B-D751-4E9F-BF03-A81069CC7532}" type="datetimeFigureOut">
              <a:rPr lang="fr-FR" smtClean="0"/>
              <a:pPr/>
              <a:t>23/01/2015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FAB7-9A8F-46E2-B1F3-E0F8FC0FAF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9D7B-D751-4E9F-BF03-A81069CC7532}" type="datetimeFigureOut">
              <a:rPr lang="fr-FR" smtClean="0"/>
              <a:pPr/>
              <a:t>23/01/2015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FAB7-9A8F-46E2-B1F3-E0F8FC0FAF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9D7B-D751-4E9F-BF03-A81069CC7532}" type="datetimeFigureOut">
              <a:rPr lang="fr-FR" smtClean="0"/>
              <a:pPr/>
              <a:t>23/01/2015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FAB7-9A8F-46E2-B1F3-E0F8FC0FAF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9D7B-D751-4E9F-BF03-A81069CC7532}" type="datetimeFigureOut">
              <a:rPr lang="fr-FR" smtClean="0"/>
              <a:pPr/>
              <a:t>23/01/2015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FAB7-9A8F-46E2-B1F3-E0F8FC0FAF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9D7B-D751-4E9F-BF03-A81069CC7532}" type="datetimeFigureOut">
              <a:rPr lang="fr-FR" smtClean="0"/>
              <a:pPr/>
              <a:t>23/01/2015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FAB7-9A8F-46E2-B1F3-E0F8FC0FAF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59D7B-D751-4E9F-BF03-A81069CC7532}" type="datetimeFigureOut">
              <a:rPr lang="fr-FR" smtClean="0"/>
              <a:pPr/>
              <a:t>23/01/2015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3FAB7-9A8F-46E2-B1F3-E0F8FC0FAF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357290" y="2214554"/>
            <a:ext cx="6357982" cy="150019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DZ" sz="2800" b="1" dirty="0">
                <a:latin typeface="Traditional Arabic" pitchFamily="18" charset="-78"/>
                <a:cs typeface="Traditional Arabic" pitchFamily="18" charset="-78"/>
              </a:rPr>
              <a:t>المجال </a:t>
            </a:r>
            <a:r>
              <a:rPr lang="ar-SA" sz="2800" b="1" dirty="0">
                <a:latin typeface="Traditional Arabic" pitchFamily="18" charset="-78"/>
                <a:cs typeface="Traditional Arabic" pitchFamily="18" charset="-78"/>
              </a:rPr>
              <a:t>ا</a:t>
            </a: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لمفاهيمي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 04 </a:t>
            </a: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: </a:t>
            </a:r>
            <a:r>
              <a:rPr lang="ar-DZ" sz="2800" b="1" dirty="0">
                <a:latin typeface="Traditional Arabic" pitchFamily="18" charset="-78"/>
                <a:cs typeface="Traditional Arabic" pitchFamily="18" charset="-78"/>
              </a:rPr>
              <a:t>المؤسسة </a:t>
            </a: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الاقتصادية</a:t>
            </a:r>
            <a:endParaRPr lang="ar-SA" sz="2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الوحدة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 رقم 10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: المؤسسة الاقتصادية والوظيفة</a:t>
            </a:r>
            <a:r>
              <a:rPr kumimoji="0" lang="ar-SA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التجارية.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Arial" pitchFamily="34" charset="0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56402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76725" algn="l"/>
              </a:tabLst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شرح المخطط: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76725" algn="l"/>
              </a:tabLst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1. تحديد الاحتياجات: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هي تحديد الكمية الواجب شراؤها بعد الإطلاع على الكمية المتبقية في المخازن. لتغطية فترة مقبلة حتى لا ينقطع نشاط المؤسسة.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76725" algn="l"/>
              </a:tabLst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2. البحث عن الموردين: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76725" algn="l"/>
              </a:tabLst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وهو معرفة موردي المؤسسة (مواد أولية للمؤسسة الصناعية وبضائع بالنسبة للمؤسسة التجارية) وذلك بدراسة مدى توفر النواحي التالية:الأسعار؛ النوعية؛ مدة التسليم؛ شروط السداد؛ التخفيضات.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76725" algn="l"/>
              </a:tabLst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3. تحليل وتقييم العروض: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76725" algn="l"/>
              </a:tabLst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في هذه المرحلة يتم تقييم وتحليل العروض المطروحة بعد الإعلان عن مناقصة أو الاتصال المباشر بالموردين.</a:t>
            </a:r>
            <a:endParaRPr kumimoji="0" lang="ar-SA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822782"/>
            <a:ext cx="871543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76725" algn="l"/>
              </a:tabLst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2.1 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تسيير الم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خ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زونات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:   </a:t>
            </a:r>
            <a:endParaRPr kumimoji="0" lang="ar-S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76725" algn="l"/>
              </a:tabLst>
            </a:pPr>
            <a:r>
              <a:rPr lang="ar-SA" sz="2800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	</a:t>
            </a: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يشكل مرحلة هامة من مراحل التموين ويقصد </a:t>
            </a:r>
            <a:r>
              <a:rPr kumimoji="0" lang="ar-DZ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به</a:t>
            </a: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التسيير المادي </a:t>
            </a:r>
            <a:r>
              <a:rPr kumimoji="0" lang="ar-DZ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للمخزونات</a:t>
            </a: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من حيث</a:t>
            </a:r>
            <a:r>
              <a:rPr kumimoji="0" lang="ar-SA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الترتيب: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276725" algn="l"/>
              </a:tabLst>
            </a:pP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حفظ المواد والسلع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276725" algn="l"/>
              </a:tabLst>
            </a:pP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تحديد تاريخ تقديم </a:t>
            </a:r>
            <a:r>
              <a:rPr kumimoji="0" lang="ar-DZ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الطلبية</a:t>
            </a: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والكمية المطلوبة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276725" algn="l"/>
              </a:tabLst>
            </a:pP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تحديد الحد الأدنى للتموين (المخزون </a:t>
            </a:r>
            <a:r>
              <a:rPr kumimoji="0" lang="ar-DZ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الإحتياطي</a:t>
            </a: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)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276725" algn="l"/>
              </a:tabLst>
            </a:pP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تخفيض الأعباء المتعلقة بتسيير </a:t>
            </a:r>
            <a:r>
              <a:rPr kumimoji="0" lang="ar-DZ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المخزونات</a:t>
            </a: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(</a:t>
            </a:r>
            <a:r>
              <a:rPr kumimoji="0" lang="ar-DZ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تدنية</a:t>
            </a: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تكاليف الشراء والحفظ والتوزيع والمالية)</a:t>
            </a:r>
            <a:endParaRPr kumimoji="0" lang="ar-D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hp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714488"/>
            <a:ext cx="6215106" cy="3143272"/>
          </a:xfrm>
          <a:prstGeom prst="rect">
            <a:avLst/>
          </a:prstGeom>
          <a:noFill/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143636" y="857232"/>
            <a:ext cx="1928826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" algn="l"/>
              </a:tabLst>
            </a:pPr>
            <a:r>
              <a:rPr lang="ar-SA" sz="2800" b="1" dirty="0" smtClean="0">
                <a:solidFill>
                  <a:schemeClr val="bg1"/>
                </a:solidFill>
                <a:latin typeface="MCS Madinah S_U normal."/>
                <a:ea typeface="Calibri" pitchFamily="34" charset="0"/>
                <a:cs typeface="Arial" pitchFamily="34" charset="0"/>
              </a:rPr>
              <a:t>2.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CS Madinah S_U normal."/>
                <a:ea typeface="Calibri" pitchFamily="34" charset="0"/>
                <a:cs typeface="Arial" pitchFamily="34" charset="0"/>
              </a:rPr>
              <a:t>التسويق</a:t>
            </a:r>
            <a:r>
              <a:rPr kumimoji="0" lang="ar-SA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MCS Madinah S_U normal."/>
                <a:ea typeface="Calibri" pitchFamily="34" charset="0"/>
                <a:cs typeface="Arial" pitchFamily="34" charset="0"/>
              </a:rPr>
              <a:t> :</a:t>
            </a:r>
            <a:endParaRPr kumimoji="0" lang="ar-SA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186766" cy="6188224"/>
          </a:xfrm>
        </p:spPr>
        <p:txBody>
          <a:bodyPr/>
          <a:lstStyle/>
          <a:p>
            <a:pPr algn="r" rtl="1">
              <a:buNone/>
            </a:pPr>
            <a:r>
              <a:rPr lang="ar-DZ" sz="2800" dirty="0" smtClean="0"/>
              <a:t>ي</a:t>
            </a:r>
            <a:r>
              <a:rPr lang="ar-SA" sz="2800" dirty="0" err="1" smtClean="0"/>
              <a:t>عتقد</a:t>
            </a:r>
            <a:r>
              <a:rPr lang="ar-SA" sz="2800" dirty="0" smtClean="0"/>
              <a:t> الكثير من الأشخاص أن التسويق </a:t>
            </a:r>
            <a:r>
              <a:rPr lang="ar-AE" sz="2800" dirty="0" smtClean="0"/>
              <a:t>عبارة عن إعلان في الجريدة أو التلفزيون وقد يصل إلى عرض المنتج في المحلات أو السوبر ماركت لتجربته، ولكن في الحقيقة التسويق مختلف تماما عن ما </a:t>
            </a:r>
            <a:r>
              <a:rPr lang="ar-AE" sz="2800" dirty="0" err="1" smtClean="0"/>
              <a:t>يعتقده</a:t>
            </a:r>
            <a:r>
              <a:rPr lang="ar-AE" sz="2800" dirty="0" smtClean="0"/>
              <a:t> كثير من الناس؛ فالتسويق مفهوم أوسع من ذلك.</a:t>
            </a:r>
            <a:endParaRPr lang="ar-DZ" sz="2800" dirty="0" smtClean="0"/>
          </a:p>
          <a:p>
            <a:pPr algn="r" rtl="1">
              <a:buNone/>
            </a:pPr>
            <a:endParaRPr lang="ar-DZ" sz="2800" b="1" dirty="0" smtClean="0"/>
          </a:p>
          <a:p>
            <a:pPr algn="r" rtl="1">
              <a:buNone/>
            </a:pPr>
            <a:endParaRPr lang="ar-DZ" sz="2800" b="1" dirty="0" smtClean="0"/>
          </a:p>
          <a:p>
            <a:pPr algn="r" rtl="1">
              <a:buNone/>
            </a:pPr>
            <a:endParaRPr lang="ar-DZ" sz="2800" b="1" dirty="0" smtClean="0"/>
          </a:p>
          <a:p>
            <a:pPr algn="r" rtl="1">
              <a:buNone/>
            </a:pPr>
            <a:endParaRPr lang="ar-DZ" sz="2800" b="1" dirty="0" smtClean="0"/>
          </a:p>
          <a:p>
            <a:pPr algn="r" rtl="1">
              <a:buNone/>
            </a:pPr>
            <a:endParaRPr lang="ar-DZ" sz="2800" b="1" dirty="0" smtClean="0"/>
          </a:p>
          <a:p>
            <a:pPr algn="r" rtl="1">
              <a:buNone/>
            </a:pPr>
            <a:r>
              <a:rPr lang="ar-DZ" sz="2800" b="1" dirty="0" smtClean="0"/>
              <a:t>فم</a:t>
            </a:r>
            <a:r>
              <a:rPr lang="ar-SA" sz="2800" b="1" dirty="0" smtClean="0"/>
              <a:t>ا المقصود بعملية التسويق ضمن الوظيفة التجارية في المؤسسة؟ وما هي مراحلها؟ </a:t>
            </a:r>
            <a:endParaRPr lang="fr-FR" dirty="0" smtClean="0"/>
          </a:p>
          <a:p>
            <a:pPr rtl="1"/>
            <a:r>
              <a:rPr lang="ar-SA" dirty="0" smtClean="0"/>
              <a:t> 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7171" name="Picture 3" descr="C:\Users\hp\Desktop\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20" y="2266947"/>
            <a:ext cx="3643330" cy="20193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500042"/>
            <a:ext cx="8429684" cy="4873752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sz="28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. تعريف التسويق:</a:t>
            </a:r>
            <a:endParaRPr lang="fr-FR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 rtl="1"/>
            <a:r>
              <a:rPr lang="ar-SA" sz="2800" dirty="0" smtClean="0"/>
              <a:t>وهو يتمثل في أنشطة تسمح للمنتج بوضع السلع أو الخدمات  تحت تصرف المستهلك في الوقت والمكان المناسبين.</a:t>
            </a:r>
            <a:endParaRPr lang="fr-FR" sz="2800" dirty="0" smtClean="0"/>
          </a:p>
          <a:p>
            <a:pPr algn="r" rtl="1"/>
            <a:r>
              <a:rPr lang="ar-SA" sz="2800" dirty="0" smtClean="0"/>
              <a:t>نظام متكامل من أنشطة الأعمال المتفاعلة التي تستهدف تخطيط وتسعير وتوزيع وترويج السلع والخدمات التي تشبع حاجات ورغبات العملاء الحاليين والمرتقبين</a:t>
            </a:r>
            <a:r>
              <a:rPr lang="fr-FR" sz="2800" dirty="0" smtClean="0"/>
              <a:t>.</a:t>
            </a:r>
          </a:p>
          <a:p>
            <a:pPr algn="r"/>
            <a:endParaRPr lang="fr-FR" sz="2800" dirty="0"/>
          </a:p>
        </p:txBody>
      </p:sp>
      <p:pic>
        <p:nvPicPr>
          <p:cNvPr id="4098" name="Picture 2" descr="C:\Users\hp\Desktop\Fotolia_39306544_Subscription_XXL-480x4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286124"/>
            <a:ext cx="4572000" cy="3357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786182" y="1071546"/>
            <a:ext cx="4572032" cy="4429156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sz="2800" b="1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المراحل المتعلقة بالتسويق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just" rtl="1"/>
            <a:r>
              <a:rPr lang="ar-DZ" sz="3200" b="1" dirty="0" smtClean="0"/>
              <a:t>أولا . </a:t>
            </a:r>
            <a:r>
              <a:rPr lang="ar-SA" sz="3200" b="1" dirty="0" smtClean="0"/>
              <a:t>دراسة السوق:</a:t>
            </a:r>
            <a:endParaRPr lang="fr-FR" sz="3200" dirty="0" smtClean="0"/>
          </a:p>
          <a:p>
            <a:pPr algn="just" rtl="1">
              <a:buNone/>
            </a:pPr>
            <a:r>
              <a:rPr lang="ar-SA" sz="3200" dirty="0" smtClean="0"/>
              <a:t>من خلال معرفة القدرة الشرائية للمستهلك؛ معرفة احتياجات الزبائن من </a:t>
            </a:r>
            <a:r>
              <a:rPr lang="ar-SA" sz="3200" dirty="0" err="1" smtClean="0"/>
              <a:t>المنتوجات</a:t>
            </a:r>
            <a:r>
              <a:rPr lang="ar-SA" sz="3200" dirty="0" smtClean="0"/>
              <a:t> الحالية والجديدة وكذلك رغبات وأذواق الزبائن.</a:t>
            </a:r>
            <a:endParaRPr lang="fr-FR" sz="3200" dirty="0" smtClean="0"/>
          </a:p>
          <a:p>
            <a:pPr>
              <a:buNone/>
            </a:pPr>
            <a:endParaRPr lang="fr-FR" dirty="0"/>
          </a:p>
        </p:txBody>
      </p:sp>
      <p:pic>
        <p:nvPicPr>
          <p:cNvPr id="1026" name="Picture 2" descr="C:\Users\hp\Desktop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928670"/>
            <a:ext cx="3495722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3424" y="428604"/>
            <a:ext cx="8110542" cy="6143668"/>
          </a:xfrm>
        </p:spPr>
        <p:txBody>
          <a:bodyPr>
            <a:noAutofit/>
          </a:bodyPr>
          <a:lstStyle/>
          <a:p>
            <a:pPr lvl="0" algn="r" rtl="1">
              <a:buNone/>
            </a:pPr>
            <a:r>
              <a:rPr lang="ar-DZ" sz="2800" b="1" dirty="0" smtClean="0">
                <a:solidFill>
                  <a:schemeClr val="accent1">
                    <a:lumMod val="75000"/>
                  </a:schemeClr>
                </a:solidFill>
              </a:rPr>
              <a:t>ثانيا .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قنوات التوزيع:</a:t>
            </a:r>
            <a:endParaRPr lang="fr-FR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 rtl="1">
              <a:buNone/>
            </a:pPr>
            <a:r>
              <a:rPr lang="ar-SA" sz="2000" dirty="0" smtClean="0"/>
              <a:t>يقصد </a:t>
            </a:r>
            <a:r>
              <a:rPr lang="ar-SA" sz="2000" dirty="0" err="1" smtClean="0"/>
              <a:t>بها</a:t>
            </a:r>
            <a:r>
              <a:rPr lang="ar-SA" sz="2000" dirty="0" smtClean="0"/>
              <a:t> الطريق التي تسلكها السلع من المنتج إلى المستهلك</a:t>
            </a:r>
            <a:endParaRPr lang="fr-FR" sz="2000" dirty="0" smtClean="0"/>
          </a:p>
          <a:p>
            <a:pPr algn="r" rtl="1">
              <a:buNone/>
            </a:pPr>
            <a:r>
              <a:rPr lang="ar-SA" sz="2000" b="1" dirty="0" smtClean="0">
                <a:solidFill>
                  <a:srgbClr val="00B050"/>
                </a:solidFill>
              </a:rPr>
              <a:t>1     الاتصال المباشر بالمستهلك</a:t>
            </a:r>
            <a:endParaRPr lang="fr-FR" sz="2000" dirty="0" smtClean="0">
              <a:solidFill>
                <a:srgbClr val="00B050"/>
              </a:solidFill>
            </a:endParaRPr>
          </a:p>
          <a:p>
            <a:pPr algn="r" rtl="1">
              <a:buNone/>
            </a:pPr>
            <a:r>
              <a:rPr lang="ar-AE" sz="2000" dirty="0" smtClean="0"/>
              <a:t> @_____________________________________@</a:t>
            </a:r>
            <a:endParaRPr lang="fr-FR" sz="2000" dirty="0" smtClean="0"/>
          </a:p>
          <a:p>
            <a:pPr algn="r" rtl="1">
              <a:buNone/>
            </a:pPr>
            <a:r>
              <a:rPr lang="ar-AE" sz="2000" dirty="0" smtClean="0"/>
              <a:t>منتج                                                                       مستهلك</a:t>
            </a:r>
            <a:endParaRPr lang="fr-FR" sz="2000" dirty="0" smtClean="0"/>
          </a:p>
          <a:p>
            <a:pPr algn="r" rtl="1">
              <a:buNone/>
            </a:pPr>
            <a:r>
              <a:rPr lang="ar-AE" sz="2000" dirty="0" smtClean="0"/>
              <a:t>هنا لا يوجد طرفي الاتصال بين منتج السلعة وبين مستهلك السلعة وهى تتلاءم مع صغار المنتجين بصفه عامه وكبارهم في ظروف معينه.</a:t>
            </a:r>
            <a:endParaRPr lang="fr-FR" sz="2000" dirty="0" smtClean="0"/>
          </a:p>
          <a:p>
            <a:pPr algn="r" rtl="1"/>
            <a:r>
              <a:rPr lang="ar-SA" sz="2000" b="1" dirty="0" smtClean="0">
                <a:solidFill>
                  <a:srgbClr val="00B050"/>
                </a:solidFill>
              </a:rPr>
              <a:t>2</a:t>
            </a:r>
            <a:r>
              <a:rPr lang="ar-DZ" sz="2000" b="1" dirty="0" smtClean="0">
                <a:solidFill>
                  <a:srgbClr val="00B050"/>
                </a:solidFill>
              </a:rPr>
              <a:t>.</a:t>
            </a:r>
            <a:r>
              <a:rPr lang="ar-SA" sz="2000" b="1" dirty="0" smtClean="0">
                <a:solidFill>
                  <a:srgbClr val="00B050"/>
                </a:solidFill>
              </a:rPr>
              <a:t>     الاتصال من خلال استخدام وسيط واحد</a:t>
            </a:r>
            <a:endParaRPr lang="fr-FR" sz="2000" dirty="0" smtClean="0">
              <a:solidFill>
                <a:srgbClr val="00B050"/>
              </a:solidFill>
            </a:endParaRPr>
          </a:p>
          <a:p>
            <a:pPr algn="r" rtl="1"/>
            <a:r>
              <a:rPr lang="ar-AE" sz="2000" dirty="0" smtClean="0"/>
              <a:t>@__________________________________________@</a:t>
            </a:r>
            <a:endParaRPr lang="fr-FR" sz="2000" dirty="0" smtClean="0"/>
          </a:p>
          <a:p>
            <a:pPr algn="r" rtl="1"/>
            <a:r>
              <a:rPr lang="ar-AE" sz="2000" dirty="0" smtClean="0"/>
              <a:t>منتج                           (وكيل البيع أو متجر تجزئه كبير)                        مستهلك</a:t>
            </a:r>
            <a:endParaRPr lang="fr-FR" sz="2000" dirty="0" smtClean="0"/>
          </a:p>
          <a:p>
            <a:pPr algn="r" rtl="1"/>
            <a:r>
              <a:rPr lang="ar-SA" sz="2000" b="1" dirty="0" smtClean="0">
                <a:solidFill>
                  <a:srgbClr val="00B050"/>
                </a:solidFill>
              </a:rPr>
              <a:t>3.     الاتصال من خلال استخدام وسيطين</a:t>
            </a:r>
            <a:endParaRPr lang="fr-FR" sz="2000" dirty="0" smtClean="0">
              <a:solidFill>
                <a:srgbClr val="00B050"/>
              </a:solidFill>
            </a:endParaRPr>
          </a:p>
          <a:p>
            <a:pPr algn="r" rtl="1"/>
            <a:r>
              <a:rPr lang="ar-AE" sz="2000" dirty="0" smtClean="0"/>
              <a:t>@____________@________________@____________@</a:t>
            </a:r>
            <a:endParaRPr lang="fr-FR" sz="2000" dirty="0" smtClean="0"/>
          </a:p>
          <a:p>
            <a:pPr algn="r" rtl="1"/>
            <a:r>
              <a:rPr lang="ar-AE" sz="2000" dirty="0" smtClean="0"/>
              <a:t>منتج                     تاجر جملة                               تاجر تجزئة                   مستهلك</a:t>
            </a:r>
            <a:endParaRPr lang="fr-FR" sz="2000" dirty="0" smtClean="0"/>
          </a:p>
          <a:p>
            <a:pPr algn="r" rtl="1"/>
            <a:r>
              <a:rPr lang="ar-AE" sz="2000" dirty="0" smtClean="0"/>
              <a:t> وهى الأكثر شيوعا</a:t>
            </a:r>
            <a:endParaRPr lang="fr-FR" sz="2000" dirty="0" smtClean="0"/>
          </a:p>
          <a:p>
            <a:endParaRPr lang="fr-FR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2852"/>
            <a:ext cx="8043890" cy="6429420"/>
          </a:xfrm>
        </p:spPr>
        <p:txBody>
          <a:bodyPr>
            <a:noAutofit/>
          </a:bodyPr>
          <a:lstStyle/>
          <a:p>
            <a:pPr algn="r" rtl="1"/>
            <a:r>
              <a:rPr lang="ar-AE" sz="2800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 </a:t>
            </a:r>
            <a:r>
              <a:rPr lang="ar-SA" sz="2800" b="1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4.     </a:t>
            </a:r>
            <a:r>
              <a:rPr lang="ar-AE" sz="2800" b="1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الاتصال من خلال أكثر من وسيطين</a:t>
            </a:r>
            <a:endParaRPr lang="fr-FR" sz="2800" dirty="0" smtClean="0">
              <a:solidFill>
                <a:srgbClr val="00B05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AE" sz="1600" b="1" dirty="0" smtClean="0">
                <a:latin typeface="Traditional Arabic" pitchFamily="18" charset="-78"/>
                <a:cs typeface="Traditional Arabic" pitchFamily="18" charset="-78"/>
              </a:rPr>
              <a:t>@____________@____________@______________@____________@</a:t>
            </a:r>
            <a:endParaRPr lang="fr-FR" sz="1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AE" sz="1600" b="1" dirty="0" smtClean="0">
                <a:latin typeface="Traditional Arabic" pitchFamily="18" charset="-78"/>
                <a:cs typeface="Traditional Arabic" pitchFamily="18" charset="-78"/>
              </a:rPr>
              <a:t>منتج                      تاجر جملة                 تاجر نصف جملة                      تاجر تجزئة                   مستهلك</a:t>
            </a:r>
            <a:endParaRPr lang="fr-FR" sz="1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>
              <a:buNone/>
            </a:pPr>
            <a:endParaRPr lang="ar-SA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>
              <a:buNone/>
            </a:pPr>
            <a:r>
              <a:rPr lang="ar-AE" sz="2800" dirty="0" smtClean="0">
                <a:latin typeface="Traditional Arabic" pitchFamily="18" charset="-78"/>
                <a:cs typeface="Traditional Arabic" pitchFamily="18" charset="-78"/>
              </a:rPr>
              <a:t>تعتبر هذه الطريقة من الطرق الأفضل للمنتجات التي تنتج بكميات كبيرة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. </a:t>
            </a:r>
          </a:p>
          <a:p>
            <a:pPr algn="r" rtl="1">
              <a:buNone/>
            </a:pPr>
            <a:r>
              <a:rPr lang="ar-SA" sz="2800" dirty="0" err="1" smtClean="0">
                <a:latin typeface="Traditional Arabic" pitchFamily="18" charset="-78"/>
                <a:cs typeface="Traditional Arabic" pitchFamily="18" charset="-78"/>
              </a:rPr>
              <a:t>اما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AE" sz="2800" dirty="0" smtClean="0">
                <a:latin typeface="Traditional Arabic" pitchFamily="18" charset="-78"/>
                <a:cs typeface="Traditional Arabic" pitchFamily="18" charset="-78"/>
              </a:rPr>
              <a:t>في مجال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AE" sz="2800" dirty="0" smtClean="0">
                <a:latin typeface="Traditional Arabic" pitchFamily="18" charset="-78"/>
                <a:cs typeface="Traditional Arabic" pitchFamily="18" charset="-78"/>
              </a:rPr>
              <a:t>التسويق يفضل استخدام الطرق القصيرة مثل الأولي والثانية وذلك للمميزات العديدة ومنها:</a:t>
            </a:r>
            <a:endParaRPr lang="fr-FR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1.     </a:t>
            </a:r>
            <a:r>
              <a:rPr lang="ar-AE" sz="2800" dirty="0" smtClean="0">
                <a:latin typeface="Traditional Arabic" pitchFamily="18" charset="-78"/>
                <a:cs typeface="Traditional Arabic" pitchFamily="18" charset="-78"/>
              </a:rPr>
              <a:t>توفير تكلفة العمولات التي تحمل على تكلفة التسويق للوحدة المباعة.</a:t>
            </a:r>
            <a:endParaRPr lang="fr-FR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2.     </a:t>
            </a:r>
            <a:r>
              <a:rPr lang="ar-AE" sz="2800" dirty="0" smtClean="0">
                <a:latin typeface="Traditional Arabic" pitchFamily="18" charset="-78"/>
                <a:cs typeface="Traditional Arabic" pitchFamily="18" charset="-78"/>
              </a:rPr>
              <a:t>سرعة وصول المنتج إلى المشترى.</a:t>
            </a:r>
            <a:endParaRPr lang="fr-FR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3.     </a:t>
            </a:r>
            <a:r>
              <a:rPr lang="ar-AE" sz="2800" dirty="0" smtClean="0">
                <a:latin typeface="Traditional Arabic" pitchFamily="18" charset="-78"/>
                <a:cs typeface="Traditional Arabic" pitchFamily="18" charset="-78"/>
              </a:rPr>
              <a:t>تفادى المشاكل المترتبة على طول قناة التسوق.</a:t>
            </a:r>
            <a:endParaRPr lang="fr-FR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4.      الحصول على معلومات </a:t>
            </a:r>
            <a:r>
              <a:rPr lang="ar-SA" sz="2800" dirty="0" err="1" smtClean="0">
                <a:latin typeface="Traditional Arabic" pitchFamily="18" charset="-78"/>
                <a:cs typeface="Traditional Arabic" pitchFamily="18" charset="-78"/>
              </a:rPr>
              <a:t>موثوقة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 من خلال </a:t>
            </a:r>
            <a:r>
              <a:rPr lang="ar-SA" sz="2800" dirty="0" err="1" smtClean="0">
                <a:latin typeface="Traditional Arabic" pitchFamily="18" charset="-78"/>
                <a:cs typeface="Traditional Arabic" pitchFamily="18" charset="-78"/>
              </a:rPr>
              <a:t>الإتصال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 المباشر بالمستهلك (تفيد في دراسة السوق )</a:t>
            </a:r>
            <a:endParaRPr lang="fr-FR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>
              <a:buNone/>
            </a:pPr>
            <a:endParaRPr lang="fr-FR" sz="28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214290"/>
            <a:ext cx="8572528" cy="4214842"/>
          </a:xfrm>
        </p:spPr>
        <p:txBody>
          <a:bodyPr>
            <a:normAutofit/>
          </a:bodyPr>
          <a:lstStyle/>
          <a:p>
            <a:pPr lvl="0" algn="r" rtl="1">
              <a:buNone/>
            </a:pPr>
            <a:r>
              <a:rPr lang="ar-DZ" sz="2800" b="1" dirty="0" smtClean="0">
                <a:solidFill>
                  <a:schemeClr val="accent1">
                    <a:lumMod val="75000"/>
                  </a:schemeClr>
                </a:solidFill>
              </a:rPr>
              <a:t>ثالثا .ا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لإشهار:</a:t>
            </a:r>
            <a:endParaRPr lang="fr-FR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 rtl="1">
              <a:buNone/>
            </a:pPr>
            <a:r>
              <a:rPr lang="ar-SA" sz="2800" dirty="0" smtClean="0"/>
              <a:t>يتمثل في مجموع الوسائل المستعملة لإعلام الجمهور. بهدف توليد الرغبة لديهم لشراء السلع أو الخدمات ومن أهدافه:</a:t>
            </a:r>
            <a:endParaRPr lang="fr-FR" sz="2800" dirty="0" smtClean="0"/>
          </a:p>
          <a:p>
            <a:pPr lvl="0" algn="r" rtl="1">
              <a:buNone/>
            </a:pPr>
            <a:r>
              <a:rPr lang="ar-SA" sz="2800" dirty="0" smtClean="0"/>
              <a:t>* الزيادة في قيمة المبيعات.</a:t>
            </a:r>
            <a:endParaRPr lang="fr-FR" sz="2800" dirty="0" smtClean="0"/>
          </a:p>
          <a:p>
            <a:pPr lvl="0" algn="r" rtl="1">
              <a:buNone/>
            </a:pPr>
            <a:r>
              <a:rPr lang="ar-SA" sz="2800" dirty="0" smtClean="0"/>
              <a:t>* التعريف </a:t>
            </a:r>
            <a:r>
              <a:rPr lang="ar-SA" sz="2800" dirty="0" err="1" smtClean="0"/>
              <a:t>بالمنتوج</a:t>
            </a:r>
            <a:r>
              <a:rPr lang="ar-SA" sz="2800" dirty="0" smtClean="0"/>
              <a:t> الجديد وبعلامته وبطريقة توزيعه لتغيير عادات المستهلك.</a:t>
            </a:r>
            <a:endParaRPr lang="fr-FR" sz="2800" dirty="0" smtClean="0"/>
          </a:p>
          <a:p>
            <a:pPr lvl="0" algn="r" rtl="1">
              <a:buNone/>
            </a:pPr>
            <a:r>
              <a:rPr lang="ar-SA" sz="2800" dirty="0" smtClean="0"/>
              <a:t>* البحث عن زبائن جدد.</a:t>
            </a:r>
            <a:endParaRPr lang="fr-FR" sz="2800" dirty="0" smtClean="0"/>
          </a:p>
          <a:p>
            <a:pPr lvl="0" algn="r" rtl="1">
              <a:buNone/>
            </a:pPr>
            <a:r>
              <a:rPr lang="ar-SA" sz="2800" dirty="0" smtClean="0"/>
              <a:t>* زيادة حجم الثقة بين المؤسسة وزبائنها. </a:t>
            </a:r>
            <a:endParaRPr lang="fr-FR" sz="2800" dirty="0" smtClean="0"/>
          </a:p>
          <a:p>
            <a:pPr algn="r">
              <a:buNone/>
            </a:pPr>
            <a:endParaRPr lang="fr-FR" sz="2800" dirty="0"/>
          </a:p>
        </p:txBody>
      </p:sp>
      <p:pic>
        <p:nvPicPr>
          <p:cNvPr id="3074" name="Picture 2" descr="C:\Users\hp\Desktop\internet_marke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571744"/>
            <a:ext cx="4143404" cy="34295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19176" y="642918"/>
            <a:ext cx="7467600" cy="6215082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sz="2800" b="1" dirty="0" smtClean="0"/>
              <a:t>أ. </a:t>
            </a:r>
            <a:r>
              <a:rPr lang="ar-SA" sz="2800" b="1" dirty="0" smtClean="0"/>
              <a:t>فوائد الإشهار:</a:t>
            </a:r>
            <a:endParaRPr lang="fr-FR" sz="2800" dirty="0" smtClean="0"/>
          </a:p>
          <a:p>
            <a:pPr lvl="0" algn="r" rtl="1">
              <a:buNone/>
            </a:pPr>
            <a:r>
              <a:rPr lang="ar-SA" sz="2800" dirty="0" smtClean="0"/>
              <a:t>إجبار المنتجين على تحسين منتجاتهم.</a:t>
            </a:r>
            <a:endParaRPr lang="fr-FR" sz="2800" dirty="0" smtClean="0"/>
          </a:p>
          <a:p>
            <a:pPr lvl="0" algn="r" rtl="1">
              <a:buNone/>
            </a:pPr>
            <a:r>
              <a:rPr lang="ar-SA" sz="2800" dirty="0" smtClean="0"/>
              <a:t>إعلام المستهلكين.</a:t>
            </a:r>
            <a:endParaRPr lang="fr-FR" sz="2800" dirty="0" smtClean="0"/>
          </a:p>
          <a:p>
            <a:pPr lvl="0" algn="r" rtl="1">
              <a:buNone/>
            </a:pPr>
            <a:r>
              <a:rPr lang="ar-SA" sz="2800" dirty="0" smtClean="0"/>
              <a:t>الحصول على زبائن جدد.</a:t>
            </a:r>
            <a:endParaRPr lang="ar-DZ" sz="2800" dirty="0" smtClean="0"/>
          </a:p>
          <a:p>
            <a:pPr lvl="0" algn="r" rtl="1">
              <a:buNone/>
            </a:pPr>
            <a:endParaRPr lang="fr-FR" sz="2800" dirty="0" smtClean="0"/>
          </a:p>
          <a:p>
            <a:pPr algn="r" rtl="1">
              <a:buNone/>
            </a:pPr>
            <a:r>
              <a:rPr lang="ar-DZ" sz="2800" b="1" dirty="0" smtClean="0"/>
              <a:t>ب . </a:t>
            </a:r>
            <a:r>
              <a:rPr lang="ar-SA" sz="2800" b="1" dirty="0" smtClean="0"/>
              <a:t>سلبيات الإشهار:</a:t>
            </a:r>
            <a:endParaRPr lang="ar-DZ" sz="2800" b="1" dirty="0" smtClean="0"/>
          </a:p>
          <a:p>
            <a:pPr algn="r" rtl="1">
              <a:buNone/>
            </a:pPr>
            <a:endParaRPr lang="fr-FR" sz="2800" dirty="0" smtClean="0"/>
          </a:p>
          <a:p>
            <a:pPr lvl="0" algn="r" rtl="1">
              <a:buNone/>
            </a:pPr>
            <a:r>
              <a:rPr lang="ar-DZ" sz="2800" dirty="0" smtClean="0"/>
              <a:t>ا</a:t>
            </a:r>
            <a:r>
              <a:rPr lang="ar-SA" sz="2800" dirty="0" err="1" smtClean="0"/>
              <a:t>رتفاع</a:t>
            </a:r>
            <a:r>
              <a:rPr lang="ar-SA" sz="2800" dirty="0" smtClean="0"/>
              <a:t> أسعار السلع والمنتجات بسبب ارتفاع تكلفة الإشهار.</a:t>
            </a:r>
            <a:endParaRPr lang="fr-FR" sz="2800" dirty="0" smtClean="0"/>
          </a:p>
          <a:p>
            <a:pPr algn="r">
              <a:buNone/>
            </a:pPr>
            <a:r>
              <a:rPr lang="ar-SA" sz="2800" dirty="0" smtClean="0"/>
              <a:t>التأثير على سلوك المستهلك وذلك بافتعال حاجات عديمة الأهمية</a:t>
            </a:r>
            <a:endParaRPr lang="fr-FR" sz="2800" dirty="0"/>
          </a:p>
        </p:txBody>
      </p:sp>
      <p:pic>
        <p:nvPicPr>
          <p:cNvPr id="2050" name="Picture 2" descr="C:\Users\hp\Desktop\Fotolia_42679861_M-300x2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00108"/>
            <a:ext cx="3929070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714348" y="818264"/>
            <a:ext cx="7858180" cy="45243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الوضعية : </a:t>
            </a: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في إطار سعيها الدائم لتحقيق أقصى ربح ممكن وضمان بقاء </a:t>
            </a:r>
            <a:r>
              <a:rPr kumimoji="0" lang="ar-SA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استمراريتها</a:t>
            </a: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والتأقلم مع المحيط فإن المؤسسة تضع مجموعة من الخطط والإستراتيجيات الخاصة </a:t>
            </a:r>
            <a:r>
              <a:rPr kumimoji="0" lang="ar-SA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بها</a:t>
            </a: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من أجل ضمان الوصول إلى أهدافها ويتم ذلك من خلال إنتاج وبيع أكبر كمية ممكنة من المنتجات. ولتحقيق هذا الهدف تقوم المؤسسة بمجموعة من الوظائف من بينها الوظيفة التجارية.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فما لمقصود بالوظيفة التجارية؟ وما هي الوظائف الأخرى؟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ما لمقصود بعمليتي التموين والتسويق؟</a:t>
            </a:r>
            <a:endParaRPr kumimoji="0" lang="ar-SA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4873752"/>
          </a:xfrm>
        </p:spPr>
        <p:txBody>
          <a:bodyPr/>
          <a:lstStyle/>
          <a:p>
            <a:pPr lvl="0" algn="r" rtl="1">
              <a:buNone/>
            </a:pPr>
            <a:r>
              <a:rPr lang="ar-DZ" sz="2800" b="1" dirty="0" smtClean="0">
                <a:solidFill>
                  <a:schemeClr val="accent1">
                    <a:lumMod val="75000"/>
                  </a:schemeClr>
                </a:solidFill>
              </a:rPr>
              <a:t>رابعا .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ترقية المبيعات: (تنشيط المبيعات)</a:t>
            </a:r>
            <a:endParaRPr lang="fr-FR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 rtl="1">
              <a:buNone/>
            </a:pPr>
            <a:r>
              <a:rPr lang="ar-SA" sz="2800" dirty="0" smtClean="0"/>
              <a:t>هي عملية مكملة للإشهار ترتكز على </a:t>
            </a:r>
            <a:r>
              <a:rPr lang="ar-SA" sz="2800" dirty="0" err="1" smtClean="0"/>
              <a:t>مايلي</a:t>
            </a:r>
            <a:r>
              <a:rPr lang="ar-SA" sz="2800" dirty="0" smtClean="0"/>
              <a:t>:</a:t>
            </a:r>
            <a:endParaRPr lang="fr-FR" sz="2800" dirty="0" smtClean="0"/>
          </a:p>
          <a:p>
            <a:pPr algn="r" rtl="1">
              <a:buNone/>
            </a:pPr>
            <a:r>
              <a:rPr lang="ar-SA" sz="2800" dirty="0" smtClean="0"/>
              <a:t>- طريقة التعبئة والتغليف.</a:t>
            </a:r>
            <a:endParaRPr lang="fr-FR" sz="2800" dirty="0" smtClean="0"/>
          </a:p>
          <a:p>
            <a:pPr algn="r" rtl="1">
              <a:buNone/>
            </a:pPr>
            <a:r>
              <a:rPr lang="ar-SA" sz="2800" dirty="0" smtClean="0"/>
              <a:t>- المشاركة في المعارض.</a:t>
            </a:r>
            <a:endParaRPr lang="fr-FR" sz="2800" dirty="0" smtClean="0"/>
          </a:p>
          <a:p>
            <a:pPr algn="r" rtl="1">
              <a:buNone/>
            </a:pPr>
            <a:r>
              <a:rPr lang="ar-SA" sz="2800" dirty="0" smtClean="0"/>
              <a:t>- منح تخفيضات.</a:t>
            </a:r>
            <a:endParaRPr lang="fr-FR" sz="2800" dirty="0" smtClean="0"/>
          </a:p>
          <a:p>
            <a:pPr algn="r" rtl="1">
              <a:buNone/>
            </a:pPr>
            <a:r>
              <a:rPr lang="ar-SA" sz="2800" dirty="0" smtClean="0"/>
              <a:t>- تقديم هدايا.</a:t>
            </a:r>
            <a:r>
              <a:rPr lang="ar-DZ" sz="2800" dirty="0" smtClean="0"/>
              <a:t>( </a:t>
            </a:r>
            <a:r>
              <a:rPr lang="fr-FR" sz="2800" dirty="0" smtClean="0"/>
              <a:t>BONUS</a:t>
            </a:r>
            <a:r>
              <a:rPr lang="ar-DZ" sz="2800" dirty="0" smtClean="0"/>
              <a:t>)</a:t>
            </a:r>
            <a:endParaRPr lang="fr-FR" sz="2800" dirty="0" smtClean="0"/>
          </a:p>
          <a:p>
            <a:pPr algn="r" rtl="1">
              <a:buNone/>
            </a:pPr>
            <a:r>
              <a:rPr lang="ar-SA" sz="2800" dirty="0" smtClean="0"/>
              <a:t>- </a:t>
            </a:r>
            <a:r>
              <a:rPr lang="ar-DZ" sz="2800" dirty="0" smtClean="0"/>
              <a:t>تقديم عينات مجانية</a:t>
            </a:r>
          </a:p>
          <a:p>
            <a:pPr algn="r" rtl="1">
              <a:buNone/>
            </a:pPr>
            <a:r>
              <a:rPr lang="ar-DZ" sz="2800" dirty="0" smtClean="0"/>
              <a:t> (الإشهار في أماكن البيع)</a:t>
            </a:r>
            <a:endParaRPr lang="fr-FR" sz="2800" dirty="0" smtClean="0"/>
          </a:p>
          <a:p>
            <a:pPr>
              <a:buNone/>
            </a:pPr>
            <a:endParaRPr lang="fr-FR" dirty="0"/>
          </a:p>
        </p:txBody>
      </p:sp>
      <p:pic>
        <p:nvPicPr>
          <p:cNvPr id="8194" name="Picture 2" descr="C:\Users\hp\Desktop\images&amp;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3857652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14348" y="785794"/>
            <a:ext cx="7467600" cy="5429288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SA" b="1" dirty="0" smtClean="0"/>
              <a:t>. </a:t>
            </a:r>
            <a:r>
              <a:rPr lang="ar-SA" sz="2800" b="1" dirty="0" smtClean="0"/>
              <a:t>حماية المستهلك:</a:t>
            </a:r>
            <a:endParaRPr lang="fr-FR" sz="2800" dirty="0" smtClean="0"/>
          </a:p>
          <a:p>
            <a:pPr algn="r" rtl="1">
              <a:buNone/>
            </a:pPr>
            <a:r>
              <a:rPr lang="ar-DZ" sz="2800" dirty="0" smtClean="0"/>
              <a:t> </a:t>
            </a:r>
            <a:r>
              <a:rPr lang="ar-SA" sz="2800" dirty="0" smtClean="0"/>
              <a:t>يلزم القانون التجاري المنتجين باحترام</a:t>
            </a:r>
            <a:endParaRPr lang="ar-DZ" sz="2800" dirty="0" smtClean="0"/>
          </a:p>
          <a:p>
            <a:pPr algn="r" rtl="1">
              <a:buNone/>
            </a:pPr>
            <a:r>
              <a:rPr lang="ar-SA" sz="2800" dirty="0" smtClean="0"/>
              <a:t> شروط الإنتاج ومواصفات </a:t>
            </a:r>
            <a:r>
              <a:rPr lang="ar-SA" sz="2800" dirty="0" err="1" smtClean="0"/>
              <a:t>المنتوج</a:t>
            </a:r>
            <a:r>
              <a:rPr lang="ar-SA" sz="2800" dirty="0" smtClean="0"/>
              <a:t> </a:t>
            </a:r>
            <a:endParaRPr lang="ar-DZ" sz="2800" dirty="0" smtClean="0"/>
          </a:p>
          <a:p>
            <a:pPr algn="r" rtl="1">
              <a:buNone/>
            </a:pPr>
            <a:r>
              <a:rPr lang="ar-SA" sz="2800" dirty="0" smtClean="0"/>
              <a:t>عند الإنتاج والتوزيع</a:t>
            </a:r>
            <a:r>
              <a:rPr lang="ar-DZ" sz="2800" dirty="0" smtClean="0"/>
              <a:t> </a:t>
            </a:r>
            <a:r>
              <a:rPr lang="ar-SA" sz="2800" dirty="0" smtClean="0"/>
              <a:t>منها:</a:t>
            </a:r>
            <a:endParaRPr lang="fr-FR" sz="2800" dirty="0" smtClean="0"/>
          </a:p>
          <a:p>
            <a:pPr lvl="0" algn="r" rtl="1">
              <a:buNone/>
            </a:pPr>
            <a:r>
              <a:rPr lang="ar-DZ" sz="2800" dirty="0" smtClean="0"/>
              <a:t>* </a:t>
            </a:r>
            <a:r>
              <a:rPr lang="ar-SA" sz="2800" dirty="0" smtClean="0"/>
              <a:t>ذكر المكونات التي يتكون منها </a:t>
            </a:r>
            <a:r>
              <a:rPr lang="ar-SA" sz="2800" dirty="0" err="1" smtClean="0"/>
              <a:t>المنتوج</a:t>
            </a:r>
            <a:r>
              <a:rPr lang="ar-SA" sz="2800" dirty="0" smtClean="0"/>
              <a:t>.</a:t>
            </a:r>
            <a:endParaRPr lang="fr-FR" sz="2800" dirty="0" smtClean="0"/>
          </a:p>
          <a:p>
            <a:pPr lvl="0" algn="r" rtl="1">
              <a:buNone/>
            </a:pPr>
            <a:r>
              <a:rPr lang="ar-SA" sz="2800" dirty="0" smtClean="0"/>
              <a:t>*استخدام مواد التعبئة والتغليف غير</a:t>
            </a:r>
            <a:endParaRPr lang="ar-DZ" sz="2800" dirty="0" smtClean="0"/>
          </a:p>
          <a:p>
            <a:pPr lvl="0" algn="r" rtl="1">
              <a:buNone/>
            </a:pPr>
            <a:r>
              <a:rPr lang="ar-SA" sz="2800" dirty="0" smtClean="0"/>
              <a:t> الضارة بالصحة والبيئة.</a:t>
            </a:r>
            <a:endParaRPr lang="fr-FR" sz="2800" dirty="0" smtClean="0"/>
          </a:p>
          <a:p>
            <a:pPr lvl="0" algn="r" rtl="1">
              <a:buNone/>
            </a:pPr>
            <a:r>
              <a:rPr lang="ar-DZ" sz="2800" dirty="0" smtClean="0"/>
              <a:t>* </a:t>
            </a:r>
            <a:r>
              <a:rPr lang="ar-SA" sz="2800" dirty="0" smtClean="0"/>
              <a:t>ذكر تاريخ الإنتاج وتاريخ انتهاء مدة الصلاحية.</a:t>
            </a:r>
            <a:endParaRPr lang="fr-FR" sz="2800" dirty="0" smtClean="0"/>
          </a:p>
          <a:p>
            <a:pPr lvl="0" algn="r" rtl="1">
              <a:buNone/>
            </a:pPr>
            <a:r>
              <a:rPr lang="ar-DZ" sz="2800" dirty="0" smtClean="0"/>
              <a:t>* </a:t>
            </a:r>
            <a:r>
              <a:rPr lang="ar-SA" sz="2800" dirty="0" smtClean="0"/>
              <a:t>الوزن الصافي.</a:t>
            </a:r>
            <a:endParaRPr lang="fr-FR" sz="2800" dirty="0" smtClean="0"/>
          </a:p>
          <a:p>
            <a:pPr lvl="0" algn="r" rtl="1">
              <a:buNone/>
            </a:pPr>
            <a:r>
              <a:rPr lang="ar-DZ" sz="2800" dirty="0" smtClean="0"/>
              <a:t>*</a:t>
            </a:r>
            <a:r>
              <a:rPr lang="ar-SA" sz="2800" dirty="0" smtClean="0"/>
              <a:t>ذكر إرشادات تتعلق بعملية نقل </a:t>
            </a:r>
            <a:r>
              <a:rPr lang="ar-SA" sz="2800" dirty="0" err="1" smtClean="0"/>
              <a:t>المنتوج</a:t>
            </a:r>
            <a:r>
              <a:rPr lang="ar-SA" sz="2800" dirty="0" smtClean="0"/>
              <a:t> وطريقة استعماله</a:t>
            </a:r>
            <a:r>
              <a:rPr lang="ar-SA" dirty="0" smtClean="0"/>
              <a:t>.</a:t>
            </a:r>
            <a:endParaRPr lang="fr-FR" dirty="0" smtClean="0"/>
          </a:p>
          <a:p>
            <a:pPr algn="r">
              <a:buNone/>
            </a:pPr>
            <a:endParaRPr lang="fr-FR" dirty="0"/>
          </a:p>
        </p:txBody>
      </p:sp>
      <p:pic>
        <p:nvPicPr>
          <p:cNvPr id="9218" name="Picture 2" descr="C:\Users\hp\Desktop\garantie-et-protection-du-consommateur-258409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050" y="214290"/>
            <a:ext cx="3270529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676400" y="0"/>
            <a:ext cx="7467600" cy="4873752"/>
          </a:xfrm>
        </p:spPr>
        <p:txBody>
          <a:bodyPr/>
          <a:lstStyle/>
          <a:p>
            <a:pPr algn="r" rtl="1"/>
            <a:r>
              <a:rPr lang="ar-SA" b="1" dirty="0" smtClean="0"/>
              <a:t>تطبيق:</a:t>
            </a:r>
            <a:endParaRPr lang="fr-FR" dirty="0" smtClean="0"/>
          </a:p>
          <a:p>
            <a:pPr algn="r" rtl="1">
              <a:buNone/>
            </a:pPr>
            <a:r>
              <a:rPr lang="ar-SA" dirty="0" smtClean="0"/>
              <a:t>يقال أن التسويق يعتمد بالدرجة الأولى على المنتج والسعر والمكان والترويج والمعروفة </a:t>
            </a:r>
            <a:r>
              <a:rPr lang="ar-SA" dirty="0" err="1" smtClean="0"/>
              <a:t>ب</a:t>
            </a:r>
            <a:r>
              <a:rPr lang="ar-SA" dirty="0" smtClean="0"/>
              <a:t>  </a:t>
            </a:r>
            <a:r>
              <a:rPr lang="fr-FR" b="1" dirty="0" smtClean="0"/>
              <a:t>P</a:t>
            </a:r>
            <a:r>
              <a:rPr lang="ar-SA" b="1" dirty="0" smtClean="0"/>
              <a:t>4</a:t>
            </a:r>
            <a:r>
              <a:rPr lang="ar-SA" dirty="0" smtClean="0"/>
              <a:t> </a:t>
            </a:r>
            <a:endParaRPr lang="fr-FR" dirty="0" smtClean="0"/>
          </a:p>
          <a:p>
            <a:pPr algn="r" rtl="1">
              <a:buNone/>
            </a:pPr>
            <a:r>
              <a:rPr lang="ar-DZ" dirty="0" smtClean="0"/>
              <a:t>حاول أن تشرح ذلك مبينا مدى  صحة العبارة؟</a:t>
            </a:r>
            <a:endParaRPr lang="fr-FR" dirty="0" smtClean="0"/>
          </a:p>
          <a:p>
            <a:pPr algn="r" rtl="1"/>
            <a:endParaRPr lang="ar-DZ" dirty="0" smtClean="0"/>
          </a:p>
          <a:p>
            <a:pPr algn="r" rtl="1">
              <a:buNone/>
            </a:pPr>
            <a:r>
              <a:rPr lang="ar-SA" dirty="0" smtClean="0"/>
              <a:t>هل التسويق عملية تبدأ قبل إنتاج المنتج أم بعده؟</a:t>
            </a:r>
            <a:endParaRPr lang="fr-FR" dirty="0" smtClean="0"/>
          </a:p>
          <a:p>
            <a:pPr algn="r">
              <a:buNone/>
            </a:pPr>
            <a:endParaRPr lang="fr-FR" dirty="0"/>
          </a:p>
        </p:txBody>
      </p:sp>
      <p:pic>
        <p:nvPicPr>
          <p:cNvPr id="6146" name="Picture 2" descr="C:\Users\hp\Desktop\bigstockphoto_Marketing_Diagram_6293401-300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57364"/>
            <a:ext cx="3000396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714348" y="1502150"/>
            <a:ext cx="750099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71500" marR="0" lvl="0" indent="-5715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وظائف المؤسسة الاقتصادية: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1. تعريف الوظيفة: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هي مجموعة مهام وأنشطة وأدوار من طبيعة مختلفة إلا أنها تخدم نفس الهدف .</a:t>
            </a:r>
            <a:endParaRPr kumimoji="0" lang="ar-SA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85804" y="71435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2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42844" y="46279"/>
            <a:ext cx="8786842" cy="63094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" algn="l"/>
              </a:tabLst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90550" algn="l"/>
              </a:tabLst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2. أنواع الوظائف: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" algn="l"/>
              </a:tabLst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	يمكن تصنيف وظائف المؤسسة الاقتصادية إلى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مايلي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: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90550" algn="l"/>
              </a:tabLst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وظيفة الإنتاج: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" algn="l"/>
              </a:tabLst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التحويل؛ اختيار المواد الأولية؛ اختيار التجهيزات وتركيبها؛ المراقبة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90550" algn="l"/>
              </a:tabLst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الوظيفة المالية والمحاسبية: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" algn="l"/>
              </a:tabLst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حاجات المؤسسة للأموال؛ وسائل التمويل؛ تسيير الأموال</a:t>
            </a:r>
            <a:r>
              <a:rPr lang="ar-SA" sz="1200" dirty="0">
                <a:solidFill>
                  <a:schemeClr val="tx1"/>
                </a:solidFill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تحديد الوضعية المالية للمؤسسة(تحديد النتيجة)؛ تحديد التكاليف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90550" algn="l"/>
              </a:tabLst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وظيفة الأمن: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" algn="l"/>
              </a:tabLst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حماية الممتلكات والأشخاص؛ الصحة؛ الأمن؛ الوقاية من الحوادث؛ الصيانة.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90550" algn="l"/>
              </a:tabLst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الوظيفة الإدارية: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" algn="l"/>
              </a:tabLst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التخطيط؛ القيادة؛ الرقابة؛ التنظيم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90550" algn="l"/>
              </a:tabLst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الوظيفة التجارية: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" algn="l"/>
              </a:tabLst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تتعلق بالأنشطة الخاصة بعملية التموين (الشراء وتسيير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المخزونات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)، والتسويق(منافذ التسويق، وخدمات ما بعد البيع، ترقية المبيعات)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1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12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12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311" y="720850"/>
            <a:ext cx="8786845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90550" algn="l"/>
              </a:tabLst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CS Madinah S_U normal."/>
                <a:ea typeface="Calibri" pitchFamily="34" charset="0"/>
                <a:cs typeface="Arial" pitchFamily="34" charset="0"/>
              </a:rPr>
              <a:t>الوظيفة التجارية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29322" y="2681583"/>
            <a:ext cx="2286016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SA" sz="2400" dirty="0" smtClean="0"/>
              <a:t>عملية التموين</a:t>
            </a:r>
            <a:endParaRPr lang="fr-FR" sz="2400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42910" y="2598003"/>
            <a:ext cx="371477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CS Madinah S_U normal."/>
                <a:ea typeface="Calibri" pitchFamily="34" charset="0"/>
                <a:cs typeface="Arial" pitchFamily="34" charset="0"/>
              </a:rPr>
              <a:t>والتسويق(منافذ التسويق، وخدمات ما بعد البيع، ترقية المبيعات)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15272" y="4357694"/>
            <a:ext cx="941283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r-SA" sz="2400" b="1" dirty="0" smtClean="0"/>
              <a:t>الشراء </a:t>
            </a:r>
            <a:endParaRPr lang="fr-FR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4745425" y="4286256"/>
            <a:ext cx="1898277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r-SA" sz="2400" b="1" dirty="0" smtClean="0"/>
              <a:t>تسيير المحزونات</a:t>
            </a:r>
            <a:endParaRPr lang="fr-FR" sz="2400" b="1" dirty="0"/>
          </a:p>
        </p:txBody>
      </p:sp>
      <p:cxnSp>
        <p:nvCxnSpPr>
          <p:cNvPr id="10" name="Connecteur droit avec flèche 9"/>
          <p:cNvCxnSpPr>
            <a:endCxn id="20482" idx="0"/>
          </p:cNvCxnSpPr>
          <p:nvPr/>
        </p:nvCxnSpPr>
        <p:spPr>
          <a:xfrm rot="10800000" flipV="1">
            <a:off x="2500298" y="1428737"/>
            <a:ext cx="2357454" cy="11692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4857752" y="1428736"/>
            <a:ext cx="1428760" cy="12858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rot="5400000">
            <a:off x="5786446" y="3143248"/>
            <a:ext cx="1143008" cy="1143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rot="16200000" flipH="1">
            <a:off x="6858016" y="3214686"/>
            <a:ext cx="1214446" cy="10715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 animBg="1"/>
      <p:bldP spid="5" grpId="0" animBg="1"/>
      <p:bldP spid="20482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00034" y="1142984"/>
            <a:ext cx="8001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algn="r" rtl="1" fontAlgn="base">
              <a:spcBef>
                <a:spcPct val="0"/>
              </a:spcBef>
              <a:spcAft>
                <a:spcPct val="0"/>
              </a:spcAf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CS Madinah S_U normal."/>
                <a:ea typeface="Calibri" pitchFamily="34" charset="0"/>
                <a:cs typeface="Arial" pitchFamily="34" charset="0"/>
              </a:rPr>
              <a:t>هو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CS Madinah S_U normal."/>
                <a:ea typeface="Calibri" pitchFamily="34" charset="0"/>
                <a:cs typeface="Arial" pitchFamily="34" charset="0"/>
              </a:rPr>
              <a:t>عملية تزويد المؤسسة بالسلع والخدمات وذلك باقتناء أحسن المواد (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CS Madinah S_U normal."/>
                <a:ea typeface="Calibri" pitchFamily="34" charset="0"/>
                <a:cs typeface="Arial" pitchFamily="34" charset="0"/>
              </a:rPr>
              <a:t>الكمية</a:t>
            </a: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CS Madinah S_U normal.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CS Madinah S_U normal."/>
                <a:ea typeface="Calibri" pitchFamily="34" charset="0"/>
                <a:cs typeface="Arial" pitchFamily="34" charset="0"/>
              </a:rPr>
              <a:t>والنوعية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CS Madinah S_U normal."/>
                <a:ea typeface="Calibri" pitchFamily="34" charset="0"/>
                <a:cs typeface="Arial" pitchFamily="34" charset="0"/>
              </a:rPr>
              <a:t>) وكذلك بأفضل شروط التسليم؛ والمخطط التالي يبين ذلك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CS Madinah S_U normal."/>
                <a:ea typeface="Calibri" pitchFamily="34" charset="0"/>
                <a:cs typeface="Arial" pitchFamily="34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7" name="Oval 1"/>
          <p:cNvSpPr>
            <a:spLocks noChangeArrowheads="1"/>
          </p:cNvSpPr>
          <p:nvPr/>
        </p:nvSpPr>
        <p:spPr bwMode="auto">
          <a:xfrm>
            <a:off x="3286116" y="2500306"/>
            <a:ext cx="2695581" cy="57150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CS Madinah S_U normal."/>
                <a:ea typeface="Calibri" pitchFamily="34" charset="0"/>
                <a:cs typeface="Arial" pitchFamily="34" charset="0"/>
              </a:rPr>
              <a:t>المؤسسة التجارية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461" name="Group 5"/>
          <p:cNvGrpSpPr>
            <a:grpSpLocks/>
          </p:cNvGrpSpPr>
          <p:nvPr/>
        </p:nvGrpSpPr>
        <p:grpSpPr bwMode="auto">
          <a:xfrm>
            <a:off x="500034" y="3714752"/>
            <a:ext cx="8072494" cy="642942"/>
            <a:chOff x="1185" y="6491"/>
            <a:chExt cx="9555" cy="690"/>
          </a:xfrm>
        </p:grpSpPr>
        <p:sp>
          <p:nvSpPr>
            <p:cNvPr id="19462" name="AutoShape 6"/>
            <p:cNvSpPr>
              <a:spLocks noChangeArrowheads="1"/>
            </p:cNvSpPr>
            <p:nvPr/>
          </p:nvSpPr>
          <p:spPr bwMode="auto">
            <a:xfrm>
              <a:off x="8085" y="6491"/>
              <a:ext cx="2655" cy="69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الشراء من عند المورد</a:t>
              </a:r>
              <a:endParaRPr kumimoji="0" lang="fr-FR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19463" name="AutoShape 7"/>
            <p:cNvSpPr>
              <a:spLocks noChangeArrowheads="1"/>
            </p:cNvSpPr>
            <p:nvPr/>
          </p:nvSpPr>
          <p:spPr bwMode="auto">
            <a:xfrm>
              <a:off x="4695" y="6491"/>
              <a:ext cx="2655" cy="69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التخزين في المخزن</a:t>
              </a:r>
              <a:endParaRPr kumimoji="0" lang="fr-FR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19464" name="AutoShape 8"/>
            <p:cNvSpPr>
              <a:spLocks noChangeArrowheads="1"/>
            </p:cNvSpPr>
            <p:nvPr/>
          </p:nvSpPr>
          <p:spPr bwMode="auto">
            <a:xfrm>
              <a:off x="1185" y="6491"/>
              <a:ext cx="2655" cy="69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البيع للعميل</a:t>
              </a:r>
              <a:endParaRPr kumimoji="0" lang="fr-FR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cs typeface="Traditional Arabic" pitchFamily="18" charset="-78"/>
              </a:endParaRPr>
            </a:p>
          </p:txBody>
        </p:sp>
        <p:cxnSp>
          <p:nvCxnSpPr>
            <p:cNvPr id="19465" name="AutoShape 9"/>
            <p:cNvCxnSpPr>
              <a:cxnSpLocks noChangeShapeType="1"/>
            </p:cNvCxnSpPr>
            <p:nvPr/>
          </p:nvCxnSpPr>
          <p:spPr bwMode="auto">
            <a:xfrm flipH="1">
              <a:off x="7350" y="6831"/>
              <a:ext cx="735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466" name="AutoShape 10"/>
            <p:cNvCxnSpPr>
              <a:cxnSpLocks noChangeShapeType="1"/>
            </p:cNvCxnSpPr>
            <p:nvPr/>
          </p:nvCxnSpPr>
          <p:spPr bwMode="auto">
            <a:xfrm flipH="1">
              <a:off x="3840" y="6831"/>
              <a:ext cx="855" cy="1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6000760" y="500042"/>
            <a:ext cx="2286016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SA" sz="2400" dirty="0" smtClean="0"/>
              <a:t>1. عملية التموين: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1"/>
          <p:cNvGrpSpPr>
            <a:grpSpLocks/>
          </p:cNvGrpSpPr>
          <p:nvPr/>
        </p:nvGrpSpPr>
        <p:grpSpPr bwMode="auto">
          <a:xfrm>
            <a:off x="428596" y="1643050"/>
            <a:ext cx="8286808" cy="1714512"/>
            <a:chOff x="1545" y="7662"/>
            <a:chExt cx="9480" cy="2280"/>
          </a:xfrm>
        </p:grpSpPr>
        <p:sp>
          <p:nvSpPr>
            <p:cNvPr id="18434" name="Oval 2"/>
            <p:cNvSpPr>
              <a:spLocks noChangeArrowheads="1"/>
            </p:cNvSpPr>
            <p:nvPr/>
          </p:nvSpPr>
          <p:spPr bwMode="auto">
            <a:xfrm>
              <a:off x="4695" y="7662"/>
              <a:ext cx="2775" cy="795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MCS Madinah S_U normal." charset="-78"/>
                </a:rPr>
                <a:t>المؤسسة الصناعية</a:t>
              </a:r>
              <a:endPara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5" name="AutoShape 3"/>
            <p:cNvSpPr>
              <a:spLocks noChangeArrowheads="1"/>
            </p:cNvSpPr>
            <p:nvPr/>
          </p:nvSpPr>
          <p:spPr bwMode="auto">
            <a:xfrm>
              <a:off x="9435" y="8832"/>
              <a:ext cx="1590" cy="105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MCS Madinah S_U normal." charset="-78"/>
                </a:rPr>
                <a:t>الشراء من عند المورد			</a:t>
              </a:r>
              <a:endParaRPr kumimoji="0" lang="fr-FR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6" name="AutoShape 4"/>
            <p:cNvSpPr>
              <a:spLocks noChangeArrowheads="1"/>
            </p:cNvSpPr>
            <p:nvPr/>
          </p:nvSpPr>
          <p:spPr bwMode="auto">
            <a:xfrm>
              <a:off x="3570" y="8817"/>
              <a:ext cx="1635" cy="112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MCS Madinah S_U normal." charset="-78"/>
                </a:rPr>
                <a:t>تخزين </a:t>
              </a:r>
              <a:r>
                <a:rPr kumimoji="0" lang="ar-DZ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MCS Madinah S_U normal." charset="-78"/>
                </a:rPr>
                <a:t>المنتوجات</a:t>
              </a:r>
              <a:endPara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MCS Madinah S_U normal." charset="-7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7" name="AutoShape 5"/>
            <p:cNvSpPr>
              <a:spLocks noChangeArrowheads="1"/>
            </p:cNvSpPr>
            <p:nvPr/>
          </p:nvSpPr>
          <p:spPr bwMode="auto">
            <a:xfrm>
              <a:off x="5535" y="8847"/>
              <a:ext cx="1590" cy="106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MCS Madinah S_U normal." charset="-78"/>
                </a:rPr>
                <a:t>تحويل المواد إلى الورشة</a:t>
              </a:r>
              <a:endParaRPr kumimoji="0" lang="fr-FR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8" name="AutoShape 6"/>
            <p:cNvSpPr>
              <a:spLocks noChangeArrowheads="1"/>
            </p:cNvSpPr>
            <p:nvPr/>
          </p:nvSpPr>
          <p:spPr bwMode="auto">
            <a:xfrm>
              <a:off x="7470" y="8847"/>
              <a:ext cx="1620" cy="105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MCS Madinah S_U normal." charset="-78"/>
                </a:rPr>
                <a:t>تخزين المواد في المخزن</a:t>
              </a:r>
              <a:endParaRPr kumimoji="0" lang="fr-FR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9" name="AutoShape 7"/>
            <p:cNvSpPr>
              <a:spLocks noChangeArrowheads="1"/>
            </p:cNvSpPr>
            <p:nvPr/>
          </p:nvSpPr>
          <p:spPr bwMode="auto">
            <a:xfrm>
              <a:off x="1545" y="8817"/>
              <a:ext cx="1665" cy="106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MCS Madinah S_U normal." charset="-78"/>
                </a:rPr>
                <a:t>بيع المنتوجات إلى العميل</a:t>
              </a:r>
              <a:endParaRPr kumimoji="0" lang="fr-FR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8440" name="AutoShape 8"/>
            <p:cNvCxnSpPr>
              <a:cxnSpLocks noChangeShapeType="1"/>
            </p:cNvCxnSpPr>
            <p:nvPr/>
          </p:nvCxnSpPr>
          <p:spPr bwMode="auto">
            <a:xfrm flipH="1">
              <a:off x="9090" y="9352"/>
              <a:ext cx="345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8441" name="AutoShape 9"/>
            <p:cNvCxnSpPr>
              <a:cxnSpLocks noChangeShapeType="1"/>
            </p:cNvCxnSpPr>
            <p:nvPr/>
          </p:nvCxnSpPr>
          <p:spPr bwMode="auto">
            <a:xfrm flipH="1">
              <a:off x="7125" y="9352"/>
              <a:ext cx="330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8442" name="AutoShape 10"/>
            <p:cNvCxnSpPr>
              <a:cxnSpLocks noChangeShapeType="1"/>
            </p:cNvCxnSpPr>
            <p:nvPr/>
          </p:nvCxnSpPr>
          <p:spPr bwMode="auto">
            <a:xfrm flipH="1">
              <a:off x="5205" y="9352"/>
              <a:ext cx="330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8443" name="AutoShape 11"/>
            <p:cNvCxnSpPr>
              <a:cxnSpLocks noChangeShapeType="1"/>
            </p:cNvCxnSpPr>
            <p:nvPr/>
          </p:nvCxnSpPr>
          <p:spPr bwMode="auto">
            <a:xfrm flipH="1">
              <a:off x="3210" y="9352"/>
              <a:ext cx="360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714348" y="4071942"/>
            <a:ext cx="80167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CS Diwany2 S_I normal."/>
                <a:ea typeface="Calibri" pitchFamily="34" charset="0"/>
                <a:cs typeface="Arial" pitchFamily="34" charset="0"/>
              </a:rPr>
              <a:t>ملاحظة:</a:t>
            </a:r>
            <a:r>
              <a:rPr lang="ar-SA" sz="12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CS Madinah S_U normal."/>
                <a:ea typeface="Calibri" pitchFamily="34" charset="0"/>
                <a:cs typeface="Arial" pitchFamily="34" charset="0"/>
              </a:rPr>
              <a:t>المخزن عنصر أساسي في عملية التموين.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28596" y="214290"/>
            <a:ext cx="8143932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1.1</a:t>
            </a:r>
            <a:r>
              <a:rPr kumimoji="0" lang="ar-SA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عملية الشراء: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تعريف عملية الشراء: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    هي العملية التي تقوم على أساس تحديد الاحتياجات من مختلف السلع والمواد ومن ثم البحث عن الموردين، واختيارهم، وتقديم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الطلبيات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واستلامها، ومتابعة تنفيذ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الطلبيات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إلى غاية استلامها ومراقبة عملية الاستلام.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000132" y="2637534"/>
            <a:ext cx="764383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مراحل عملية الشراء:</a:t>
            </a:r>
            <a:r>
              <a:rPr lang="ar-SA" sz="1200" dirty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يمكن توضيح مراحل عملية الشراء بالمخطط التالي: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642910" y="3357562"/>
            <a:ext cx="7929618" cy="2214578"/>
            <a:chOff x="2076" y="1110"/>
            <a:chExt cx="8674" cy="2625"/>
          </a:xfrm>
        </p:grpSpPr>
        <p:sp>
          <p:nvSpPr>
            <p:cNvPr id="24580" name="AutoShape 4"/>
            <p:cNvSpPr>
              <a:spLocks noChangeArrowheads="1"/>
            </p:cNvSpPr>
            <p:nvPr/>
          </p:nvSpPr>
          <p:spPr bwMode="auto">
            <a:xfrm>
              <a:off x="2076" y="1110"/>
              <a:ext cx="1479" cy="14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المفاوضات واختيار الموردين</a:t>
              </a:r>
              <a:endParaRPr kumimoji="0" lang="fr-FR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24581" name="AutoShape 5"/>
            <p:cNvSpPr>
              <a:spLocks noChangeArrowheads="1"/>
            </p:cNvSpPr>
            <p:nvPr/>
          </p:nvSpPr>
          <p:spPr bwMode="auto">
            <a:xfrm>
              <a:off x="3975" y="1110"/>
              <a:ext cx="1260" cy="14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تحليل وتقييم العروض</a:t>
              </a:r>
              <a:endParaRPr kumimoji="0" lang="fr-FR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24582" name="AutoShape 6"/>
            <p:cNvSpPr>
              <a:spLocks noChangeArrowheads="1"/>
            </p:cNvSpPr>
            <p:nvPr/>
          </p:nvSpPr>
          <p:spPr bwMode="auto">
            <a:xfrm>
              <a:off x="5685" y="1110"/>
              <a:ext cx="1260" cy="14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البحث عن الموردين</a:t>
              </a:r>
              <a:endParaRPr kumimoji="0" lang="fr-FR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24583" name="AutoShape 7"/>
            <p:cNvSpPr>
              <a:spLocks noChangeArrowheads="1"/>
            </p:cNvSpPr>
            <p:nvPr/>
          </p:nvSpPr>
          <p:spPr bwMode="auto">
            <a:xfrm>
              <a:off x="7395" y="1110"/>
              <a:ext cx="1260" cy="14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النوعية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الكمية</a:t>
              </a:r>
              <a:endParaRPr kumimoji="0" lang="fr-FR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24584" name="AutoShape 8"/>
            <p:cNvSpPr>
              <a:spLocks noChangeArrowheads="1"/>
            </p:cNvSpPr>
            <p:nvPr/>
          </p:nvSpPr>
          <p:spPr bwMode="auto">
            <a:xfrm>
              <a:off x="9120" y="1110"/>
              <a:ext cx="1630" cy="14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تحديد الاحتياجات</a:t>
              </a:r>
              <a:endParaRPr kumimoji="0" lang="fr-FR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24585" name="AutoShape 9"/>
            <p:cNvSpPr>
              <a:spLocks noChangeArrowheads="1"/>
            </p:cNvSpPr>
            <p:nvPr/>
          </p:nvSpPr>
          <p:spPr bwMode="auto">
            <a:xfrm>
              <a:off x="4725" y="3045"/>
              <a:ext cx="3000" cy="69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تقييم النتائج المتحصل عليها</a:t>
              </a:r>
              <a:endParaRPr kumimoji="0" lang="fr-FR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cs typeface="Traditional Arabic" pitchFamily="18" charset="-78"/>
              </a:endParaRPr>
            </a:p>
          </p:txBody>
        </p:sp>
        <p:cxnSp>
          <p:nvCxnSpPr>
            <p:cNvPr id="24586" name="AutoShape 10"/>
            <p:cNvCxnSpPr>
              <a:cxnSpLocks noChangeShapeType="1"/>
            </p:cNvCxnSpPr>
            <p:nvPr/>
          </p:nvCxnSpPr>
          <p:spPr bwMode="auto">
            <a:xfrm flipH="1">
              <a:off x="4110" y="3405"/>
              <a:ext cx="495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587" name="AutoShape 11"/>
            <p:cNvCxnSpPr>
              <a:cxnSpLocks noChangeShapeType="1"/>
            </p:cNvCxnSpPr>
            <p:nvPr/>
          </p:nvCxnSpPr>
          <p:spPr bwMode="auto">
            <a:xfrm flipH="1">
              <a:off x="3480" y="3405"/>
              <a:ext cx="495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588" name="AutoShape 12"/>
            <p:cNvCxnSpPr>
              <a:cxnSpLocks noChangeShapeType="1"/>
            </p:cNvCxnSpPr>
            <p:nvPr/>
          </p:nvCxnSpPr>
          <p:spPr bwMode="auto">
            <a:xfrm flipH="1">
              <a:off x="2835" y="3405"/>
              <a:ext cx="495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589" name="AutoShape 13"/>
            <p:cNvCxnSpPr>
              <a:cxnSpLocks noChangeShapeType="1"/>
            </p:cNvCxnSpPr>
            <p:nvPr/>
          </p:nvCxnSpPr>
          <p:spPr bwMode="auto">
            <a:xfrm>
              <a:off x="7815" y="3405"/>
              <a:ext cx="465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590" name="AutoShape 14"/>
            <p:cNvCxnSpPr>
              <a:cxnSpLocks noChangeShapeType="1"/>
            </p:cNvCxnSpPr>
            <p:nvPr/>
          </p:nvCxnSpPr>
          <p:spPr bwMode="auto">
            <a:xfrm>
              <a:off x="9015" y="3417"/>
              <a:ext cx="750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591" name="AutoShape 15"/>
            <p:cNvCxnSpPr>
              <a:cxnSpLocks noChangeShapeType="1"/>
            </p:cNvCxnSpPr>
            <p:nvPr/>
          </p:nvCxnSpPr>
          <p:spPr bwMode="auto">
            <a:xfrm>
              <a:off x="8415" y="3405"/>
              <a:ext cx="465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592" name="AutoShape 16"/>
            <p:cNvCxnSpPr>
              <a:cxnSpLocks noChangeShapeType="1"/>
            </p:cNvCxnSpPr>
            <p:nvPr/>
          </p:nvCxnSpPr>
          <p:spPr bwMode="auto">
            <a:xfrm flipV="1">
              <a:off x="2835" y="2550"/>
              <a:ext cx="1" cy="705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593" name="AutoShape 17"/>
            <p:cNvCxnSpPr>
              <a:cxnSpLocks noChangeShapeType="1"/>
            </p:cNvCxnSpPr>
            <p:nvPr/>
          </p:nvCxnSpPr>
          <p:spPr bwMode="auto">
            <a:xfrm flipV="1">
              <a:off x="9765" y="2558"/>
              <a:ext cx="1" cy="705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594" name="AutoShape 18"/>
            <p:cNvCxnSpPr>
              <a:cxnSpLocks noChangeShapeType="1"/>
            </p:cNvCxnSpPr>
            <p:nvPr/>
          </p:nvCxnSpPr>
          <p:spPr bwMode="auto">
            <a:xfrm flipH="1">
              <a:off x="8655" y="1792"/>
              <a:ext cx="465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595" name="AutoShape 19"/>
            <p:cNvCxnSpPr>
              <a:cxnSpLocks noChangeShapeType="1"/>
            </p:cNvCxnSpPr>
            <p:nvPr/>
          </p:nvCxnSpPr>
          <p:spPr bwMode="auto">
            <a:xfrm flipH="1">
              <a:off x="6945" y="1792"/>
              <a:ext cx="450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596" name="AutoShape 20"/>
            <p:cNvCxnSpPr>
              <a:cxnSpLocks noChangeShapeType="1"/>
            </p:cNvCxnSpPr>
            <p:nvPr/>
          </p:nvCxnSpPr>
          <p:spPr bwMode="auto">
            <a:xfrm flipH="1">
              <a:off x="5235" y="1776"/>
              <a:ext cx="450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597" name="AutoShape 21"/>
            <p:cNvCxnSpPr>
              <a:cxnSpLocks noChangeShapeType="1"/>
            </p:cNvCxnSpPr>
            <p:nvPr/>
          </p:nvCxnSpPr>
          <p:spPr bwMode="auto">
            <a:xfrm flipH="1">
              <a:off x="3555" y="1776"/>
              <a:ext cx="420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748</Words>
  <Application>Microsoft Office PowerPoint</Application>
  <PresentationFormat>Affichage à l'écran (4:3)</PresentationFormat>
  <Paragraphs>145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salhi</dc:creator>
  <cp:lastModifiedBy>salhi</cp:lastModifiedBy>
  <cp:revision>13</cp:revision>
  <dcterms:created xsi:type="dcterms:W3CDTF">2015-01-23T18:07:47Z</dcterms:created>
  <dcterms:modified xsi:type="dcterms:W3CDTF">2015-01-23T22:16:11Z</dcterms:modified>
</cp:coreProperties>
</file>